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5"/>
  </p:notesMasterIdLst>
  <p:handoutMasterIdLst>
    <p:handoutMasterId r:id="rId46"/>
  </p:handoutMasterIdLst>
  <p:sldIdLst>
    <p:sldId id="410" r:id="rId5"/>
    <p:sldId id="383" r:id="rId6"/>
    <p:sldId id="411" r:id="rId7"/>
    <p:sldId id="391" r:id="rId8"/>
    <p:sldId id="412" r:id="rId9"/>
    <p:sldId id="413" r:id="rId10"/>
    <p:sldId id="408" r:id="rId11"/>
    <p:sldId id="397" r:id="rId12"/>
    <p:sldId id="417" r:id="rId13"/>
    <p:sldId id="420" r:id="rId14"/>
    <p:sldId id="421" r:id="rId15"/>
    <p:sldId id="422" r:id="rId16"/>
    <p:sldId id="414" r:id="rId17"/>
    <p:sldId id="424" r:id="rId18"/>
    <p:sldId id="425" r:id="rId19"/>
    <p:sldId id="426" r:id="rId20"/>
    <p:sldId id="427" r:id="rId21"/>
    <p:sldId id="405" r:id="rId22"/>
    <p:sldId id="423" r:id="rId23"/>
    <p:sldId id="444" r:id="rId24"/>
    <p:sldId id="428" r:id="rId25"/>
    <p:sldId id="429" r:id="rId26"/>
    <p:sldId id="431" r:id="rId27"/>
    <p:sldId id="432" r:id="rId28"/>
    <p:sldId id="403" r:id="rId29"/>
    <p:sldId id="419" r:id="rId30"/>
    <p:sldId id="418" r:id="rId31"/>
    <p:sldId id="415" r:id="rId32"/>
    <p:sldId id="433" r:id="rId33"/>
    <p:sldId id="434" r:id="rId34"/>
    <p:sldId id="435" r:id="rId35"/>
    <p:sldId id="436" r:id="rId36"/>
    <p:sldId id="416" r:id="rId37"/>
    <p:sldId id="437" r:id="rId38"/>
    <p:sldId id="439" r:id="rId39"/>
    <p:sldId id="441" r:id="rId40"/>
    <p:sldId id="443" r:id="rId41"/>
    <p:sldId id="442" r:id="rId42"/>
    <p:sldId id="440" r:id="rId43"/>
    <p:sldId id="3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B02B5-4FCA-40E7-8CA3-97E5602A8B80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7676272-AEED-4B78-BF0B-6DEFB4BBD976}">
      <dgm:prSet/>
      <dgm:spPr/>
      <dgm:t>
        <a:bodyPr/>
        <a:lstStyle/>
        <a:p>
          <a:r>
            <a:rPr lang="en-US" b="1" i="0" dirty="0"/>
            <a:t>Understand how inheritance allows classes to reuse and extend existing behavior (including overriding compareTo() or compare() methods).</a:t>
          </a:r>
          <a:endParaRPr lang="en-US" dirty="0"/>
        </a:p>
      </dgm:t>
    </dgm:pt>
    <dgm:pt modelId="{E9287E32-D040-4511-ACC6-27D081CE9082}" type="parTrans" cxnId="{F10CE711-9300-40B7-BA49-DCA43793F7AE}">
      <dgm:prSet/>
      <dgm:spPr/>
      <dgm:t>
        <a:bodyPr/>
        <a:lstStyle/>
        <a:p>
          <a:endParaRPr lang="en-US"/>
        </a:p>
      </dgm:t>
    </dgm:pt>
    <dgm:pt modelId="{5819C870-08D7-43B0-ACA1-C32F673A97D1}" type="sibTrans" cxnId="{F10CE711-9300-40B7-BA49-DCA43793F7AE}">
      <dgm:prSet/>
      <dgm:spPr/>
      <dgm:t>
        <a:bodyPr/>
        <a:lstStyle/>
        <a:p>
          <a:endParaRPr lang="en-US"/>
        </a:p>
      </dgm:t>
    </dgm:pt>
    <dgm:pt modelId="{63EDF098-0AF6-4641-964F-1C50DC0A5C2B}">
      <dgm:prSet/>
      <dgm:spPr/>
      <dgm:t>
        <a:bodyPr/>
        <a:lstStyle/>
        <a:p>
          <a:r>
            <a:rPr lang="en-US" b="1" i="0" dirty="0"/>
            <a:t>Understand basic collection classes.</a:t>
          </a:r>
          <a:endParaRPr lang="en-US" dirty="0"/>
        </a:p>
      </dgm:t>
    </dgm:pt>
    <dgm:pt modelId="{F6367B55-F3E1-4948-8708-7860B082314C}" type="parTrans" cxnId="{BDB0C162-5DCC-4548-BE0A-9D67A72DD1A1}">
      <dgm:prSet/>
      <dgm:spPr/>
      <dgm:t>
        <a:bodyPr/>
        <a:lstStyle/>
        <a:p>
          <a:endParaRPr lang="en-US"/>
        </a:p>
      </dgm:t>
    </dgm:pt>
    <dgm:pt modelId="{34F4BB8A-2A1B-4888-A916-D7CA7ECE4DA4}" type="sibTrans" cxnId="{BDB0C162-5DCC-4548-BE0A-9D67A72DD1A1}">
      <dgm:prSet/>
      <dgm:spPr/>
      <dgm:t>
        <a:bodyPr/>
        <a:lstStyle/>
        <a:p>
          <a:endParaRPr lang="en-US"/>
        </a:p>
      </dgm:t>
    </dgm:pt>
    <dgm:pt modelId="{75DDC244-8914-43C7-B928-672E84369DFB}">
      <dgm:prSet/>
      <dgm:spPr/>
      <dgm:t>
        <a:bodyPr/>
        <a:lstStyle/>
        <a:p>
          <a:r>
            <a:rPr lang="en-US" b="1" i="0" dirty="0"/>
            <a:t>Familiarity with functional interfaces, such as those used with lambda expressions.</a:t>
          </a:r>
          <a:endParaRPr lang="en-US" dirty="0"/>
        </a:p>
      </dgm:t>
    </dgm:pt>
    <dgm:pt modelId="{7E3C38F7-6A3D-417C-A1D3-58B1E01FD7F2}" type="parTrans" cxnId="{F020D11A-353F-4EBA-938B-7E0622BCFB69}">
      <dgm:prSet/>
      <dgm:spPr/>
      <dgm:t>
        <a:bodyPr/>
        <a:lstStyle/>
        <a:p>
          <a:endParaRPr lang="en-US"/>
        </a:p>
      </dgm:t>
    </dgm:pt>
    <dgm:pt modelId="{5764EEAB-8F0A-4982-BDD0-9E8FA68266B5}" type="sibTrans" cxnId="{F020D11A-353F-4EBA-938B-7E0622BCFB69}">
      <dgm:prSet/>
      <dgm:spPr/>
      <dgm:t>
        <a:bodyPr/>
        <a:lstStyle/>
        <a:p>
          <a:endParaRPr lang="en-US"/>
        </a:p>
      </dgm:t>
    </dgm:pt>
    <dgm:pt modelId="{72ECA857-9C4A-466A-8BB0-D75C3D834327}">
      <dgm:prSet/>
      <dgm:spPr/>
      <dgm:t>
        <a:bodyPr/>
        <a:lstStyle/>
        <a:p>
          <a:r>
            <a:rPr lang="en-US" b="1" i="0" dirty="0"/>
            <a:t>Understand how to define and use generic classes or interfaces in Java.</a:t>
          </a:r>
          <a:endParaRPr lang="en-US" dirty="0"/>
        </a:p>
      </dgm:t>
    </dgm:pt>
    <dgm:pt modelId="{E82F7EE6-3932-4F22-B55F-79D8CB690DF5}" type="parTrans" cxnId="{DB0943B8-EB95-4D9E-8867-A7B18A0E72CE}">
      <dgm:prSet/>
      <dgm:spPr/>
      <dgm:t>
        <a:bodyPr/>
        <a:lstStyle/>
        <a:p>
          <a:endParaRPr lang="en-US"/>
        </a:p>
      </dgm:t>
    </dgm:pt>
    <dgm:pt modelId="{53BFCED5-385F-4936-87F9-AF1FA2E98C73}" type="sibTrans" cxnId="{DB0943B8-EB95-4D9E-8867-A7B18A0E72CE}">
      <dgm:prSet/>
      <dgm:spPr/>
      <dgm:t>
        <a:bodyPr/>
        <a:lstStyle/>
        <a:p>
          <a:endParaRPr lang="en-US"/>
        </a:p>
      </dgm:t>
    </dgm:pt>
    <dgm:pt modelId="{4D2CD019-6EC5-4378-9F9B-22331E9CDF39}">
      <dgm:prSet/>
      <dgm:spPr/>
      <dgm:t>
        <a:bodyPr/>
        <a:lstStyle/>
        <a:p>
          <a:r>
            <a:rPr lang="en-US" b="1" i="0" dirty="0"/>
            <a:t>Anonymous Classes and Lambda Expressions</a:t>
          </a:r>
          <a:endParaRPr lang="en-US" dirty="0"/>
        </a:p>
      </dgm:t>
    </dgm:pt>
    <dgm:pt modelId="{16E4B4FD-CE27-41AB-A5E1-B743530EC7B5}" type="parTrans" cxnId="{494C1D19-1A57-4766-AAD9-4A90A8B9720C}">
      <dgm:prSet/>
      <dgm:spPr/>
      <dgm:t>
        <a:bodyPr/>
        <a:lstStyle/>
        <a:p>
          <a:endParaRPr lang="en-US"/>
        </a:p>
      </dgm:t>
    </dgm:pt>
    <dgm:pt modelId="{2F7300A3-1612-4ECB-9DF1-1DEF7C48E00B}" type="sibTrans" cxnId="{494C1D19-1A57-4766-AAD9-4A90A8B9720C}">
      <dgm:prSet/>
      <dgm:spPr/>
      <dgm:t>
        <a:bodyPr/>
        <a:lstStyle/>
        <a:p>
          <a:endParaRPr lang="en-US"/>
        </a:p>
      </dgm:t>
    </dgm:pt>
    <dgm:pt modelId="{8666F961-DED0-489E-8ED4-CA725DC4DA50}" type="pres">
      <dgm:prSet presAssocID="{34AB02B5-4FCA-40E7-8CA3-97E5602A8B80}" presName="linear" presStyleCnt="0">
        <dgm:presLayoutVars>
          <dgm:animLvl val="lvl"/>
          <dgm:resizeHandles val="exact"/>
        </dgm:presLayoutVars>
      </dgm:prSet>
      <dgm:spPr/>
    </dgm:pt>
    <dgm:pt modelId="{EA2CEB1F-9CDC-43BB-9CC1-6515A2218171}" type="pres">
      <dgm:prSet presAssocID="{F7676272-AEED-4B78-BF0B-6DEFB4BBD97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50E8AC-88C0-44AF-8CC2-38F21821895F}" type="pres">
      <dgm:prSet presAssocID="{5819C870-08D7-43B0-ACA1-C32F673A97D1}" presName="spacer" presStyleCnt="0"/>
      <dgm:spPr/>
    </dgm:pt>
    <dgm:pt modelId="{E1A2ECE3-AC13-4B12-B286-4FFB5B41A5C7}" type="pres">
      <dgm:prSet presAssocID="{63EDF098-0AF6-4641-964F-1C50DC0A5C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EECC1E-6976-44AC-ACA0-5A39545E27A0}" type="pres">
      <dgm:prSet presAssocID="{34F4BB8A-2A1B-4888-A916-D7CA7ECE4DA4}" presName="spacer" presStyleCnt="0"/>
      <dgm:spPr/>
    </dgm:pt>
    <dgm:pt modelId="{8FB68C2D-3838-4895-AFAA-8066902F05F3}" type="pres">
      <dgm:prSet presAssocID="{75DDC244-8914-43C7-B928-672E84369D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8C82A01-90F0-4FBA-B657-E33946B200E3}" type="pres">
      <dgm:prSet presAssocID="{5764EEAB-8F0A-4982-BDD0-9E8FA68266B5}" presName="spacer" presStyleCnt="0"/>
      <dgm:spPr/>
    </dgm:pt>
    <dgm:pt modelId="{EE09468B-825E-44A2-8BBA-E63519F6A0A1}" type="pres">
      <dgm:prSet presAssocID="{72ECA857-9C4A-466A-8BB0-D75C3D8343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0C1125-4EFA-47DE-BAFF-73BD97585161}" type="pres">
      <dgm:prSet presAssocID="{53BFCED5-385F-4936-87F9-AF1FA2E98C73}" presName="spacer" presStyleCnt="0"/>
      <dgm:spPr/>
    </dgm:pt>
    <dgm:pt modelId="{39CFB2C3-C1CA-4B4F-B137-4B9728E46255}" type="pres">
      <dgm:prSet presAssocID="{4D2CD019-6EC5-4378-9F9B-22331E9CDF39}" presName="parentText" presStyleLbl="node1" presStyleIdx="4" presStyleCnt="5" custLinFactNeighborX="-1650">
        <dgm:presLayoutVars>
          <dgm:chMax val="0"/>
          <dgm:bulletEnabled val="1"/>
        </dgm:presLayoutVars>
      </dgm:prSet>
      <dgm:spPr/>
    </dgm:pt>
  </dgm:ptLst>
  <dgm:cxnLst>
    <dgm:cxn modelId="{D8D66210-2D3D-491F-9DB4-64C6CB1584CD}" type="presOf" srcId="{F7676272-AEED-4B78-BF0B-6DEFB4BBD976}" destId="{EA2CEB1F-9CDC-43BB-9CC1-6515A2218171}" srcOrd="0" destOrd="0" presId="urn:microsoft.com/office/officeart/2005/8/layout/vList2"/>
    <dgm:cxn modelId="{F10CE711-9300-40B7-BA49-DCA43793F7AE}" srcId="{34AB02B5-4FCA-40E7-8CA3-97E5602A8B80}" destId="{F7676272-AEED-4B78-BF0B-6DEFB4BBD976}" srcOrd="0" destOrd="0" parTransId="{E9287E32-D040-4511-ACC6-27D081CE9082}" sibTransId="{5819C870-08D7-43B0-ACA1-C32F673A97D1}"/>
    <dgm:cxn modelId="{494C1D19-1A57-4766-AAD9-4A90A8B9720C}" srcId="{34AB02B5-4FCA-40E7-8CA3-97E5602A8B80}" destId="{4D2CD019-6EC5-4378-9F9B-22331E9CDF39}" srcOrd="4" destOrd="0" parTransId="{16E4B4FD-CE27-41AB-A5E1-B743530EC7B5}" sibTransId="{2F7300A3-1612-4ECB-9DF1-1DEF7C48E00B}"/>
    <dgm:cxn modelId="{F020D11A-353F-4EBA-938B-7E0622BCFB69}" srcId="{34AB02B5-4FCA-40E7-8CA3-97E5602A8B80}" destId="{75DDC244-8914-43C7-B928-672E84369DFB}" srcOrd="2" destOrd="0" parTransId="{7E3C38F7-6A3D-417C-A1D3-58B1E01FD7F2}" sibTransId="{5764EEAB-8F0A-4982-BDD0-9E8FA68266B5}"/>
    <dgm:cxn modelId="{605D742F-4827-4F44-A802-48CA69520E76}" type="presOf" srcId="{4D2CD019-6EC5-4378-9F9B-22331E9CDF39}" destId="{39CFB2C3-C1CA-4B4F-B137-4B9728E46255}" srcOrd="0" destOrd="0" presId="urn:microsoft.com/office/officeart/2005/8/layout/vList2"/>
    <dgm:cxn modelId="{BDB0C162-5DCC-4548-BE0A-9D67A72DD1A1}" srcId="{34AB02B5-4FCA-40E7-8CA3-97E5602A8B80}" destId="{63EDF098-0AF6-4641-964F-1C50DC0A5C2B}" srcOrd="1" destOrd="0" parTransId="{F6367B55-F3E1-4948-8708-7860B082314C}" sibTransId="{34F4BB8A-2A1B-4888-A916-D7CA7ECE4DA4}"/>
    <dgm:cxn modelId="{E8163D46-8CE9-4389-8536-078F6176D29C}" type="presOf" srcId="{75DDC244-8914-43C7-B928-672E84369DFB}" destId="{8FB68C2D-3838-4895-AFAA-8066902F05F3}" srcOrd="0" destOrd="0" presId="urn:microsoft.com/office/officeart/2005/8/layout/vList2"/>
    <dgm:cxn modelId="{5390177A-0BA1-4390-A314-E58F230563C9}" type="presOf" srcId="{72ECA857-9C4A-466A-8BB0-D75C3D834327}" destId="{EE09468B-825E-44A2-8BBA-E63519F6A0A1}" srcOrd="0" destOrd="0" presId="urn:microsoft.com/office/officeart/2005/8/layout/vList2"/>
    <dgm:cxn modelId="{13078BB1-FA0F-496A-85E1-A2AB28DACE83}" type="presOf" srcId="{63EDF098-0AF6-4641-964F-1C50DC0A5C2B}" destId="{E1A2ECE3-AC13-4B12-B286-4FFB5B41A5C7}" srcOrd="0" destOrd="0" presId="urn:microsoft.com/office/officeart/2005/8/layout/vList2"/>
    <dgm:cxn modelId="{DB0943B8-EB95-4D9E-8867-A7B18A0E72CE}" srcId="{34AB02B5-4FCA-40E7-8CA3-97E5602A8B80}" destId="{72ECA857-9C4A-466A-8BB0-D75C3D834327}" srcOrd="3" destOrd="0" parTransId="{E82F7EE6-3932-4F22-B55F-79D8CB690DF5}" sibTransId="{53BFCED5-385F-4936-87F9-AF1FA2E98C73}"/>
    <dgm:cxn modelId="{1BA069DC-A2EC-4001-B6C2-33C99BF2AF5A}" type="presOf" srcId="{34AB02B5-4FCA-40E7-8CA3-97E5602A8B80}" destId="{8666F961-DED0-489E-8ED4-CA725DC4DA50}" srcOrd="0" destOrd="0" presId="urn:microsoft.com/office/officeart/2005/8/layout/vList2"/>
    <dgm:cxn modelId="{0B7BE158-5025-4639-BD89-0E49CC19585C}" type="presParOf" srcId="{8666F961-DED0-489E-8ED4-CA725DC4DA50}" destId="{EA2CEB1F-9CDC-43BB-9CC1-6515A2218171}" srcOrd="0" destOrd="0" presId="urn:microsoft.com/office/officeart/2005/8/layout/vList2"/>
    <dgm:cxn modelId="{53B1DC39-F297-41F5-BB55-5CFCDB74B48D}" type="presParOf" srcId="{8666F961-DED0-489E-8ED4-CA725DC4DA50}" destId="{4450E8AC-88C0-44AF-8CC2-38F21821895F}" srcOrd="1" destOrd="0" presId="urn:microsoft.com/office/officeart/2005/8/layout/vList2"/>
    <dgm:cxn modelId="{676BBA62-0101-4704-8B10-CEAAB35A7754}" type="presParOf" srcId="{8666F961-DED0-489E-8ED4-CA725DC4DA50}" destId="{E1A2ECE3-AC13-4B12-B286-4FFB5B41A5C7}" srcOrd="2" destOrd="0" presId="urn:microsoft.com/office/officeart/2005/8/layout/vList2"/>
    <dgm:cxn modelId="{24E9D798-9EFA-4C2D-BF87-8F51B0987B29}" type="presParOf" srcId="{8666F961-DED0-489E-8ED4-CA725DC4DA50}" destId="{69EECC1E-6976-44AC-ACA0-5A39545E27A0}" srcOrd="3" destOrd="0" presId="urn:microsoft.com/office/officeart/2005/8/layout/vList2"/>
    <dgm:cxn modelId="{3F214E68-B654-4910-BA16-6BC825B15D0A}" type="presParOf" srcId="{8666F961-DED0-489E-8ED4-CA725DC4DA50}" destId="{8FB68C2D-3838-4895-AFAA-8066902F05F3}" srcOrd="4" destOrd="0" presId="urn:microsoft.com/office/officeart/2005/8/layout/vList2"/>
    <dgm:cxn modelId="{D3F2FA25-A3A0-4291-9C7A-9D35B5A781E9}" type="presParOf" srcId="{8666F961-DED0-489E-8ED4-CA725DC4DA50}" destId="{C8C82A01-90F0-4FBA-B657-E33946B200E3}" srcOrd="5" destOrd="0" presId="urn:microsoft.com/office/officeart/2005/8/layout/vList2"/>
    <dgm:cxn modelId="{A81594AE-FFC3-4498-8419-0B95A0EF429E}" type="presParOf" srcId="{8666F961-DED0-489E-8ED4-CA725DC4DA50}" destId="{EE09468B-825E-44A2-8BBA-E63519F6A0A1}" srcOrd="6" destOrd="0" presId="urn:microsoft.com/office/officeart/2005/8/layout/vList2"/>
    <dgm:cxn modelId="{2E737A1A-1BC2-47B5-A902-69358501A2EE}" type="presParOf" srcId="{8666F961-DED0-489E-8ED4-CA725DC4DA50}" destId="{AD0C1125-4EFA-47DE-BAFF-73BD97585161}" srcOrd="7" destOrd="0" presId="urn:microsoft.com/office/officeart/2005/8/layout/vList2"/>
    <dgm:cxn modelId="{8A74AAD5-BA33-4B0C-8B79-DE7892F64953}" type="presParOf" srcId="{8666F961-DED0-489E-8ED4-CA725DC4DA50}" destId="{39CFB2C3-C1CA-4B4F-B137-4B9728E462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CEB1F-9CDC-43BB-9CC1-6515A2218171}">
      <dsp:nvSpPr>
        <dsp:cNvPr id="0" name=""/>
        <dsp:cNvSpPr/>
      </dsp:nvSpPr>
      <dsp:spPr>
        <a:xfrm>
          <a:off x="0" y="165138"/>
          <a:ext cx="678774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Understand how inheritance allows classes to reuse and extend existing behavior (including overriding compareTo() or compare() methods).</a:t>
          </a:r>
          <a:endParaRPr lang="en-US" sz="1700" kern="1200" dirty="0"/>
        </a:p>
      </dsp:txBody>
      <dsp:txXfrm>
        <a:off x="31070" y="196208"/>
        <a:ext cx="6725607" cy="574340"/>
      </dsp:txXfrm>
    </dsp:sp>
    <dsp:sp modelId="{E1A2ECE3-AC13-4B12-B286-4FFB5B41A5C7}">
      <dsp:nvSpPr>
        <dsp:cNvPr id="0" name=""/>
        <dsp:cNvSpPr/>
      </dsp:nvSpPr>
      <dsp:spPr>
        <a:xfrm>
          <a:off x="0" y="850578"/>
          <a:ext cx="678774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Understand basic collection classes.</a:t>
          </a:r>
          <a:endParaRPr lang="en-US" sz="1700" kern="1200" dirty="0"/>
        </a:p>
      </dsp:txBody>
      <dsp:txXfrm>
        <a:off x="31070" y="881648"/>
        <a:ext cx="6725607" cy="574340"/>
      </dsp:txXfrm>
    </dsp:sp>
    <dsp:sp modelId="{8FB68C2D-3838-4895-AFAA-8066902F05F3}">
      <dsp:nvSpPr>
        <dsp:cNvPr id="0" name=""/>
        <dsp:cNvSpPr/>
      </dsp:nvSpPr>
      <dsp:spPr>
        <a:xfrm>
          <a:off x="0" y="1536018"/>
          <a:ext cx="678774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Familiarity with functional interfaces, such as those used with lambda expressions.</a:t>
          </a:r>
          <a:endParaRPr lang="en-US" sz="1700" kern="1200" dirty="0"/>
        </a:p>
      </dsp:txBody>
      <dsp:txXfrm>
        <a:off x="31070" y="1567088"/>
        <a:ext cx="6725607" cy="574340"/>
      </dsp:txXfrm>
    </dsp:sp>
    <dsp:sp modelId="{EE09468B-825E-44A2-8BBA-E63519F6A0A1}">
      <dsp:nvSpPr>
        <dsp:cNvPr id="0" name=""/>
        <dsp:cNvSpPr/>
      </dsp:nvSpPr>
      <dsp:spPr>
        <a:xfrm>
          <a:off x="0" y="2221458"/>
          <a:ext cx="678774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Understand how to define and use generic classes or interfaces in Java.</a:t>
          </a:r>
          <a:endParaRPr lang="en-US" sz="1700" kern="1200" dirty="0"/>
        </a:p>
      </dsp:txBody>
      <dsp:txXfrm>
        <a:off x="31070" y="2252528"/>
        <a:ext cx="6725607" cy="574340"/>
      </dsp:txXfrm>
    </dsp:sp>
    <dsp:sp modelId="{39CFB2C3-C1CA-4B4F-B137-4B9728E46255}">
      <dsp:nvSpPr>
        <dsp:cNvPr id="0" name=""/>
        <dsp:cNvSpPr/>
      </dsp:nvSpPr>
      <dsp:spPr>
        <a:xfrm>
          <a:off x="0" y="2906898"/>
          <a:ext cx="6787747" cy="636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Anonymous Classes and Lambda Expressions</a:t>
          </a:r>
          <a:endParaRPr lang="en-US" sz="1700" kern="1200" dirty="0"/>
        </a:p>
      </dsp:txBody>
      <dsp:txXfrm>
        <a:off x="31070" y="2937968"/>
        <a:ext cx="6725607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C05C1-192A-4FB6-A58E-0D525CBE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A02A2-877B-746E-BE41-3540C7843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AFD27-3630-DF0C-6247-3ADE0C5D4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089AF-B21E-598D-2296-63DA5451B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5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0B6F6-B76E-3821-DD6F-6D1D76BF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849D7-A81C-B813-93E4-DAFA1A9D0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CC1DD-708D-0993-FD7E-146A48780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23AC4-B6F6-47D5-7A15-0D827738F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9C91-5486-0999-EE3C-FA646840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6DB38-A82A-225B-C073-56C9EDABF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43E7F-DE62-C610-89F5-015BE7426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AFC67-8264-BCDA-4932-C1F4E11D0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A92F9-0FA4-1FBB-D03B-04EA3EB6B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1ACDC-5A91-66B7-F17F-8322FF7C4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1A073-05E7-B41E-3080-C295043A2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5827B-61C5-BF4D-5DEA-0BA8C9795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70AF-7F02-5208-A21A-29C4DC0D9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3DB1A-9DAE-8B46-5D06-B5E3C185D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3F3F8-65F6-B8C6-3ACB-D9377771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1E5A6-3EDA-8030-EF48-667AC4D0F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9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9914-0898-0A39-1123-701B4482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37BC6-7133-600B-DA6C-92312A24E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89015-D004-9CA8-2BF6-73812491A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588F-FAD2-E882-9DD3-D7759850A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3CBF-EF02-F477-E5D7-53C96B23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97C0D-9725-0BCA-A5C8-7ED8837A4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C98EE-1860-5F4B-CED1-5D92B188A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21062-7641-3C30-A766-FCB35CF2E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03CF-0AF7-7BE9-9CE4-1E01E5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63AA4-0550-40B1-77DC-7EC92966A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7D16B-B4F7-062B-804D-F6C7FD4AC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1B21-53AD-C22E-D690-53295BD8C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0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2B41-D05C-7FF3-C1AA-230EA46F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1B9A7-A0F9-B4BB-EF90-EE65011A8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AC5B-DFC9-E058-C14A-DA1001C73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C9EC6-C5CE-26EC-148A-57E3D41D3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8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56592-F749-9FAF-143B-F5742637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60724-5C4D-50C1-2890-CDB0352D0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AB41F-9ED0-A1F6-7A96-36E522D6E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F369-6958-F2FE-5AFE-DD8449F1A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11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7F4A-5874-DF38-AF4A-9C01F404F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5FF332-7D87-7A25-C9BF-EE7E9DEB75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4FF5A-83E2-C5AB-CDC8-6BF564A8A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45E1-0782-502F-BC18-70D403F72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4FE68-7C30-19D9-E43A-CD8151578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F5191-5AF9-4AA1-8D02-FFC515F6D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9578F-7751-B544-B740-43890073C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B459F-C7E3-F1F0-0117-068D96A0A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9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31EA-FBF0-C116-BB1E-C9C621E8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4B26A-3BC2-01A0-45C9-D7AEF1207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E753D-D39E-9B78-D655-CD935716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336CA-CA47-F789-D3EB-86041E122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52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BE7D-DECA-A57B-332B-41D57B39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7C95A-BDAC-7DFD-36FE-8B410FD6E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6DB9FB-B362-9BB8-1296-CC73756B6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F0BF5-2523-C62C-17EC-4381462F1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79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0B513-F585-57F7-CF33-42C03E5F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709F42-BB1A-E29A-3D16-4D8F3C657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7987A-E8BE-9125-B8EB-0462BE9A2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EFC5F-26DA-81B6-9326-4D4E0D34A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D4EA-63B6-1B47-1CD3-742AE126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E201D-9328-FE99-4C38-E7A924385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2F4A2-6A97-EB73-4A8B-FB12B4BEA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D97A-ED38-41DF-844E-01CCAE18E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8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345C-D4AD-BC6B-DC53-CF04F456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E46E94-7187-3CA8-4397-AA0C6F4D4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6B669F-5158-B399-5655-4CAD1961B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1669F-5FF0-22B3-7073-2EFF663F0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5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E636-9F60-D64D-2EA4-4D6E1231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38E7D0-D7C9-8446-E24E-FA84F8F4C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8B7AA-238B-254C-C1DF-1C5C38773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99084-C793-E5E0-60A0-D4F993585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55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3B58C-4B5F-6070-A954-9263AB3E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03BA2-6DD9-7A29-2F1C-170A8BFA2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2A9E40-4D8B-A094-4C40-163AA99F3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9C5B4-5362-B6DA-6284-08BB580E1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0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B97F7-8CA7-3171-8ABD-F01A53184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E8C09-840C-0C35-D706-4F7594F16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42219-9419-26F3-D565-DDA203E68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7CAB0-D90E-EEDB-9D2A-8ECF1C0F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1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2F870-90AC-628B-CB40-9A5DF647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FAF7A-FB69-33B1-580F-5BB034C42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F0022-C312-1A80-B0D5-35D721DCC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EF66B-59BF-EFCD-EDEA-B84A83FAF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52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9DC68-D149-0423-5493-D4DF4EA5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1B233-9570-2AA6-3B21-BB559DCB3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48233-5D70-A8D6-8D65-0A1DFEF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58D4D-2476-D0F2-5D16-B398B4708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7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5F74-384E-AA25-01AD-F9C6F97B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B5060-4D30-EF17-43B2-94970ECFD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ACC3-3F17-68B8-2024-558065FEA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5048-2E89-13AB-4E2D-1884ACA40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8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F3CB2-1494-E570-480F-E577DC06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D6367-C807-D3AD-A829-6F1E67111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7994A-5594-6390-8490-CB8CB315C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C753-B1BB-E019-B58E-727E20822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82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F1BF-F9A9-5876-D0B8-0A27437F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7CFF3-C068-8E46-6E56-5F6BFEF15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27209-16A9-1427-802B-888416191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535C-31E4-F64C-10ED-FBA4F3928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55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2A5E-5609-3B8A-A35A-A7C412A8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8F9B4-1F56-C789-BD32-85945E852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562DF-F2B3-93BF-6C0C-925D2F31C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841BE-78C3-F982-0461-E8633D743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80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57617-CE53-DF2C-017A-1178986F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9EB2F8-B16C-C2AB-45C6-EC66D42FB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790A7-B862-7604-8733-B4F7ED8B9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F1D5A-5A46-6D41-E95F-9054F39CE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841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CB8E0-587E-B23D-A1D9-2A7F4DE2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D79DB3-A4B7-13C1-39E8-6117971BF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9F62F-8039-2C57-FE9B-880497941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4BB7-E2C3-F89B-3604-B7212BDF0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9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AAE4A-5248-4928-8CE9-63A60D386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60F77-0162-9520-F77C-C2F154735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62A80-D00E-3D86-3D83-B22CD7B0D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8F6F4-4CD0-01F1-39DA-06D8D8EFE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92B1-025C-7F86-1286-944DFAE6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DDC61-4822-1035-C44D-23C0AB85F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52CF2-06B3-9870-5473-7C7D11601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03611-D861-30EB-2C31-7B620B62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B896-63C5-C427-0B27-F159AF59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D89E93-FBFD-3B78-A4F6-59E4F4A5B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BCB98-E3EE-FC2B-3919-A69AE93E1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3A7FB-12E6-C889-E37A-4B45AC64F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999F-A2DA-80D2-8432-AAF0D97D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B46C8-5FD1-AC7F-60AE-73E0D50B3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CC922-0B0A-B8B7-A1CE-4D9469C89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B434-8F3B-2979-F8CB-7C351E47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2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Comparator, Comparable, Stack and Queue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DBE8852-99FB-D1A6-55A3-E7705A53D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     Kiran Kumar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FC53F-9EEC-FF49-A103-0ACDBFBC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782A81-A88B-F951-8085-7D5BFEF5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Why Comparator is Needed?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67465D-9841-59CF-B0E0-CF153C4FB6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Sorting objects with custom logic (e.g., sorting by age, salary, or name).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multi-level sorting (e.g., by age, then by name).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sorting logic independent of the class (flexible and reusable).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Essential for collections like TreeSet and TreeMap.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F94D86-F7C7-2BF8-55FB-FC351E1D0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47DC8B-5B66-6118-9E73-E80C597F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A49C049-05E8-BA42-EF3D-E652DFDC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5F9BCB0-FCBC-6CF7-7822-FDDD8A520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06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A809-7500-6BAB-A312-2AB6DA47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AD1E29-9747-86BE-84B4-6DA6AF83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Compare &amp; CompareTo Logic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20D1C2-28E6-18EE-CD86-02F614B9C7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7139534" cy="359747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compare(o1, o2) method in a Comparator determines whether two elements should swap positions:</a:t>
            </a:r>
          </a:p>
          <a:p>
            <a:r>
              <a:rPr lang="en-US" b="1" dirty="0"/>
              <a:t>      </a:t>
            </a:r>
            <a:r>
              <a:rPr lang="en-US" b="1" u="sng" dirty="0"/>
              <a:t>Negative</a:t>
            </a:r>
            <a:r>
              <a:rPr lang="en-US" dirty="0"/>
              <a:t>: o1 is less than o2. No swap needed.</a:t>
            </a:r>
          </a:p>
          <a:p>
            <a:r>
              <a:rPr lang="en-US" b="1" dirty="0"/>
              <a:t>      </a:t>
            </a:r>
            <a:r>
              <a:rPr lang="en-US" b="1" u="sng" dirty="0"/>
              <a:t>Zero</a:t>
            </a:r>
            <a:r>
              <a:rPr lang="en-US" dirty="0"/>
              <a:t>: o1 is equal to o2. No swap needed.</a:t>
            </a:r>
          </a:p>
          <a:p>
            <a:r>
              <a:rPr lang="en-US" b="1" dirty="0"/>
              <a:t>      </a:t>
            </a:r>
            <a:r>
              <a:rPr lang="en-US" b="1" u="sng" dirty="0"/>
              <a:t>Positive</a:t>
            </a:r>
            <a:r>
              <a:rPr lang="en-US" dirty="0"/>
              <a:t>: o1 is greater than o2. Swap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compareTo(o) method in Comparable works similarly:</a:t>
            </a:r>
          </a:p>
          <a:p>
            <a:r>
              <a:rPr lang="en-US" b="1" dirty="0"/>
              <a:t>     </a:t>
            </a:r>
            <a:r>
              <a:rPr lang="en-US" b="1" u="sng" dirty="0"/>
              <a:t>Negative</a:t>
            </a:r>
            <a:r>
              <a:rPr lang="en-US" dirty="0"/>
              <a:t>: this is less than o. No swap needed.</a:t>
            </a:r>
          </a:p>
          <a:p>
            <a:r>
              <a:rPr lang="en-US" b="1" dirty="0"/>
              <a:t>     </a:t>
            </a:r>
            <a:r>
              <a:rPr lang="en-US" b="1" u="sng" dirty="0"/>
              <a:t>Zero</a:t>
            </a:r>
            <a:r>
              <a:rPr lang="en-US" dirty="0"/>
              <a:t>: this is equal to o. No swap needed.</a:t>
            </a:r>
          </a:p>
          <a:p>
            <a:r>
              <a:rPr lang="en-US" b="1" dirty="0"/>
              <a:t>     </a:t>
            </a:r>
            <a:r>
              <a:rPr lang="en-US" b="1" u="sng" dirty="0"/>
              <a:t>Positive</a:t>
            </a:r>
            <a:r>
              <a:rPr lang="en-US" dirty="0"/>
              <a:t>: this is greater than o. Swap needed.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346740-A5DE-58E9-F2D0-DA6F6CDA6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C24084C-DD1A-A6BD-6719-D9C1DAFC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50E9F-2A14-C27A-14A9-77A0FE99D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DD0014-1B3F-3FDB-1D5D-6DFC99D78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850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412B2-BCF3-A1C5-7BC3-85151456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46CC4E-3A66-4306-9428-57EF5D8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Comparator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6D8E48-3A6A-D756-8A96-C644B8CF7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Separate Custom Comparator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Anonymous Inner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Lambda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Comparator Static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With Stream API’s.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AFCF0F-81C2-61CC-D4EF-23F6584CE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7982749-E86A-0E4A-01F2-023E3238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8FF0B28-3D7A-9BF7-A74C-DEB6E7296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4BDD4F-8E46-47D2-7135-AF74DD46B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53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2FE80-054E-D1A6-EE35-6C377541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A326D89-C8C2-4599-4D2F-4AF84D790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Comparable</a:t>
            </a:r>
          </a:p>
        </p:txBody>
      </p:sp>
    </p:spTree>
    <p:extLst>
      <p:ext uri="{BB962C8B-B14F-4D97-AF65-F5344CB8AC3E}">
        <p14:creationId xmlns:p14="http://schemas.microsoft.com/office/powerpoint/2010/main" val="2629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FDA5-7D81-5430-D263-49FAF67A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B32C81-0FA9-D9B4-BBB2-22B0D851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What is Comparable?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8CAE79-5CB9-7EF6-5D0E-6E9EDEA9AD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Comparable is an interface in Java that is used to define the natural ordering of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class implements Comparable, it provides a way to compare instances of that class with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allows objects of that class to be sorted naturally (in ascending order, for example) in data structures like TreeSet, TreeMap.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Comparable makes use of </a:t>
            </a:r>
            <a:r>
              <a:rPr lang="en-US" b="1" dirty="0"/>
              <a:t>CompareTo</a:t>
            </a:r>
            <a:r>
              <a:rPr lang="en-US" dirty="0"/>
              <a:t>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 of java.lang package.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F7BDA8-BE52-EA4C-CA1F-6212206CC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44A525F-D9BD-356F-EA79-0DE22F368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AEC944-72A5-AAED-31E5-15C82E22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9D605A5-CF80-7AB3-1DAC-C9EBEC22E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19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C11B2-BCCD-1C71-77B0-010178792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6401D4-F766-3186-BCEA-016A995E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Why Comparable is needed?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EF4EA2-D1CF-5103-D440-4CD16D500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sorting of objects in a </a:t>
            </a:r>
            <a:r>
              <a:rPr lang="en-US" b="1" dirty="0"/>
              <a:t>consistent manner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seamlessly with </a:t>
            </a:r>
            <a:r>
              <a:rPr lang="en-US" b="1" dirty="0"/>
              <a:t>Collections.sort()</a:t>
            </a:r>
            <a:r>
              <a:rPr lang="en-US" dirty="0"/>
              <a:t>, </a:t>
            </a:r>
            <a:r>
              <a:rPr lang="en-US" b="1" dirty="0"/>
              <a:t>Arrays.sort()</a:t>
            </a:r>
            <a:r>
              <a:rPr lang="en-US" dirty="0"/>
              <a:t>, and other Java utilities.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 </a:t>
            </a:r>
            <a:r>
              <a:rPr lang="en-US" b="1" dirty="0"/>
              <a:t>default sorting order</a:t>
            </a:r>
            <a:r>
              <a:rPr lang="en-US" dirty="0"/>
              <a:t> for objects of the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Avoids Redundancy in Custom Sorting.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F10B62-7E39-674F-E899-EC53C56A7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44B443-04AE-C70D-21B7-169848849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E4B15D-3D70-B083-BCED-2C1C6328E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A8A861-A7D8-1069-4D79-26E53E75F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335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0D1B-0203-804C-7E68-35A700AA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C8CB81-F819-1A04-02BF-7C1243A4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CompareTo Contract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B261A-F4C2-847D-C98C-FA77229475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676525"/>
            <a:ext cx="697276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implementing compareTo(), ensure that it is consistent with equals().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compareTo() returns 0, equals() should return true for the same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compareTo() and equals() are inconsistent, it could cause problems when using collections like TreeSet or TreeMap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compareTo() returns non-zero, equals() must return false.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2828D4-74D2-D98E-F0BB-4D3BD0BC6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0A15DA6-0A83-07CC-F256-AE54C497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940D548-05F3-53B6-398D-11A56EAA3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AFEB24-3FBF-7D5D-ADCF-A736FFD8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045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8BECC-C054-8BF4-3DD1-CF81FD4F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09AD75-9DAB-4C73-B574-194C3AFA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Contract Rules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F2E16B-4670-DF01-8FE6-2B13DD1D74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282173"/>
            <a:ext cx="10972800" cy="4454529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Reflexive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any non-null object x</a:t>
            </a:r>
            <a:r>
              <a:rPr lang="en-US" b="1" dirty="0"/>
              <a:t>, </a:t>
            </a:r>
            <a:r>
              <a:rPr lang="en-US" b="1" dirty="0" err="1"/>
              <a:t>x.compareTo</a:t>
            </a:r>
            <a:r>
              <a:rPr lang="en-US" b="1" dirty="0"/>
              <a:t>(x) </a:t>
            </a:r>
            <a:r>
              <a:rPr lang="en-US" dirty="0"/>
              <a:t>should return 0, and </a:t>
            </a:r>
            <a:r>
              <a:rPr lang="en-US" b="1" dirty="0"/>
              <a:t>x.equals(x) </a:t>
            </a:r>
            <a:r>
              <a:rPr lang="en-US" dirty="0"/>
              <a:t>should return true.</a:t>
            </a:r>
          </a:p>
          <a:p>
            <a:r>
              <a:rPr lang="en-US" b="1" u="sng" dirty="0"/>
              <a:t>Symmetric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/>
              <a:t>x.compareTo</a:t>
            </a:r>
            <a:r>
              <a:rPr lang="en-US" b="1" dirty="0"/>
              <a:t>(y) </a:t>
            </a:r>
            <a:r>
              <a:rPr lang="en-US" dirty="0"/>
              <a:t>returns 0, then </a:t>
            </a:r>
            <a:r>
              <a:rPr lang="en-US" b="1" dirty="0" err="1"/>
              <a:t>y.compareTo</a:t>
            </a:r>
            <a:r>
              <a:rPr lang="en-US" b="1" dirty="0"/>
              <a:t>(x) </a:t>
            </a:r>
            <a:r>
              <a:rPr lang="en-US" dirty="0"/>
              <a:t>should also return 0, and </a:t>
            </a:r>
            <a:r>
              <a:rPr lang="en-US" b="1" dirty="0"/>
              <a:t>x.equals(y) </a:t>
            </a:r>
            <a:r>
              <a:rPr lang="en-US" dirty="0"/>
              <a:t>should return true.</a:t>
            </a:r>
          </a:p>
          <a:p>
            <a:r>
              <a:rPr lang="en-US" b="1" u="sng" dirty="0"/>
              <a:t>Transitive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/>
              <a:t>x.compareTo</a:t>
            </a:r>
            <a:r>
              <a:rPr lang="en-US" b="1" dirty="0"/>
              <a:t>(y) </a:t>
            </a:r>
            <a:r>
              <a:rPr lang="en-US" dirty="0"/>
              <a:t>returns 0 and </a:t>
            </a:r>
            <a:r>
              <a:rPr lang="en-US" b="1" dirty="0" err="1"/>
              <a:t>y.compareTo</a:t>
            </a:r>
            <a:r>
              <a:rPr lang="en-US" b="1" dirty="0"/>
              <a:t>(z) </a:t>
            </a:r>
            <a:r>
              <a:rPr lang="en-US" dirty="0"/>
              <a:t>returns 0, then </a:t>
            </a:r>
            <a:r>
              <a:rPr lang="en-US" b="1" dirty="0" err="1"/>
              <a:t>x.compareTo</a:t>
            </a:r>
            <a:r>
              <a:rPr lang="en-US" b="1" dirty="0"/>
              <a:t>(z) </a:t>
            </a:r>
            <a:r>
              <a:rPr lang="en-US" dirty="0"/>
              <a:t>must also return 0, and </a:t>
            </a:r>
            <a:r>
              <a:rPr lang="en-US" b="1" dirty="0"/>
              <a:t>x.equals(z) </a:t>
            </a:r>
            <a:r>
              <a:rPr lang="en-US" dirty="0"/>
              <a:t>must return true.</a:t>
            </a:r>
          </a:p>
          <a:p>
            <a:r>
              <a:rPr lang="en-US" b="1" u="sng" dirty="0"/>
              <a:t>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 err="1"/>
              <a:t>x.compareTo</a:t>
            </a:r>
            <a:r>
              <a:rPr lang="en-US" b="1" dirty="0"/>
              <a:t>(y) </a:t>
            </a:r>
            <a:r>
              <a:rPr lang="en-US" dirty="0"/>
              <a:t>returns 0, then the comparison result must remain consistent for all future invocations of compareTo() and equals().</a:t>
            </a:r>
          </a:p>
          <a:p>
            <a:endParaRPr lang="en-US" b="1" u="sng" dirty="0"/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654" y="4693469"/>
            <a:ext cx="7936230" cy="1380760"/>
          </a:xfrm>
        </p:spPr>
        <p:txBody>
          <a:bodyPr/>
          <a:lstStyle/>
          <a:p>
            <a:r>
              <a:rPr lang="en-US" dirty="0"/>
              <a:t>Comparator Static Methods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2779173"/>
              </p:ext>
            </p:extLst>
          </p:nvPr>
        </p:nvGraphicFramePr>
        <p:xfrm>
          <a:off x="1099457" y="263960"/>
          <a:ext cx="10918371" cy="483055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145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47443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42943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383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7305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Comparator.naturalOrder()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a comparator that imposes the </a:t>
                      </a:r>
                      <a:r>
                        <a:rPr lang="en-US" b="0" dirty="0"/>
                        <a:t>natural order </a:t>
                      </a:r>
                      <a:r>
                        <a:rPr lang="en-US" dirty="0"/>
                        <a:t>of objects.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 objects that implement Comparable (e.g., integers, strings).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7305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Comparator.reverseOrder()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a comparator that imposes the </a:t>
                      </a:r>
                      <a:r>
                        <a:rPr lang="en-US" b="0" dirty="0"/>
                        <a:t>reverse of the natural order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 objects in descending order.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7305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Comparator.nullsFirst(Comparator&lt;T&gt;)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a comparator that treats null values as </a:t>
                      </a:r>
                      <a:r>
                        <a:rPr lang="en-US" b="0" dirty="0"/>
                        <a:t>less than </a:t>
                      </a:r>
                      <a:r>
                        <a:rPr lang="en-US" dirty="0"/>
                        <a:t>non-null values.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Handle null values explicitly during sorting.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730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Comparator.nullsLast(Comparator&lt;T&gt;)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a comparator that treats null values as </a:t>
                      </a:r>
                      <a:r>
                        <a:rPr lang="en-US" b="0" i="0" dirty="0"/>
                        <a:t>greater than </a:t>
                      </a:r>
                      <a:r>
                        <a:rPr lang="en-US" dirty="0"/>
                        <a:t>non-null values.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Handle null values explicitly during sorting.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522A-6370-B3ED-E60A-4285441EB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26249C-D35E-FE8A-D125-94C658E7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654" y="4693469"/>
            <a:ext cx="7936230" cy="1380760"/>
          </a:xfrm>
        </p:spPr>
        <p:txBody>
          <a:bodyPr/>
          <a:lstStyle/>
          <a:p>
            <a:r>
              <a:rPr lang="en-US" dirty="0"/>
              <a:t>Comparator Static Methods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376D3F60-D849-E921-C318-320C805A3D4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86511232"/>
              </p:ext>
            </p:extLst>
          </p:nvPr>
        </p:nvGraphicFramePr>
        <p:xfrm>
          <a:off x="1091682" y="263959"/>
          <a:ext cx="10926146" cy="45039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2228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47443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42943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6452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28623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Comparator.comparing(Function&lt;T, U&gt;)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a Comparator that compares objects based on the result of a key extraction function.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 objects by a specific property.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28623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Comparator.comparing(Function&lt;T, U&gt;, Comparator&lt;U&gt;)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Creates a Comparator that compares objects using a key extractor and a secondary comparator for the extracted key.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a custom comparator for the extracted key.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286234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Comparator.thenComparing()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 </a:t>
                      </a:r>
                      <a:r>
                        <a:rPr lang="en-US" b="0" dirty="0"/>
                        <a:t>chain comparators </a:t>
                      </a:r>
                      <a:r>
                        <a:rPr lang="en-US" dirty="0"/>
                        <a:t>for multi-level sorting.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 by primary criteria, then by secondary criteria.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5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7048046" cy="3709987"/>
          </a:xfrm>
        </p:spPr>
        <p:txBody>
          <a:bodyPr tIns="457200">
            <a:normAutofit/>
          </a:bodyPr>
          <a:lstStyle/>
          <a:p>
            <a:r>
              <a:rPr lang="en-US" dirty="0"/>
              <a:t>Understand the purpose, usage, and differences between Comparator and Comparable in Java.</a:t>
            </a:r>
          </a:p>
          <a:p>
            <a:r>
              <a:rPr lang="en-US" dirty="0"/>
              <a:t>Comparable vs Comparator.</a:t>
            </a:r>
          </a:p>
          <a:p>
            <a:r>
              <a:rPr lang="en-US" dirty="0"/>
              <a:t>Learn the stack data structure and its	 implementation in Java.</a:t>
            </a:r>
          </a:p>
          <a:p>
            <a:r>
              <a:rPr lang="en-US" dirty="0"/>
              <a:t>Understand queues and their variations, along with their applications.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9884DD-0687-4DC4-0DFA-1969CC8E1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4F8748-24E0-D180-F042-0328F561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the stack data structure and its implementation in 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FD47-4165-7317-08A4-0F12F394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2C1B4A-5E6D-524A-08B4-6D747B5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Comparator Priority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25B618-6BBF-49F9-FBBD-0DC380AC2A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960718" cy="33889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both Comparator and Comparable are used, the </a:t>
            </a:r>
            <a:r>
              <a:rPr lang="en-US" b="1" dirty="0"/>
              <a:t>Comparator</a:t>
            </a:r>
            <a:r>
              <a:rPr lang="en-US" dirty="0"/>
              <a:t> takes priority for sorting because it overrides the natural order defined in the compareTo() method of 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no Comparator is specified, the natural ordering defined in the Comparable implementation (compareTo() method) is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Comparator allows you to define multiple sorting strategies for the same class without modifying its source code, making it more flexible than Comparable</a:t>
            </a:r>
          </a:p>
        </p:txBody>
      </p:sp>
    </p:spTree>
    <p:extLst>
      <p:ext uri="{BB962C8B-B14F-4D97-AF65-F5344CB8AC3E}">
        <p14:creationId xmlns:p14="http://schemas.microsoft.com/office/powerpoint/2010/main" val="44733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CADC9-08C8-3794-0773-06CC316E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4D2DA2-EE96-FBC8-5763-0D9CF733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Comparators in Streams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6E50B3-82FB-2348-7365-296656C0FA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676525"/>
            <a:ext cx="697276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sorted() method in the Stream API is used to sort elements in a stream. his method can work with Comparable and Comparator.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sorted(): </a:t>
            </a:r>
            <a:r>
              <a:rPr lang="en-US" dirty="0"/>
              <a:t>Sorts using the natural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sorted(Comparator&lt;? super T&gt; comparator):</a:t>
            </a:r>
            <a:r>
              <a:rPr lang="en-US" dirty="0"/>
              <a:t> Sorts using a custom comparator.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sorted() if no implementation is provided in the class, then </a:t>
            </a:r>
            <a:r>
              <a:rPr lang="en-US" dirty="0" err="1"/>
              <a:t>classCastException</a:t>
            </a:r>
            <a:r>
              <a:rPr lang="en-US" dirty="0"/>
              <a:t> is thrown.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622190-F160-2A85-2FBC-D773D24F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02A9E8-F598-9406-7E4D-EA60FEA91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078C523-E4B9-0EE7-020D-CFCA1958F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06FA53-3BAD-CED3-AB49-62356705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2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C1234-909E-0CB2-1155-F286552E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BB559-F0FC-1CA4-D4A0-67A6C80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Tree Map &amp;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7FB49-6C97-7DAE-5949-16BAF3961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676525"/>
            <a:ext cx="697276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TreeMap and TreeSet, sorting is based on the natural order (via the Comparable interface) or a custom order (via the Comparator interface).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 TreeMap, the sorting applies only to the keys, not the values.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sort by values, you must extract the entries, sort them, and rebuild a sorted map.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Internally working of a Tree Set is a TreeMap. where the elements of the TreeSet are stored as the keys of the TreeMap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0CD69-D1AD-B0FB-B397-006CF4645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8BC758-42F6-183B-34D6-2B0668FCE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46F26D1-14CC-4496-4F5C-B634008B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7264ED4-2009-924E-2309-8FC380C4A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503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FB4E0-50B4-1924-D942-7DD88DB9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082B5-D29B-FDD9-DB76-863B63EA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Comparator in Other Collections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7D3C6C3-5AB6-94C7-33E0-23EB70AE79D2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663117267"/>
              </p:ext>
            </p:extLst>
          </p:nvPr>
        </p:nvGraphicFramePr>
        <p:xfrm>
          <a:off x="594360" y="2416249"/>
          <a:ext cx="11325375" cy="3749698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3775125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3775125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77512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Collection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to Sort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Maintains insertion order.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 Comparable or Comparator with Collections.sort() or List.sort().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Maintains insertion order.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Same as 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specific order.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Convert to a List or TreeSet and then sort.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Sorts elements (natural or custom).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 a custom Comparator for custom sorting</a:t>
                      </a:r>
                      <a:endParaRPr lang="en-US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LinkedHashSet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Maintains </a:t>
                      </a:r>
                      <a:r>
                        <a:rPr lang="en-US" b="0" dirty="0"/>
                        <a:t>insertion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convert to a List or TreeSet for sorting.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9BEF-A844-E259-B292-FA78A67EB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35C98E-31FB-CB9E-F821-03B4103F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Comparator in Other Collections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1D6591DF-3495-8CD6-F262-F7FFBF8954F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986933570"/>
              </p:ext>
            </p:extLst>
          </p:nvPr>
        </p:nvGraphicFramePr>
        <p:xfrm>
          <a:off x="594360" y="2416249"/>
          <a:ext cx="11325375" cy="3857746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3775125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3775125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77512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9289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Collection</a:t>
                      </a:r>
                      <a:endParaRPr lang="en-US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to Sort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999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specific order (keys stored based on hash codes).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Sort by keys or values using a TreeMap or convert entries to a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928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Automatically sorts keys (natural or custom order).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Use a custom Comparator for custom sorting of keys.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999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LinkedHashMap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Maintains </a:t>
                      </a:r>
                      <a:r>
                        <a:rPr lang="en-US" b="0" dirty="0"/>
                        <a:t>insertion order </a:t>
                      </a:r>
                      <a:r>
                        <a:rPr lang="en-US" dirty="0"/>
                        <a:t>of keys.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Convert the keys or entries to a List and sort using a Comparator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0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Comparable V/S Comparator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79968616"/>
              </p:ext>
            </p:extLst>
          </p:nvPr>
        </p:nvGraphicFramePr>
        <p:xfrm>
          <a:off x="593724" y="2628900"/>
          <a:ext cx="10972800" cy="3749698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+mj-lt"/>
                        </a:rPr>
                        <a:t>Feature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+mj-lt"/>
                        </a:rPr>
                        <a:t>Comparable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  <a:latin typeface="+mj-lt"/>
                        </a:rPr>
                        <a:t>Comparator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 define </a:t>
                      </a:r>
                      <a:r>
                        <a:rPr lang="en-US" b="0" dirty="0"/>
                        <a:t>the natural ordering </a:t>
                      </a:r>
                      <a:r>
                        <a:rPr lang="en-US" dirty="0"/>
                        <a:t>of objects.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Used to define a custom ordering of objects.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Providing Power to the Class to compare with itself.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Providing custom Logic to sort.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 to Implement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compareTo(T 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compare(T o1, T o2)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No, it is not a functional interface.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Yes, it is a functional interface (can use lambdas).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Implemented directly in the class to be compared.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Implemented in a separate class or as a lambda.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C468-CE39-60C7-CCDB-619D5F75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62D54-5616-30A7-43B1-60831F75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Comparable V/S Comparator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A6ECF680-DB17-EB1C-11D9-D322F3AF2D9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397637256"/>
              </p:ext>
            </p:extLst>
          </p:nvPr>
        </p:nvGraphicFramePr>
        <p:xfrm>
          <a:off x="593724" y="2628900"/>
          <a:ext cx="11041548" cy="3703649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3680516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368051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68051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Sort Order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Single order defined by the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Multiple custom orders can be defined.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Defined </a:t>
                      </a:r>
                      <a:r>
                        <a:rPr lang="en-US" b="0" dirty="0"/>
                        <a:t>in java.lang </a:t>
                      </a:r>
                      <a:r>
                        <a:rPr lang="en-US" dirty="0"/>
                        <a:t>package.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Defined in </a:t>
                      </a:r>
                      <a:r>
                        <a:rPr lang="en-US" b="0" i="0" dirty="0" err="1"/>
                        <a:t>java.util</a:t>
                      </a:r>
                      <a:r>
                        <a:rPr lang="en-US" b="0" i="0" dirty="0"/>
                        <a:t> package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Includes useful static methods like comparing(), thenComparing(), reverseOrder(), nullsFirst(), nullsLast().(Java-8)</a:t>
                      </a:r>
                      <a:endParaRPr lang="en-US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Collections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by Collections.sort() by default.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Can be passed to Collections.sort() explicitly.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Lambda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supported directly.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Fully supports lambdas for concise custom sorting.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0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83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D0D7F-889D-BFEB-C1A5-9948628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EBFB-575B-8465-1FA8-9FCCA6C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D3BE-5FC7-C99C-E72A-F4816367D7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760995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Explain the difference between Comparator and Comparable?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Comparator and Comparable used only for Collections?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Comparator and Comparable Behaves in Memory?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both Comparator and Comparable are used which one takes the highest Priority?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happens if compareTo() and equals() methods are not consistent?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comparable is not considered as a functional Interface?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15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272E-E3D2-01A2-B521-62EBE294C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BF631E-41A9-0A30-621B-9CF0AA312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2063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5EA5-3F64-ED9A-9DCA-FC1882AB1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B027E-FC03-0777-B3B5-BE60D158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What is Stack?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D28E9-DFEE-1141-86C4-4E98874FA2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713953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Stack is a linear data structure that follows the LIFO (Last In, First Out) principle. This means that the last element added to the stack is the first one to be removed.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 provides a built-in Stack class in the java.util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Stack is synchronized (thread-safe).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Complexity of Stack Operations is O(1).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Stack class is implemented by extending the </a:t>
            </a:r>
            <a:r>
              <a:rPr lang="en-US" b="1" dirty="0"/>
              <a:t>Vector</a:t>
            </a:r>
            <a:r>
              <a:rPr lang="en-US" dirty="0"/>
              <a:t> class, which is part of the java.util package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80864C-10D8-9888-206C-2E97EA399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C7FD110-E56F-AB22-E3C4-2AEB8F64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1A57197-CF3B-28DC-E439-A617134F1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DD7300B-8C45-1599-3BB2-F9881CAC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95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D171F-AEC2-3E43-C4FC-DF6DAC84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F0AF-D157-8693-6D5B-F890E2A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Pre-Requisites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7D81018-C912-4A06-9703-BA5E58E45A4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571772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5160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7532-CA29-062F-E40C-BE062702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E12F4-B4E9-3A9A-B7C2-1EFAA66A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Stack Operations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1871597C-697F-E1D0-9FB0-DF9B8D3B1DE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99631469"/>
              </p:ext>
            </p:extLst>
          </p:nvPr>
        </p:nvGraphicFramePr>
        <p:xfrm>
          <a:off x="2276669" y="2282008"/>
          <a:ext cx="8859433" cy="3757732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2569677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350587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83879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28738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Operation</a:t>
                      </a:r>
                      <a:endParaRPr lang="en-US" sz="13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Description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Method</a:t>
                      </a:r>
                      <a:endParaRPr lang="en-US" sz="13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Push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Adds an element to the top of the stack.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push(E item)</a:t>
                      </a: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87520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Pop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Removes and returns the top element of the stack. Throws </a:t>
                      </a:r>
                      <a:r>
                        <a:rPr lang="en-US" sz="1300" b="1" dirty="0"/>
                        <a:t>EmptyStackException</a:t>
                      </a:r>
                      <a:r>
                        <a:rPr lang="en-US" sz="1300" dirty="0"/>
                        <a:t> if the stack is empty.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pop()</a:t>
                      </a: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0370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Peek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Returns the top element of the stack without removing it. Throws </a:t>
                      </a:r>
                      <a:r>
                        <a:rPr lang="en-US" sz="1300" b="1" dirty="0"/>
                        <a:t>EmptyStackException</a:t>
                      </a:r>
                      <a:r>
                        <a:rPr lang="en-US" sz="1300" dirty="0"/>
                        <a:t> if the stack is empty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peek()</a:t>
                      </a: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Check if Empty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Checks whether the stack is empty or not.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isEmpty()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Search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Finds the position of an element from the top of the stack</a:t>
                      </a:r>
                      <a:endParaRPr lang="en-US" sz="1300" b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/>
                        <a:t>search(Object o)</a:t>
                      </a: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483321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Size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Returns the number of elements in the stack.</a:t>
                      </a:r>
                      <a:endParaRPr lang="en-US" sz="1300" b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size()</a:t>
                      </a: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45061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5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ADEAE-2514-AB1D-94BA-2B39D49E6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082F-AE5D-83CE-EC6E-171994F2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7B73-CD5B-BDF6-4CE5-4EB9D56A05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760995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Provide Some Real World Applications of Stack?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ways through which a Stack can be implemented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Time Complexity of Stack Operations?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41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9F71-BA6A-098B-D81D-F509EFF4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84BB2C-B605-6B83-F48B-EA354D93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Comparison of Stack Implementations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62A952A2-6E28-DBB2-A00C-EFA9B5E5931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02318606"/>
              </p:ext>
            </p:extLst>
          </p:nvPr>
        </p:nvGraphicFramePr>
        <p:xfrm>
          <a:off x="2323322" y="2393975"/>
          <a:ext cx="8859431" cy="3568286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1626275">
                  <a:extLst>
                    <a:ext uri="{9D8B030D-6E8A-4147-A177-3AD203B41FA5}">
                      <a16:colId xmlns:a16="http://schemas.microsoft.com/office/drawing/2014/main" val="2479625265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1774899503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2218769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6183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3430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Implementation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Dynamic Size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Ease of Use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Memory Efficiency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Performance</a:t>
                      </a:r>
                      <a:endParaRPr lang="en-US" sz="13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Built-in Stack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Moderate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1044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Deque (ArrayDeque)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High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10265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Array(Without Resizing.)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High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769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Linked List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Moderate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1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65DB3-3C2F-05A4-A882-8BE9BC27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BEF378-3FBA-118B-78CB-4902AB79C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299640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CB51-207C-EFB0-B98A-C483F4CF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A5140F-1C04-ED30-5A7A-CFA6E7F9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What is Queue?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0B7B30-F4E3-33E7-A6FE-25464B571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713953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Queue</a:t>
            </a:r>
            <a:r>
              <a:rPr lang="en-US" dirty="0"/>
              <a:t> is a </a:t>
            </a:r>
            <a:r>
              <a:rPr lang="en-US" b="1" dirty="0"/>
              <a:t>linear data structure</a:t>
            </a:r>
            <a:r>
              <a:rPr lang="en-US" dirty="0"/>
              <a:t> that follows the </a:t>
            </a:r>
            <a:r>
              <a:rPr lang="en-US" b="1" dirty="0"/>
              <a:t>FIFO (First In First Out)</a:t>
            </a:r>
            <a:r>
              <a:rPr lang="en-US" dirty="0"/>
              <a:t> principle.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This means that the first element added to the queue will be the first one to be removed, much like a line at a ticket counter.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Queue interface is a part of the java.util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Queue</a:t>
            </a:r>
            <a:r>
              <a:rPr lang="en-US" dirty="0"/>
              <a:t> interface in Java is </a:t>
            </a:r>
            <a:r>
              <a:rPr lang="en-US" b="1" dirty="0"/>
              <a:t>not synchronized</a:t>
            </a:r>
            <a:r>
              <a:rPr lang="en-US" dirty="0"/>
              <a:t> by default.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C0E49B-8687-4192-7046-FD0B121D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CB18D5-BF3C-F5B5-AF6A-5F4AA01E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BB28D24-4BDF-5664-7F78-DE2742CDB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BF337F8-B424-FC63-17BF-8F1290B3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797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599F-26AC-2D9D-BB8C-61CF5482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3F32C-7F1F-FD3E-8240-1EBD07FF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Queue Interface Operations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D06FA602-DF50-772A-6498-AD125880FA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3137058"/>
              </p:ext>
            </p:extLst>
          </p:nvPr>
        </p:nvGraphicFramePr>
        <p:xfrm>
          <a:off x="594360" y="2295330"/>
          <a:ext cx="11204216" cy="4409351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3249781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443376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52067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376346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Operation</a:t>
                      </a:r>
                      <a:endParaRPr lang="en-US" sz="13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Description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Method</a:t>
                      </a:r>
                      <a:endParaRPr lang="en-US" sz="13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187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Adds the specified element to the queue. it throws an exception (IllegalStateException)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add(E e)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01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offer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Adds the specified element to the queue, but unlike add(), it doesn't throw an exception.(false)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offer(E e)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370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Removes and returns the head (first) element of the queue.(NoSuchElementException)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remove()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473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poll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Removes and returns the head (first) element of the queue. (), It doesn't throw an exception(null)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poll()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4694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peek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Retrieves, but does not remove, the head (first) element of the queue.(null)</a:t>
                      </a:r>
                      <a:endParaRPr lang="en-US" sz="1400" b="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peek()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4694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element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Returns the number of elements in the stack.(NoSuchElementException)</a:t>
                      </a:r>
                      <a:endParaRPr lang="en-US" sz="1400" b="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element()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450615616"/>
                  </a:ext>
                </a:extLst>
              </a:tr>
              <a:tr h="392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Returns the number of elements in the queue.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size()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571962359"/>
                  </a:ext>
                </a:extLst>
              </a:tr>
              <a:tr h="3921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isEmpty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 if the queue is empty.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isEmpty()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125150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74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EB995-1E5A-22D1-C57F-0861BE36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AFA20-82BB-70F3-A36B-B1B22E06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Queue Implementation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F7A90-8301-A973-C876-4D7C8F705F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LinkedList.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PriorityQueue.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</a:rPr>
              <a:t>ArrayDeque.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BlockingQueue.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0D6A73-EB5F-CEA2-ADFF-1B58BAF3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3E075A9-2339-79D1-0335-513DD8AC6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F808219-E45A-8297-DDC5-B242F3959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5727722-13F8-8EA2-EEF4-0B22B437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35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2231-0257-BA05-DB4C-C8D94DBA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CECBE-587E-8878-D97A-11D5C0B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What is Priority Queue?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875122-A1B3-8778-C764-85C72DFD3C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713953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PriorityQueue in Java is a special type of queue that orders its elements based on their priority rather than their insertion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it uses </a:t>
            </a:r>
            <a:r>
              <a:rPr lang="en-US" b="1" dirty="0"/>
              <a:t>natural ordering</a:t>
            </a:r>
            <a:r>
              <a:rPr lang="en-US" dirty="0"/>
              <a:t> (ascending order for numbers or lexicographical order for strings) or a custom ordering defined by a </a:t>
            </a:r>
            <a:r>
              <a:rPr lang="en-US" b="1" dirty="0"/>
              <a:t>Comparator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Internally implemented as a </a:t>
            </a:r>
            <a:r>
              <a:rPr lang="en-US" b="1" dirty="0"/>
              <a:t>binary heap</a:t>
            </a:r>
            <a:r>
              <a:rPr lang="en-US" dirty="0"/>
              <a:t> (complete binary tree).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41BB8E-792F-0405-7977-3C8B19EB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07C168-8F3E-206F-204E-88B37138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59B7FD9-D1E4-4272-61AD-B264D27F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79A8F7-A3FA-C6E1-3635-756E6644E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5508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68144-174E-58D2-CB47-CA2A96CD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3E6CE-EE1C-A0CB-5A00-6574C46D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Comparison of Queue Implementations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586C392C-F22E-682C-4E5D-726825B89F7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55009173"/>
              </p:ext>
            </p:extLst>
          </p:nvPr>
        </p:nvGraphicFramePr>
        <p:xfrm>
          <a:off x="2608669" y="2414295"/>
          <a:ext cx="8859431" cy="3944113"/>
        </p:xfrm>
        <a:graphic>
          <a:graphicData uri="http://schemas.openxmlformats.org/drawingml/2006/table">
            <a:tbl>
              <a:tblPr firstRow="1" lastCol="1" bandRow="1">
                <a:tableStyleId>{69CF1AB2-1976-4502-BF36-3FF5EA218861}</a:tableStyleId>
              </a:tblPr>
              <a:tblGrid>
                <a:gridCol w="1626275">
                  <a:extLst>
                    <a:ext uri="{9D8B030D-6E8A-4147-A177-3AD203B41FA5}">
                      <a16:colId xmlns:a16="http://schemas.microsoft.com/office/drawing/2014/main" val="2479625265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1774899503"/>
                    </a:ext>
                  </a:extLst>
                </a:gridCol>
                <a:gridCol w="1626275">
                  <a:extLst>
                    <a:ext uri="{9D8B030D-6E8A-4147-A177-3AD203B41FA5}">
                      <a16:colId xmlns:a16="http://schemas.microsoft.com/office/drawing/2014/main" val="2161814895"/>
                    </a:ext>
                  </a:extLst>
                </a:gridCol>
                <a:gridCol w="2218769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76183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285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Implementation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LinkedList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PriorityQueue</a:t>
                      </a:r>
                      <a:endParaRPr lang="en-US" sz="13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ArrayDeque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BlockingQueue</a:t>
                      </a:r>
                      <a:endParaRPr lang="en-US" sz="13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479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Interface Implemented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Queue, Deque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Queue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Queue, Deque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Queue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8689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Underlying Data Structure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Doubly Linked List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 Heap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Resizable Array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Array-based or Linked List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8538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Order of Elements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Insertion order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Elements ordered by priority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Insertion order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Insertion order</a:t>
                      </a:r>
                      <a:endParaRPr lang="en-US" sz="1300" b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467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 Element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 </a:t>
                      </a:r>
                      <a:r>
                        <a:rPr lang="en-US" sz="1400" dirty="0"/>
                        <a:t>Allows null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Doesnot </a:t>
                      </a:r>
                      <a:r>
                        <a:rPr lang="en-US" sz="1400" dirty="0"/>
                        <a:t>Allows null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Doesnot </a:t>
                      </a:r>
                      <a:r>
                        <a:rPr lang="en-US" sz="1400" dirty="0"/>
                        <a:t>Allows null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Doesnot Allows null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47986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Memory Usage</a:t>
                      </a:r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depends on implementation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4049889098"/>
                  </a:ext>
                </a:extLst>
              </a:tr>
              <a:tr h="4798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Thread-Safety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thread-safe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thread-safe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thread-safe</a:t>
                      </a:r>
                      <a:endParaRPr lang="en-US" sz="1300" dirty="0"/>
                    </a:p>
                  </a:txBody>
                  <a:tcPr marL="67506" marR="67506" marT="33753" marB="337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Thread-safe</a:t>
                      </a:r>
                      <a:endParaRPr lang="en-US" sz="1300" b="0" i="0" dirty="0"/>
                    </a:p>
                  </a:txBody>
                  <a:tcPr marL="67506" marR="67506" marT="33753" marB="33753" anchor="ctr"/>
                </a:tc>
                <a:extLst>
                  <a:ext uri="{0D108BD9-81ED-4DB2-BD59-A6C34878D82A}">
                    <a16:rowId xmlns:a16="http://schemas.microsoft.com/office/drawing/2014/main" val="340185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96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6BCD0-1DCE-D5ED-0EE0-078FFB26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ED36-8889-DDD4-81AE-96551746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5F43-05C5-3D16-2A32-9DB82C767D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760995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is a Queue different from a Stack?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difference between Queue and Deque?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purpose of BlockingQueue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would you implement a max-priority queue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Some Real time Application of Queue?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Anonymous Inner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anonymous inner class</a:t>
            </a:r>
            <a:r>
              <a:rPr lang="en-US" dirty="0"/>
              <a:t> is a type of inner class </a:t>
            </a:r>
            <a:r>
              <a:rPr lang="en-US" b="1" dirty="0"/>
              <a:t>without a name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used to define a class and create an object of that class at the same time, typically for </a:t>
            </a:r>
            <a:r>
              <a:rPr lang="en-US" b="1" dirty="0"/>
              <a:t>one-time use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often used to provide an implementation for </a:t>
            </a:r>
            <a:r>
              <a:rPr lang="en-US" b="1" dirty="0"/>
              <a:t>interfaces or abstract classes</a:t>
            </a:r>
            <a:r>
              <a:rPr lang="en-US" dirty="0"/>
              <a:t>, or even to extend concrete classes inline, without the need for a separately defined named class.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Kiran Kumar</a:t>
            </a:r>
          </a:p>
          <a:p>
            <a:r>
              <a:rPr lang="en-US" dirty="0"/>
              <a:t>7090853962</a:t>
            </a:r>
          </a:p>
          <a:p>
            <a:r>
              <a:rPr lang="en-US" dirty="0"/>
              <a:t>kirakumar@endava.com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A7F2-676C-6F0B-7132-685B28B9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D99C41-0587-2FF3-2154-879D0E86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Lambda Expression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05E84-1FD3-B209-68A7-332AF77E6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lambda expression</a:t>
            </a:r>
            <a:r>
              <a:rPr lang="en-US" dirty="0"/>
              <a:t> is a concise way to represent an </a:t>
            </a:r>
            <a:r>
              <a:rPr lang="en-US" b="1" dirty="0"/>
              <a:t>anonymous function</a:t>
            </a:r>
            <a:r>
              <a:rPr lang="en-US" dirty="0"/>
              <a:t>—a block of code that can be executed and passed around as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Introduced in </a:t>
            </a:r>
            <a:r>
              <a:rPr lang="en-US" b="1" dirty="0"/>
              <a:t>Java 8</a:t>
            </a:r>
            <a:r>
              <a:rPr lang="en-US" dirty="0"/>
              <a:t>, lambda expressions simplify the implementation of </a:t>
            </a:r>
            <a:r>
              <a:rPr lang="en-US" b="1" dirty="0"/>
              <a:t>functional interfaces</a:t>
            </a:r>
            <a:r>
              <a:rPr lang="en-US" dirty="0"/>
              <a:t> (interfaces with a single abstract method, also called </a:t>
            </a:r>
            <a:r>
              <a:rPr lang="en-US" b="1" dirty="0"/>
              <a:t>SAM interfaces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enable functional programming in Java, making code more readable and compact.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53D965-ACD1-A440-529B-34B29577C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E46CCF1-9DA4-70DB-ADB2-5F16AEF5C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53470E2-7842-28E6-2829-1E5311FD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D79CC6-DD36-5FB9-18C5-093A1EC1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440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2FC9-05B2-9F3D-0647-901F1A4A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A4845-92AD-73CF-1899-5CF6DDFD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Generics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00EE0-717E-EE3B-DF21-D82FA4F145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Generics in Java is a feature introduced in </a:t>
            </a:r>
            <a:r>
              <a:rPr lang="en-US" b="1" dirty="0"/>
              <a:t>Java 5</a:t>
            </a:r>
            <a:r>
              <a:rPr lang="en-US" dirty="0"/>
              <a:t> that enables developers to write code that is </a:t>
            </a:r>
            <a:r>
              <a:rPr lang="en-US" b="1" dirty="0"/>
              <a:t>type-safe</a:t>
            </a:r>
            <a:r>
              <a:rPr lang="en-US" dirty="0"/>
              <a:t> and </a:t>
            </a:r>
            <a:r>
              <a:rPr lang="en-US" b="1" dirty="0"/>
              <a:t>reusable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Generics allow you to define classes, interfaces, and methods with a </a:t>
            </a:r>
            <a:r>
              <a:rPr lang="en-US" b="1" dirty="0"/>
              <a:t>type parameter</a:t>
            </a:r>
            <a:r>
              <a:rPr lang="en-US" dirty="0"/>
              <a:t> that can be replaced with specific types when the code is executed.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ensures </a:t>
            </a:r>
            <a:r>
              <a:rPr lang="en-US" b="1" dirty="0"/>
              <a:t>compile-time type checking</a:t>
            </a:r>
            <a:r>
              <a:rPr lang="en-US" dirty="0"/>
              <a:t> and eliminates the need for explicit type casting.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B49C18-8CB9-BD0C-85D3-4A67C0B6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40A34D-44A7-74FD-B6BB-BD82A0D4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77CD83C-CC33-8171-7D90-AC471A6B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A84A76B-4EF4-D89B-B890-43AA1E4B7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917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760995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a </a:t>
            </a:r>
            <a:r>
              <a:rPr lang="en-US" b="1" dirty="0"/>
              <a:t>lambda expression</a:t>
            </a:r>
            <a:r>
              <a:rPr lang="en-US" dirty="0"/>
              <a:t> in Java, and how does it differ from an anonymous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use </a:t>
            </a:r>
            <a:r>
              <a:rPr lang="en-US" b="1" dirty="0"/>
              <a:t>lambda expressions</a:t>
            </a:r>
            <a:r>
              <a:rPr lang="en-US" dirty="0"/>
              <a:t> with non-functional interfaces?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Generics are important?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the Default Sorting for List, Map, Set and its implementations?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ArrayList or Linked List make use of Comparator or Comparable to display in the insertion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Sorting Works in TreeSet and TreeMap?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6918-E6DB-C15D-5419-49114233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106637-F44C-5FC0-FC38-F07C38D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What is Comparator?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B47EA3-F0FB-4F4A-8D0D-631C33C3C4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671967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functional interface in the java.util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to define a </a:t>
            </a:r>
            <a:r>
              <a:rPr lang="en-US" b="1" dirty="0"/>
              <a:t>custom sorting order</a:t>
            </a:r>
            <a:r>
              <a:rPr lang="en-US" dirty="0"/>
              <a:t> for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comparison of two objects using the </a:t>
            </a:r>
            <a:r>
              <a:rPr lang="en-US" b="1" dirty="0"/>
              <a:t>compare() </a:t>
            </a:r>
            <a:r>
              <a:rPr lang="en-US" dirty="0"/>
              <a:t>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sorting based on multiple criteria without modifying the class.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485EC6-7ABF-399B-4C95-0025B151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794845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9DE5D09-C500-F482-8302-A87D03CA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A93D4B9-3CE5-5EF5-C4E2-8EF16A11A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0E3B91-46BF-C1AD-6AC2-22A4D900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3501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{34F97EC5-0AA4-437C-9F47-771524817C7B}tf78853419_win32</Template>
  <TotalTime>5892</TotalTime>
  <Words>2603</Words>
  <Application>Microsoft Office PowerPoint</Application>
  <PresentationFormat>Widescreen</PresentationFormat>
  <Paragraphs>461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Franklin Gothic Book</vt:lpstr>
      <vt:lpstr>Franklin Gothic Demi</vt:lpstr>
      <vt:lpstr>Custom</vt:lpstr>
      <vt:lpstr>Comparator, Comparable, Stack and Queue</vt:lpstr>
      <vt:lpstr>Agenda</vt:lpstr>
      <vt:lpstr>Pre-Requisites</vt:lpstr>
      <vt:lpstr>Anonymous Inner Class</vt:lpstr>
      <vt:lpstr>Lambda Expression</vt:lpstr>
      <vt:lpstr>Generics</vt:lpstr>
      <vt:lpstr>Questions</vt:lpstr>
      <vt:lpstr>Comparator</vt:lpstr>
      <vt:lpstr>What is Comparator?</vt:lpstr>
      <vt:lpstr>Why Comparator is Needed?</vt:lpstr>
      <vt:lpstr>Compare &amp; CompareTo Logic</vt:lpstr>
      <vt:lpstr>Comparator Implementation</vt:lpstr>
      <vt:lpstr>Comparable</vt:lpstr>
      <vt:lpstr>What is Comparable?</vt:lpstr>
      <vt:lpstr>Why Comparable is needed?</vt:lpstr>
      <vt:lpstr>CompareTo Contract</vt:lpstr>
      <vt:lpstr>Contract Rules</vt:lpstr>
      <vt:lpstr>Comparator Static Methods</vt:lpstr>
      <vt:lpstr>Comparator Static Methods</vt:lpstr>
      <vt:lpstr>Comparator Priority</vt:lpstr>
      <vt:lpstr>Comparators in Streams</vt:lpstr>
      <vt:lpstr>Tree Map &amp; Set</vt:lpstr>
      <vt:lpstr>Comparator in Other Collections</vt:lpstr>
      <vt:lpstr>Comparator in Other Collections</vt:lpstr>
      <vt:lpstr>Comparable V/S Comparator</vt:lpstr>
      <vt:lpstr>Comparable V/S Comparator</vt:lpstr>
      <vt:lpstr>Questions</vt:lpstr>
      <vt:lpstr>Stack</vt:lpstr>
      <vt:lpstr>What is Stack?</vt:lpstr>
      <vt:lpstr>Stack Operations</vt:lpstr>
      <vt:lpstr>Questions</vt:lpstr>
      <vt:lpstr>Comparison of Stack Implementations</vt:lpstr>
      <vt:lpstr>Queue</vt:lpstr>
      <vt:lpstr>What is Queue?</vt:lpstr>
      <vt:lpstr>Queue Interface Operations</vt:lpstr>
      <vt:lpstr>Queue Implementation</vt:lpstr>
      <vt:lpstr>What is Priority Queue?</vt:lpstr>
      <vt:lpstr>Comparison of Queue Implementations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Kumar</dc:creator>
  <cp:lastModifiedBy>Kiran Kumar</cp:lastModifiedBy>
  <cp:revision>12</cp:revision>
  <dcterms:created xsi:type="dcterms:W3CDTF">2025-01-16T04:45:37Z</dcterms:created>
  <dcterms:modified xsi:type="dcterms:W3CDTF">2025-01-20T07:01:17Z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