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75" r:id="rId4"/>
    <p:sldId id="301" r:id="rId5"/>
    <p:sldId id="302" r:id="rId6"/>
    <p:sldId id="303" r:id="rId7"/>
    <p:sldId id="304" r:id="rId8"/>
    <p:sldId id="281" r:id="rId9"/>
    <p:sldId id="305" r:id="rId10"/>
    <p:sldId id="306" r:id="rId11"/>
    <p:sldId id="323" r:id="rId12"/>
    <p:sldId id="307" r:id="rId13"/>
    <p:sldId id="287" r:id="rId14"/>
    <p:sldId id="309" r:id="rId15"/>
    <p:sldId id="324" r:id="rId16"/>
    <p:sldId id="321" r:id="rId17"/>
    <p:sldId id="289" r:id="rId18"/>
    <p:sldId id="311" r:id="rId19"/>
    <p:sldId id="291" r:id="rId20"/>
    <p:sldId id="313" r:id="rId21"/>
    <p:sldId id="314" r:id="rId22"/>
    <p:sldId id="316" r:id="rId23"/>
    <p:sldId id="317" r:id="rId24"/>
    <p:sldId id="293" r:id="rId25"/>
    <p:sldId id="296" r:id="rId26"/>
    <p:sldId id="299" r:id="rId27"/>
    <p:sldId id="300" r:id="rId2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DD7"/>
    <a:srgbClr val="69C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94" autoAdjust="0"/>
  </p:normalViewPr>
  <p:slideViewPr>
    <p:cSldViewPr>
      <p:cViewPr varScale="1">
        <p:scale>
          <a:sx n="84" d="100"/>
          <a:sy n="84" d="100"/>
        </p:scale>
        <p:origin x="96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hoa267\AppData\Local\Microsoft\Windows\Temporary%20Internet%20Files\Content.Outlook\HQCOXTCK\OT%20and%20NON-Prod%20Hrs%20and%20Cos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%20BT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hoa267\AppData\Local\Microsoft\Windows\Temporary%20Internet%20Files\Content.IE5\1EGJ0L30\SeriesReport-20170918124939_efce56.xlsx" TargetMode="Externa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oa267\Documents\BL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oa267\Documents\BLS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hoa267\AppData\Local\Microsoft\Windows\Temporary%20Internet%20Files\Content.Outlook\HQCOXTCK\Average%20wage%20summar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pfs3\home$\suhoa267\Documents\Comp\IAD%20Raw%20Data%20&amp;%20Analy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cat>
            <c:strRef>
              <c:f>'[OT and NON-Prod Hrs and Cost.xlsx]Sheet3'!$B$1:$I$1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4C-46CC-AE16-B2BCAB38557C}"/>
            </c:ext>
          </c:extLst>
        </c:ser>
        <c:ser>
          <c:idx val="1"/>
          <c:order val="1"/>
          <c:tx>
            <c:strRef>
              <c:f>'[OT and NON-Prod Hrs and Cost.xlsx]Sheet3'!$A$2</c:f>
              <c:strCache>
                <c:ptCount val="1"/>
                <c:pt idx="0">
                  <c:v>Sick</c:v>
                </c:pt>
              </c:strCache>
            </c:strRef>
          </c:tx>
          <c:invertIfNegative val="0"/>
          <c:cat>
            <c:strRef>
              <c:f>'[OT and NON-Prod Hrs and Cost.xlsx]Sheet3'!$B$1:$I$1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'[OT and NON-Prod Hrs and Cost.xlsx]Sheet3'!$B$2:$I$2</c:f>
              <c:numCache>
                <c:formatCode>General</c:formatCode>
                <c:ptCount val="8"/>
                <c:pt idx="0">
                  <c:v>56</c:v>
                </c:pt>
                <c:pt idx="1">
                  <c:v>40</c:v>
                </c:pt>
                <c:pt idx="2">
                  <c:v>72</c:v>
                </c:pt>
                <c:pt idx="3">
                  <c:v>32</c:v>
                </c:pt>
                <c:pt idx="4">
                  <c:v>56</c:v>
                </c:pt>
                <c:pt idx="5">
                  <c:v>24</c:v>
                </c:pt>
                <c:pt idx="6">
                  <c:v>8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4C-46CC-AE16-B2BCAB38557C}"/>
            </c:ext>
          </c:extLst>
        </c:ser>
        <c:ser>
          <c:idx val="2"/>
          <c:order val="2"/>
          <c:tx>
            <c:strRef>
              <c:f>'[OT and NON-Prod Hrs and Cost.xlsx]Sheet3'!$A$3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'[OT and NON-Prod Hrs and Cost.xlsx]Sheet3'!$B$1:$I$1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'[OT and NON-Prod Hrs and Cost.xlsx]Sheet3'!$B$3:$I$3</c:f>
              <c:numCache>
                <c:formatCode>General</c:formatCode>
                <c:ptCount val="8"/>
                <c:pt idx="0">
                  <c:v>108.35</c:v>
                </c:pt>
                <c:pt idx="1">
                  <c:v>106</c:v>
                </c:pt>
                <c:pt idx="2">
                  <c:v>365.5</c:v>
                </c:pt>
                <c:pt idx="3">
                  <c:v>4.5</c:v>
                </c:pt>
                <c:pt idx="4">
                  <c:v>80</c:v>
                </c:pt>
                <c:pt idx="5">
                  <c:v>76.5</c:v>
                </c:pt>
                <c:pt idx="6">
                  <c:v>0</c:v>
                </c:pt>
                <c:pt idx="7">
                  <c:v>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4C-46CC-AE16-B2BCAB38557C}"/>
            </c:ext>
          </c:extLst>
        </c:ser>
        <c:ser>
          <c:idx val="3"/>
          <c:order val="3"/>
          <c:tx>
            <c:strRef>
              <c:f>'[OT and NON-Prod Hrs and Cost.xlsx]Sheet3'!$A$4</c:f>
              <c:strCache>
                <c:ptCount val="1"/>
                <c:pt idx="0">
                  <c:v>Vacation</c:v>
                </c:pt>
              </c:strCache>
            </c:strRef>
          </c:tx>
          <c:invertIfNegative val="0"/>
          <c:cat>
            <c:strRef>
              <c:f>'[OT and NON-Prod Hrs and Cost.xlsx]Sheet3'!$B$1:$I$1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'[OT and NON-Prod Hrs and Cost.xlsx]Sheet3'!$B$4:$I$4</c:f>
              <c:numCache>
                <c:formatCode>General</c:formatCode>
                <c:ptCount val="8"/>
                <c:pt idx="0">
                  <c:v>489</c:v>
                </c:pt>
                <c:pt idx="1">
                  <c:v>639</c:v>
                </c:pt>
                <c:pt idx="2">
                  <c:v>851</c:v>
                </c:pt>
                <c:pt idx="3">
                  <c:v>590</c:v>
                </c:pt>
                <c:pt idx="4">
                  <c:v>456</c:v>
                </c:pt>
                <c:pt idx="5">
                  <c:v>382</c:v>
                </c:pt>
                <c:pt idx="6">
                  <c:v>676</c:v>
                </c:pt>
                <c:pt idx="7">
                  <c:v>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4C-46CC-AE16-B2BCAB38557C}"/>
            </c:ext>
          </c:extLst>
        </c:ser>
        <c:ser>
          <c:idx val="4"/>
          <c:order val="4"/>
          <c:tx>
            <c:strRef>
              <c:f>'[OT and NON-Prod Hrs and Cost.xlsx]Sheet3'!$A$5</c:f>
              <c:strCache>
                <c:ptCount val="1"/>
                <c:pt idx="0">
                  <c:v>Payout</c:v>
                </c:pt>
              </c:strCache>
            </c:strRef>
          </c:tx>
          <c:invertIfNegative val="0"/>
          <c:cat>
            <c:strRef>
              <c:f>'[OT and NON-Prod Hrs and Cost.xlsx]Sheet3'!$B$1:$I$1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'[OT and NON-Prod Hrs and Cost.xlsx]Sheet3'!$B$5:$I$5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207</c:v>
                </c:pt>
                <c:pt idx="4">
                  <c:v>0</c:v>
                </c:pt>
                <c:pt idx="5">
                  <c:v>176.18</c:v>
                </c:pt>
                <c:pt idx="6">
                  <c:v>43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4C-46CC-AE16-B2BCAB385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252736"/>
        <c:axId val="123254272"/>
      </c:barChart>
      <c:catAx>
        <c:axId val="12325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3254272"/>
        <c:crosses val="autoZero"/>
        <c:auto val="1"/>
        <c:lblAlgn val="ctr"/>
        <c:lblOffset val="100"/>
        <c:noMultiLvlLbl val="0"/>
      </c:catAx>
      <c:valAx>
        <c:axId val="1232542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3252736"/>
        <c:crosses val="autoZero"/>
        <c:crossBetween val="between"/>
        <c:dispUnits>
          <c:builtInUnit val="thousands"/>
        </c:dispUnits>
      </c:valAx>
    </c:plotArea>
    <c:legend>
      <c:legendPos val="b"/>
      <c:legendEntry>
        <c:idx val="0"/>
        <c:delete val="1"/>
      </c:legendEntry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329300300876922E-4"/>
          <c:y val="9.1953992725300443E-2"/>
          <c:w val="0.35167979002624672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0.18185111392863612</c:v>
                </c:pt>
                <c:pt idx="1">
                  <c:v>0.19126869271587071</c:v>
                </c:pt>
                <c:pt idx="2">
                  <c:v>0.17253521126760563</c:v>
                </c:pt>
                <c:pt idx="3">
                  <c:v>0.14848762603116408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D-4439-BBB3-A486AE8257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4057856"/>
        <c:axId val="124077184"/>
      </c:barChart>
      <c:catAx>
        <c:axId val="124057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077184"/>
        <c:crosses val="autoZero"/>
        <c:auto val="1"/>
        <c:lblAlgn val="ctr"/>
        <c:lblOffset val="100"/>
        <c:noMultiLvlLbl val="0"/>
      </c:catAx>
      <c:valAx>
        <c:axId val="1240771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405785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953992725300443E-2"/>
          <c:w val="0.35505831673762228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7.4805288896938965E-2</c:v>
                </c:pt>
                <c:pt idx="1">
                  <c:v>7.8388808490110956E-2</c:v>
                </c:pt>
                <c:pt idx="2">
                  <c:v>5.2816901408450703E-2</c:v>
                </c:pt>
                <c:pt idx="3">
                  <c:v>6.6911090742438131E-2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2-4E55-9011-4BFBDD2DD5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4092416"/>
        <c:axId val="124095104"/>
      </c:barChart>
      <c:catAx>
        <c:axId val="124092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095104"/>
        <c:crosses val="autoZero"/>
        <c:auto val="1"/>
        <c:lblAlgn val="ctr"/>
        <c:lblOffset val="100"/>
        <c:noMultiLvlLbl val="0"/>
      </c:catAx>
      <c:valAx>
        <c:axId val="12409510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409241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953992725300443E-2"/>
          <c:w val="0.35505831673762228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3.8579967397210653E-2</c:v>
                </c:pt>
                <c:pt idx="1">
                  <c:v>3.7385431741437533E-2</c:v>
                </c:pt>
                <c:pt idx="2">
                  <c:v>4.5774647887323945E-2</c:v>
                </c:pt>
                <c:pt idx="3">
                  <c:v>4.1246562786434467E-2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D-494E-A1F7-1798E4CEFB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4110336"/>
        <c:axId val="124133760"/>
      </c:barChart>
      <c:catAx>
        <c:axId val="12411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33760"/>
        <c:crosses val="autoZero"/>
        <c:auto val="1"/>
        <c:lblAlgn val="ctr"/>
        <c:lblOffset val="100"/>
        <c:noMultiLvlLbl val="0"/>
      </c:catAx>
      <c:valAx>
        <c:axId val="12413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411033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953992725300443E-2"/>
          <c:w val="0.35505831673762228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2.2459699329831551E-2</c:v>
                </c:pt>
                <c:pt idx="1">
                  <c:v>2.2190062711046791E-2</c:v>
                </c:pt>
                <c:pt idx="2">
                  <c:v>1.7605633802816902E-2</c:v>
                </c:pt>
                <c:pt idx="3">
                  <c:v>2.4747937671860679E-2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F1-46EB-A78B-60D2B171E3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4140544"/>
        <c:axId val="124159872"/>
      </c:barChart>
      <c:catAx>
        <c:axId val="124140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59872"/>
        <c:crosses val="autoZero"/>
        <c:auto val="1"/>
        <c:lblAlgn val="ctr"/>
        <c:lblOffset val="100"/>
        <c:noMultiLvlLbl val="0"/>
      </c:catAx>
      <c:valAx>
        <c:axId val="12415987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4140544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953992725300443E-2"/>
          <c:w val="0.35505831673762228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5.2164462959608769E-2</c:v>
                </c:pt>
                <c:pt idx="1">
                  <c:v>4.8962855764592375E-2</c:v>
                </c:pt>
                <c:pt idx="2">
                  <c:v>5.9859154929577461E-2</c:v>
                </c:pt>
                <c:pt idx="3">
                  <c:v>6.2328139321723187E-2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D-4825-928B-5939D4CCEC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548288"/>
        <c:axId val="45550976"/>
      </c:barChart>
      <c:catAx>
        <c:axId val="45548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550976"/>
        <c:crosses val="autoZero"/>
        <c:auto val="1"/>
        <c:lblAlgn val="ctr"/>
        <c:lblOffset val="100"/>
        <c:noMultiLvlLbl val="0"/>
      </c:catAx>
      <c:valAx>
        <c:axId val="4555097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548288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216535433070869E-3"/>
          <c:y val="9.1953992725300443E-2"/>
          <c:w val="0.3480209973753281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0.12826249067859807</c:v>
                </c:pt>
                <c:pt idx="1">
                  <c:v>0.12634186622625929</c:v>
                </c:pt>
                <c:pt idx="2">
                  <c:v>0.12</c:v>
                </c:pt>
                <c:pt idx="3">
                  <c:v>0.15238095238095239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B-451E-B272-6E7E786083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566592"/>
        <c:axId val="45389312"/>
      </c:barChart>
      <c:catAx>
        <c:axId val="45566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389312"/>
        <c:crosses val="autoZero"/>
        <c:auto val="1"/>
        <c:lblAlgn val="ctr"/>
        <c:lblOffset val="100"/>
        <c:noMultiLvlLbl val="0"/>
      </c:catAx>
      <c:valAx>
        <c:axId val="4538931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566592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953992725300443E-2"/>
          <c:w val="0.35245065631011191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9.6942580164056671E-2</c:v>
                </c:pt>
                <c:pt idx="1">
                  <c:v>9.5788604459124696E-2</c:v>
                </c:pt>
                <c:pt idx="2">
                  <c:v>0.08</c:v>
                </c:pt>
                <c:pt idx="3">
                  <c:v>0.11428571428571428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D-4009-A6C0-CB7E2B4C09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490560"/>
        <c:axId val="45493248"/>
      </c:barChart>
      <c:catAx>
        <c:axId val="45490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493248"/>
        <c:crosses val="autoZero"/>
        <c:auto val="1"/>
        <c:lblAlgn val="ctr"/>
        <c:lblOffset val="100"/>
        <c:noMultiLvlLbl val="0"/>
      </c:catAx>
      <c:valAx>
        <c:axId val="4549324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490560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953992725300443E-2"/>
          <c:w val="0.36310086239220096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7.829977628635347E-2</c:v>
                </c:pt>
                <c:pt idx="1">
                  <c:v>8.0924855491329481E-2</c:v>
                </c:pt>
                <c:pt idx="2">
                  <c:v>0.12</c:v>
                </c:pt>
                <c:pt idx="3">
                  <c:v>3.8095238095238099E-2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9-45C6-AC1E-5BC7D0D014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504384"/>
        <c:axId val="123310848"/>
      </c:barChart>
      <c:catAx>
        <c:axId val="45504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3310848"/>
        <c:crosses val="autoZero"/>
        <c:auto val="1"/>
        <c:lblAlgn val="ctr"/>
        <c:lblOffset val="100"/>
        <c:noMultiLvlLbl val="0"/>
      </c:catAx>
      <c:valAx>
        <c:axId val="12331084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504384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953992725300443E-2"/>
          <c:w val="0.35505831673762228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4.7725577926920205E-2</c:v>
                </c:pt>
                <c:pt idx="1">
                  <c:v>4.8720066061106522E-2</c:v>
                </c:pt>
                <c:pt idx="2">
                  <c:v>0.04</c:v>
                </c:pt>
                <c:pt idx="3">
                  <c:v>3.8095238095238099E-2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72-48E0-93CC-B16E958D2C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3317632"/>
        <c:axId val="45615360"/>
      </c:barChart>
      <c:catAx>
        <c:axId val="123317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15360"/>
        <c:crosses val="autoZero"/>
        <c:auto val="1"/>
        <c:lblAlgn val="ctr"/>
        <c:lblOffset val="100"/>
        <c:noMultiLvlLbl val="0"/>
      </c:catAx>
      <c:valAx>
        <c:axId val="456153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3317632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653879033914892E-2"/>
          <c:y val="9.1953992725300443E-2"/>
          <c:w val="0.32738943830707179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0.19313944817300521</c:v>
                </c:pt>
                <c:pt idx="1">
                  <c:v>0.19983484723369116</c:v>
                </c:pt>
                <c:pt idx="2">
                  <c:v>0.2</c:v>
                </c:pt>
                <c:pt idx="3">
                  <c:v>0.11428571428571428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4F-4B88-9C6C-FE8F8586DD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642880"/>
        <c:axId val="45649920"/>
      </c:barChart>
      <c:catAx>
        <c:axId val="45642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49920"/>
        <c:crosses val="autoZero"/>
        <c:auto val="1"/>
        <c:lblAlgn val="ctr"/>
        <c:lblOffset val="100"/>
        <c:noMultiLvlLbl val="0"/>
      </c:catAx>
      <c:valAx>
        <c:axId val="4564992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642880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'[IAD Raw Data &amp; Analytics BT.xlsx]Sums'!$B$31</c:f>
              <c:strCache>
                <c:ptCount val="1"/>
                <c:pt idx="0">
                  <c:v>Hired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BT.xlsx]Sums'!$C$30:$H$30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BT.xlsx]Sums'!$C$31:$H$31</c:f>
              <c:numCache>
                <c:formatCode>General</c:formatCode>
                <c:ptCount val="6"/>
                <c:pt idx="0">
                  <c:v>232</c:v>
                </c:pt>
                <c:pt idx="1">
                  <c:v>323</c:v>
                </c:pt>
                <c:pt idx="2">
                  <c:v>1026</c:v>
                </c:pt>
                <c:pt idx="3">
                  <c:v>749</c:v>
                </c:pt>
                <c:pt idx="4">
                  <c:v>804</c:v>
                </c:pt>
                <c:pt idx="5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1-4C38-97DC-7CF113E722FB}"/>
            </c:ext>
          </c:extLst>
        </c:ser>
        <c:ser>
          <c:idx val="1"/>
          <c:order val="1"/>
          <c:tx>
            <c:strRef>
              <c:f>'[IAD Raw Data &amp; Analytics BT.xlsx]Sums'!$B$32</c:f>
              <c:strCache>
                <c:ptCount val="1"/>
                <c:pt idx="0">
                  <c:v>Exited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BT.xlsx]Sums'!$C$30:$H$30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BT.xlsx]Sums'!$C$32:$H$32</c:f>
              <c:numCache>
                <c:formatCode>General</c:formatCode>
                <c:ptCount val="6"/>
                <c:pt idx="0">
                  <c:v>-214</c:v>
                </c:pt>
                <c:pt idx="1">
                  <c:v>-267</c:v>
                </c:pt>
                <c:pt idx="2">
                  <c:v>-502</c:v>
                </c:pt>
                <c:pt idx="3">
                  <c:v>-738</c:v>
                </c:pt>
                <c:pt idx="4">
                  <c:v>-650</c:v>
                </c:pt>
                <c:pt idx="5">
                  <c:v>-536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1-4C38-97DC-7CF113E72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033984"/>
        <c:axId val="135035520"/>
      </c:barChart>
      <c:lineChart>
        <c:grouping val="standard"/>
        <c:varyColors val="0"/>
        <c:ser>
          <c:idx val="2"/>
          <c:order val="2"/>
          <c:tx>
            <c:strRef>
              <c:f>'[IAD Raw Data &amp; Analytics BT.xlsx]Sums'!$B$33</c:f>
              <c:strCache>
                <c:ptCount val="1"/>
                <c:pt idx="0">
                  <c:v>Annualized 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BT.xlsx]Sums'!$C$30:$H$30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BT.xlsx]Sums'!$C$33:$H$33</c:f>
              <c:numCache>
                <c:formatCode>General</c:formatCode>
                <c:ptCount val="6"/>
                <c:pt idx="0">
                  <c:v>423</c:v>
                </c:pt>
                <c:pt idx="1">
                  <c:v>620</c:v>
                </c:pt>
                <c:pt idx="2">
                  <c:v>1145</c:v>
                </c:pt>
                <c:pt idx="3">
                  <c:v>1157</c:v>
                </c:pt>
                <c:pt idx="4">
                  <c:v>1311</c:v>
                </c:pt>
                <c:pt idx="5">
                  <c:v>1341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9B1-4C38-97DC-7CF113E72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033984"/>
        <c:axId val="135035520"/>
      </c:lineChart>
      <c:catAx>
        <c:axId val="13503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35520"/>
        <c:crosses val="autoZero"/>
        <c:auto val="1"/>
        <c:lblAlgn val="ctr"/>
        <c:lblOffset val="100"/>
        <c:noMultiLvlLbl val="0"/>
      </c:catAx>
      <c:valAx>
        <c:axId val="1350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33984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473784134511928E-2"/>
          <c:y val="9.1953992725300443E-2"/>
          <c:w val="0.32756941352212787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0.22222222222222221</c:v>
                </c:pt>
                <c:pt idx="1">
                  <c:v>0.23534269199009084</c:v>
                </c:pt>
                <c:pt idx="2">
                  <c:v>0.04</c:v>
                </c:pt>
                <c:pt idx="3">
                  <c:v>0.11428571428571428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3-478D-8EAB-33C816B6EB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660800"/>
        <c:axId val="45684224"/>
      </c:barChart>
      <c:catAx>
        <c:axId val="45660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84224"/>
        <c:crosses val="autoZero"/>
        <c:auto val="1"/>
        <c:lblAlgn val="ctr"/>
        <c:lblOffset val="100"/>
        <c:noMultiLvlLbl val="0"/>
      </c:catAx>
      <c:valAx>
        <c:axId val="4568422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660800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688490260012956E-2"/>
          <c:y val="9.1953992725300443E-2"/>
          <c:w val="0.33135460197356759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5.6674123788217748E-2</c:v>
                </c:pt>
                <c:pt idx="1">
                  <c:v>6.1106523534269201E-2</c:v>
                </c:pt>
                <c:pt idx="2">
                  <c:v>0</c:v>
                </c:pt>
                <c:pt idx="3">
                  <c:v>1.9047619047619049E-2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2-4B55-8BE4-08F51ECC15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728128"/>
        <c:axId val="45730816"/>
      </c:barChart>
      <c:catAx>
        <c:axId val="45728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30816"/>
        <c:crosses val="autoZero"/>
        <c:auto val="1"/>
        <c:lblAlgn val="ctr"/>
        <c:lblOffset val="100"/>
        <c:noMultiLvlLbl val="0"/>
      </c:catAx>
      <c:valAx>
        <c:axId val="45730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728128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953992725300443E-2"/>
          <c:w val="0.35505831673762228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2.9082774049217001E-2</c:v>
                </c:pt>
                <c:pt idx="1">
                  <c:v>2.8075970272502065E-2</c:v>
                </c:pt>
                <c:pt idx="2">
                  <c:v>0.04</c:v>
                </c:pt>
                <c:pt idx="3">
                  <c:v>3.8095238095238099E-2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AD-4D40-8E6C-79EE120F05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737856"/>
        <c:axId val="45757184"/>
      </c:barChart>
      <c:catAx>
        <c:axId val="45737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57184"/>
        <c:crosses val="autoZero"/>
        <c:auto val="1"/>
        <c:lblAlgn val="ctr"/>
        <c:lblOffset val="100"/>
        <c:noMultiLvlLbl val="0"/>
      </c:catAx>
      <c:valAx>
        <c:axId val="457571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73785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688490260012956E-2"/>
          <c:y val="9.1953992725300443E-2"/>
          <c:w val="0.33135460197356759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0.1476510067114094</c:v>
                </c:pt>
                <c:pt idx="1">
                  <c:v>0.12386457473162675</c:v>
                </c:pt>
                <c:pt idx="2">
                  <c:v>0.36</c:v>
                </c:pt>
                <c:pt idx="3">
                  <c:v>0.37142857142857144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40AB-B173-707545657E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763968"/>
        <c:axId val="45787392"/>
      </c:barChart>
      <c:catAx>
        <c:axId val="45763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87392"/>
        <c:crosses val="autoZero"/>
        <c:auto val="1"/>
        <c:lblAlgn val="ctr"/>
        <c:lblOffset val="100"/>
        <c:noMultiLvlLbl val="0"/>
      </c:catAx>
      <c:valAx>
        <c:axId val="4578739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5763968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'[IAD Raw Data &amp; Analytics.xlsx]Sheet9'!$I$133:$I$298</c:f>
              <c:numCache>
                <c:formatCode>General</c:formatCode>
                <c:ptCount val="166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1.5833333333333335</c:v>
                </c:pt>
                <c:pt idx="20">
                  <c:v>1.6666666666666665</c:v>
                </c:pt>
                <c:pt idx="21">
                  <c:v>1.75</c:v>
                </c:pt>
                <c:pt idx="22">
                  <c:v>1.8333333333333335</c:v>
                </c:pt>
                <c:pt idx="23">
                  <c:v>1.9166666666666665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9.5</c:v>
                </c:pt>
                <c:pt idx="112">
                  <c:v>9.5833333333333339</c:v>
                </c:pt>
                <c:pt idx="113">
                  <c:v>9.75</c:v>
                </c:pt>
                <c:pt idx="114">
                  <c:v>9.9166666666666661</c:v>
                </c:pt>
                <c:pt idx="115">
                  <c:v>10</c:v>
                </c:pt>
                <c:pt idx="116">
                  <c:v>10.166666666666666</c:v>
                </c:pt>
                <c:pt idx="117">
                  <c:v>10.25</c:v>
                </c:pt>
                <c:pt idx="118">
                  <c:v>10.333333333333334</c:v>
                </c:pt>
                <c:pt idx="119">
                  <c:v>10.416666666666666</c:v>
                </c:pt>
                <c:pt idx="120">
                  <c:v>10.583333333333334</c:v>
                </c:pt>
                <c:pt idx="121">
                  <c:v>10.666666666666666</c:v>
                </c:pt>
                <c:pt idx="122">
                  <c:v>10.833333333333334</c:v>
                </c:pt>
                <c:pt idx="123">
                  <c:v>10.916666666666666</c:v>
                </c:pt>
                <c:pt idx="124">
                  <c:v>11</c:v>
                </c:pt>
                <c:pt idx="125">
                  <c:v>11.25</c:v>
                </c:pt>
                <c:pt idx="126">
                  <c:v>11.416666666666666</c:v>
                </c:pt>
                <c:pt idx="127">
                  <c:v>11.5</c:v>
                </c:pt>
                <c:pt idx="128">
                  <c:v>11.75</c:v>
                </c:pt>
                <c:pt idx="129">
                  <c:v>11.833333333333334</c:v>
                </c:pt>
                <c:pt idx="130">
                  <c:v>12</c:v>
                </c:pt>
                <c:pt idx="131">
                  <c:v>12.083333333333334</c:v>
                </c:pt>
                <c:pt idx="132">
                  <c:v>12.166666666666666</c:v>
                </c:pt>
                <c:pt idx="133">
                  <c:v>12.333333333333334</c:v>
                </c:pt>
                <c:pt idx="134">
                  <c:v>12.916666666666666</c:v>
                </c:pt>
                <c:pt idx="135">
                  <c:v>13</c:v>
                </c:pt>
                <c:pt idx="136">
                  <c:v>13.416666666666666</c:v>
                </c:pt>
                <c:pt idx="137">
                  <c:v>13.5</c:v>
                </c:pt>
                <c:pt idx="138">
                  <c:v>14.25</c:v>
                </c:pt>
                <c:pt idx="139">
                  <c:v>14.5</c:v>
                </c:pt>
                <c:pt idx="140">
                  <c:v>14.833333333333334</c:v>
                </c:pt>
                <c:pt idx="141">
                  <c:v>15.25</c:v>
                </c:pt>
                <c:pt idx="142">
                  <c:v>15.916666666666666</c:v>
                </c:pt>
                <c:pt idx="143">
                  <c:v>16</c:v>
                </c:pt>
                <c:pt idx="144">
                  <c:v>17.5</c:v>
                </c:pt>
                <c:pt idx="145">
                  <c:v>17.75</c:v>
                </c:pt>
                <c:pt idx="146">
                  <c:v>18.416666666666668</c:v>
                </c:pt>
                <c:pt idx="147">
                  <c:v>19.166666666666668</c:v>
                </c:pt>
                <c:pt idx="148">
                  <c:v>19.333333333333332</c:v>
                </c:pt>
                <c:pt idx="149">
                  <c:v>19.75</c:v>
                </c:pt>
                <c:pt idx="150">
                  <c:v>20.25</c:v>
                </c:pt>
                <c:pt idx="151">
                  <c:v>20.916666666666668</c:v>
                </c:pt>
                <c:pt idx="152">
                  <c:v>22</c:v>
                </c:pt>
                <c:pt idx="153">
                  <c:v>22.25</c:v>
                </c:pt>
              </c:numCache>
            </c:numRef>
          </c:xVal>
          <c:yVal>
            <c:numRef>
              <c:f>'[IAD Raw Data &amp; Analytics.xlsx]Sheet9'!$J$133:$J$298</c:f>
              <c:numCache>
                <c:formatCode>General</c:formatCode>
                <c:ptCount val="166"/>
                <c:pt idx="0">
                  <c:v>1119</c:v>
                </c:pt>
                <c:pt idx="1">
                  <c:v>639</c:v>
                </c:pt>
                <c:pt idx="2">
                  <c:v>558</c:v>
                </c:pt>
                <c:pt idx="3">
                  <c:v>380</c:v>
                </c:pt>
                <c:pt idx="4">
                  <c:v>300</c:v>
                </c:pt>
                <c:pt idx="5">
                  <c:v>306</c:v>
                </c:pt>
                <c:pt idx="6">
                  <c:v>251</c:v>
                </c:pt>
                <c:pt idx="7">
                  <c:v>250</c:v>
                </c:pt>
                <c:pt idx="8">
                  <c:v>195</c:v>
                </c:pt>
                <c:pt idx="9">
                  <c:v>171</c:v>
                </c:pt>
                <c:pt idx="10">
                  <c:v>178</c:v>
                </c:pt>
                <c:pt idx="11">
                  <c:v>139</c:v>
                </c:pt>
                <c:pt idx="12">
                  <c:v>132</c:v>
                </c:pt>
                <c:pt idx="13">
                  <c:v>109</c:v>
                </c:pt>
                <c:pt idx="14">
                  <c:v>118</c:v>
                </c:pt>
                <c:pt idx="15">
                  <c:v>107</c:v>
                </c:pt>
                <c:pt idx="16">
                  <c:v>98</c:v>
                </c:pt>
                <c:pt idx="17">
                  <c:v>68</c:v>
                </c:pt>
                <c:pt idx="18">
                  <c:v>73</c:v>
                </c:pt>
                <c:pt idx="19">
                  <c:v>72</c:v>
                </c:pt>
                <c:pt idx="20">
                  <c:v>60</c:v>
                </c:pt>
                <c:pt idx="21">
                  <c:v>70</c:v>
                </c:pt>
                <c:pt idx="22">
                  <c:v>50</c:v>
                </c:pt>
                <c:pt idx="23">
                  <c:v>48</c:v>
                </c:pt>
                <c:pt idx="24">
                  <c:v>38</c:v>
                </c:pt>
                <c:pt idx="25">
                  <c:v>40</c:v>
                </c:pt>
                <c:pt idx="26">
                  <c:v>41</c:v>
                </c:pt>
                <c:pt idx="27">
                  <c:v>34</c:v>
                </c:pt>
                <c:pt idx="28">
                  <c:v>40</c:v>
                </c:pt>
                <c:pt idx="29">
                  <c:v>35</c:v>
                </c:pt>
                <c:pt idx="30">
                  <c:v>29</c:v>
                </c:pt>
                <c:pt idx="31">
                  <c:v>26</c:v>
                </c:pt>
                <c:pt idx="32">
                  <c:v>42</c:v>
                </c:pt>
                <c:pt idx="33">
                  <c:v>22</c:v>
                </c:pt>
                <c:pt idx="34">
                  <c:v>38</c:v>
                </c:pt>
                <c:pt idx="35">
                  <c:v>28</c:v>
                </c:pt>
                <c:pt idx="36">
                  <c:v>18</c:v>
                </c:pt>
                <c:pt idx="37">
                  <c:v>23</c:v>
                </c:pt>
                <c:pt idx="38">
                  <c:v>31</c:v>
                </c:pt>
                <c:pt idx="39">
                  <c:v>19</c:v>
                </c:pt>
                <c:pt idx="40">
                  <c:v>16</c:v>
                </c:pt>
                <c:pt idx="41">
                  <c:v>15</c:v>
                </c:pt>
                <c:pt idx="42">
                  <c:v>19</c:v>
                </c:pt>
                <c:pt idx="43">
                  <c:v>12</c:v>
                </c:pt>
                <c:pt idx="44">
                  <c:v>15</c:v>
                </c:pt>
                <c:pt idx="45">
                  <c:v>17</c:v>
                </c:pt>
                <c:pt idx="46">
                  <c:v>17</c:v>
                </c:pt>
                <c:pt idx="47">
                  <c:v>11</c:v>
                </c:pt>
                <c:pt idx="48">
                  <c:v>19</c:v>
                </c:pt>
                <c:pt idx="49">
                  <c:v>12</c:v>
                </c:pt>
                <c:pt idx="50">
                  <c:v>15</c:v>
                </c:pt>
                <c:pt idx="51">
                  <c:v>13</c:v>
                </c:pt>
                <c:pt idx="52">
                  <c:v>11</c:v>
                </c:pt>
                <c:pt idx="53">
                  <c:v>9</c:v>
                </c:pt>
                <c:pt idx="54">
                  <c:v>12</c:v>
                </c:pt>
                <c:pt idx="55">
                  <c:v>7</c:v>
                </c:pt>
                <c:pt idx="56">
                  <c:v>7</c:v>
                </c:pt>
                <c:pt idx="57">
                  <c:v>9</c:v>
                </c:pt>
                <c:pt idx="58">
                  <c:v>3</c:v>
                </c:pt>
                <c:pt idx="59">
                  <c:v>7</c:v>
                </c:pt>
                <c:pt idx="60">
                  <c:v>11</c:v>
                </c:pt>
                <c:pt idx="61">
                  <c:v>4</c:v>
                </c:pt>
                <c:pt idx="62">
                  <c:v>9</c:v>
                </c:pt>
                <c:pt idx="63">
                  <c:v>7</c:v>
                </c:pt>
                <c:pt idx="64">
                  <c:v>8</c:v>
                </c:pt>
                <c:pt idx="65">
                  <c:v>4</c:v>
                </c:pt>
                <c:pt idx="66">
                  <c:v>5</c:v>
                </c:pt>
                <c:pt idx="67">
                  <c:v>7</c:v>
                </c:pt>
                <c:pt idx="68">
                  <c:v>8</c:v>
                </c:pt>
                <c:pt idx="69">
                  <c:v>8</c:v>
                </c:pt>
                <c:pt idx="70">
                  <c:v>10</c:v>
                </c:pt>
                <c:pt idx="71">
                  <c:v>5</c:v>
                </c:pt>
                <c:pt idx="72">
                  <c:v>7</c:v>
                </c:pt>
                <c:pt idx="73">
                  <c:v>8</c:v>
                </c:pt>
                <c:pt idx="74">
                  <c:v>6</c:v>
                </c:pt>
                <c:pt idx="75">
                  <c:v>5</c:v>
                </c:pt>
                <c:pt idx="76">
                  <c:v>5</c:v>
                </c:pt>
                <c:pt idx="77">
                  <c:v>3</c:v>
                </c:pt>
                <c:pt idx="78">
                  <c:v>5</c:v>
                </c:pt>
                <c:pt idx="79">
                  <c:v>1</c:v>
                </c:pt>
                <c:pt idx="80">
                  <c:v>5</c:v>
                </c:pt>
                <c:pt idx="81">
                  <c:v>4</c:v>
                </c:pt>
                <c:pt idx="82">
                  <c:v>5</c:v>
                </c:pt>
                <c:pt idx="83">
                  <c:v>3</c:v>
                </c:pt>
                <c:pt idx="84">
                  <c:v>1</c:v>
                </c:pt>
                <c:pt idx="85">
                  <c:v>2</c:v>
                </c:pt>
                <c:pt idx="86">
                  <c:v>6</c:v>
                </c:pt>
                <c:pt idx="87">
                  <c:v>1</c:v>
                </c:pt>
                <c:pt idx="88">
                  <c:v>8</c:v>
                </c:pt>
                <c:pt idx="89">
                  <c:v>4</c:v>
                </c:pt>
                <c:pt idx="90">
                  <c:v>2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7</c:v>
                </c:pt>
                <c:pt idx="95">
                  <c:v>2</c:v>
                </c:pt>
                <c:pt idx="96">
                  <c:v>3</c:v>
                </c:pt>
                <c:pt idx="97">
                  <c:v>4</c:v>
                </c:pt>
                <c:pt idx="98">
                  <c:v>2</c:v>
                </c:pt>
                <c:pt idx="99">
                  <c:v>2</c:v>
                </c:pt>
                <c:pt idx="100">
                  <c:v>1</c:v>
                </c:pt>
                <c:pt idx="101">
                  <c:v>4</c:v>
                </c:pt>
                <c:pt idx="102">
                  <c:v>1</c:v>
                </c:pt>
                <c:pt idx="103">
                  <c:v>2</c:v>
                </c:pt>
                <c:pt idx="104">
                  <c:v>2</c:v>
                </c:pt>
                <c:pt idx="105">
                  <c:v>4</c:v>
                </c:pt>
                <c:pt idx="106">
                  <c:v>2</c:v>
                </c:pt>
                <c:pt idx="107">
                  <c:v>2</c:v>
                </c:pt>
                <c:pt idx="108">
                  <c:v>1</c:v>
                </c:pt>
                <c:pt idx="109">
                  <c:v>3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2</c:v>
                </c:pt>
                <c:pt idx="121">
                  <c:v>2</c:v>
                </c:pt>
                <c:pt idx="122">
                  <c:v>3</c:v>
                </c:pt>
                <c:pt idx="123">
                  <c:v>2</c:v>
                </c:pt>
                <c:pt idx="124">
                  <c:v>1</c:v>
                </c:pt>
                <c:pt idx="125">
                  <c:v>2</c:v>
                </c:pt>
                <c:pt idx="126">
                  <c:v>2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3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2</c:v>
                </c:pt>
                <c:pt idx="137">
                  <c:v>2</c:v>
                </c:pt>
                <c:pt idx="138">
                  <c:v>1</c:v>
                </c:pt>
                <c:pt idx="139">
                  <c:v>2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02-451E-A7CD-29ABA6C6C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39488"/>
        <c:axId val="45841408"/>
      </c:scatterChart>
      <c:valAx>
        <c:axId val="458394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41408"/>
        <c:crosses val="autoZero"/>
        <c:crossBetween val="midCat"/>
        <c:majorUnit val="1"/>
      </c:valAx>
      <c:valAx>
        <c:axId val="458414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9488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'[IAD Raw Data &amp; Analytics.xlsx]Sheet9'!$I$133:$I$298</c:f>
              <c:numCache>
                <c:formatCode>0.0</c:formatCode>
                <c:ptCount val="166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1.5833333333333335</c:v>
                </c:pt>
                <c:pt idx="20">
                  <c:v>1.6666666666666665</c:v>
                </c:pt>
                <c:pt idx="21">
                  <c:v>1.75</c:v>
                </c:pt>
                <c:pt idx="22">
                  <c:v>1.8333333333333335</c:v>
                </c:pt>
                <c:pt idx="23">
                  <c:v>1.9166666666666665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4</c:v>
                </c:pt>
                <c:pt idx="48">
                  <c:v>4.083333333333333</c:v>
                </c:pt>
                <c:pt idx="49">
                  <c:v>4.166666666666667</c:v>
                </c:pt>
                <c:pt idx="50">
                  <c:v>4.25</c:v>
                </c:pt>
                <c:pt idx="51">
                  <c:v>4.333333333333333</c:v>
                </c:pt>
                <c:pt idx="52">
                  <c:v>4.416666666666667</c:v>
                </c:pt>
                <c:pt idx="53">
                  <c:v>4.5</c:v>
                </c:pt>
                <c:pt idx="54">
                  <c:v>4.583333333333333</c:v>
                </c:pt>
                <c:pt idx="55">
                  <c:v>4.666666666666667</c:v>
                </c:pt>
                <c:pt idx="56">
                  <c:v>4.75</c:v>
                </c:pt>
                <c:pt idx="57">
                  <c:v>4.833333333333333</c:v>
                </c:pt>
                <c:pt idx="58">
                  <c:v>4.916666666666667</c:v>
                </c:pt>
                <c:pt idx="59">
                  <c:v>5</c:v>
                </c:pt>
                <c:pt idx="60">
                  <c:v>5.083333333333333</c:v>
                </c:pt>
                <c:pt idx="61">
                  <c:v>5.25</c:v>
                </c:pt>
                <c:pt idx="62">
                  <c:v>5.333333333333333</c:v>
                </c:pt>
                <c:pt idx="63">
                  <c:v>5.416666666666667</c:v>
                </c:pt>
                <c:pt idx="64">
                  <c:v>5.583333333333333</c:v>
                </c:pt>
                <c:pt idx="65">
                  <c:v>5.75</c:v>
                </c:pt>
                <c:pt idx="66">
                  <c:v>5.833333333333333</c:v>
                </c:pt>
                <c:pt idx="67">
                  <c:v>5.916666666666667</c:v>
                </c:pt>
                <c:pt idx="68">
                  <c:v>6</c:v>
                </c:pt>
                <c:pt idx="69">
                  <c:v>6.083333333333333</c:v>
                </c:pt>
                <c:pt idx="70">
                  <c:v>6.166666666666667</c:v>
                </c:pt>
                <c:pt idx="71">
                  <c:v>6.25</c:v>
                </c:pt>
                <c:pt idx="72">
                  <c:v>6.333333333333333</c:v>
                </c:pt>
                <c:pt idx="73">
                  <c:v>6.416666666666667</c:v>
                </c:pt>
                <c:pt idx="74">
                  <c:v>6.666666666666667</c:v>
                </c:pt>
                <c:pt idx="75">
                  <c:v>6.75</c:v>
                </c:pt>
                <c:pt idx="76">
                  <c:v>6.833333333333333</c:v>
                </c:pt>
                <c:pt idx="77">
                  <c:v>6.916666666666667</c:v>
                </c:pt>
                <c:pt idx="78">
                  <c:v>7</c:v>
                </c:pt>
                <c:pt idx="79">
                  <c:v>7.083333333333333</c:v>
                </c:pt>
                <c:pt idx="80">
                  <c:v>7.166666666666667</c:v>
                </c:pt>
                <c:pt idx="81">
                  <c:v>7.25</c:v>
                </c:pt>
                <c:pt idx="82">
                  <c:v>7.333333333333333</c:v>
                </c:pt>
                <c:pt idx="83">
                  <c:v>7.416666666666667</c:v>
                </c:pt>
                <c:pt idx="84">
                  <c:v>7.5</c:v>
                </c:pt>
                <c:pt idx="85">
                  <c:v>7.583333333333333</c:v>
                </c:pt>
                <c:pt idx="86">
                  <c:v>7.75</c:v>
                </c:pt>
                <c:pt idx="87">
                  <c:v>7.833333333333333</c:v>
                </c:pt>
                <c:pt idx="88">
                  <c:v>8</c:v>
                </c:pt>
                <c:pt idx="89">
                  <c:v>8.25</c:v>
                </c:pt>
                <c:pt idx="90">
                  <c:v>8.3333333333333339</c:v>
                </c:pt>
                <c:pt idx="91">
                  <c:v>8.5</c:v>
                </c:pt>
                <c:pt idx="92">
                  <c:v>8.6666666666666661</c:v>
                </c:pt>
                <c:pt idx="93">
                  <c:v>8.75</c:v>
                </c:pt>
                <c:pt idx="94">
                  <c:v>8.8333333333333339</c:v>
                </c:pt>
                <c:pt idx="95">
                  <c:v>8.9166666666666661</c:v>
                </c:pt>
                <c:pt idx="96">
                  <c:v>9</c:v>
                </c:pt>
                <c:pt idx="97">
                  <c:v>9.0833333333333339</c:v>
                </c:pt>
                <c:pt idx="98">
                  <c:v>9.1666666666666661</c:v>
                </c:pt>
                <c:pt idx="99">
                  <c:v>9.25</c:v>
                </c:pt>
                <c:pt idx="100">
                  <c:v>9.3333333333333339</c:v>
                </c:pt>
                <c:pt idx="101">
                  <c:v>9.4166666666666661</c:v>
                </c:pt>
                <c:pt idx="102">
                  <c:v>9.5</c:v>
                </c:pt>
                <c:pt idx="103">
                  <c:v>9.5833333333333339</c:v>
                </c:pt>
                <c:pt idx="104">
                  <c:v>9.6666666666666661</c:v>
                </c:pt>
                <c:pt idx="105">
                  <c:v>9.75</c:v>
                </c:pt>
                <c:pt idx="106">
                  <c:v>9.8333333333333339</c:v>
                </c:pt>
                <c:pt idx="107">
                  <c:v>9.9166666666666661</c:v>
                </c:pt>
                <c:pt idx="108">
                  <c:v>10</c:v>
                </c:pt>
                <c:pt idx="109">
                  <c:v>10.083333333333334</c:v>
                </c:pt>
                <c:pt idx="110">
                  <c:v>10.166666666666666</c:v>
                </c:pt>
                <c:pt idx="111">
                  <c:v>10.25</c:v>
                </c:pt>
                <c:pt idx="112">
                  <c:v>10.333333333333334</c:v>
                </c:pt>
                <c:pt idx="113">
                  <c:v>10.416666666666666</c:v>
                </c:pt>
                <c:pt idx="114">
                  <c:v>10.5</c:v>
                </c:pt>
                <c:pt idx="115">
                  <c:v>10.583333333333334</c:v>
                </c:pt>
                <c:pt idx="116">
                  <c:v>10.666666666666666</c:v>
                </c:pt>
                <c:pt idx="117">
                  <c:v>10.833333333333334</c:v>
                </c:pt>
                <c:pt idx="118">
                  <c:v>10.916666666666666</c:v>
                </c:pt>
                <c:pt idx="119">
                  <c:v>11</c:v>
                </c:pt>
                <c:pt idx="120">
                  <c:v>11.166666666666666</c:v>
                </c:pt>
                <c:pt idx="121">
                  <c:v>11.25</c:v>
                </c:pt>
                <c:pt idx="122">
                  <c:v>11.333333333333334</c:v>
                </c:pt>
                <c:pt idx="123">
                  <c:v>11.416666666666666</c:v>
                </c:pt>
                <c:pt idx="124">
                  <c:v>11.666666666666666</c:v>
                </c:pt>
                <c:pt idx="125">
                  <c:v>11.75</c:v>
                </c:pt>
                <c:pt idx="126">
                  <c:v>11.833333333333334</c:v>
                </c:pt>
                <c:pt idx="127">
                  <c:v>12.083333333333334</c:v>
                </c:pt>
                <c:pt idx="128">
                  <c:v>12.25</c:v>
                </c:pt>
                <c:pt idx="129">
                  <c:v>12.333333333333334</c:v>
                </c:pt>
                <c:pt idx="130">
                  <c:v>12.416666666666666</c:v>
                </c:pt>
                <c:pt idx="131">
                  <c:v>12.5</c:v>
                </c:pt>
                <c:pt idx="132">
                  <c:v>12.666666666666666</c:v>
                </c:pt>
                <c:pt idx="133">
                  <c:v>12.75</c:v>
                </c:pt>
                <c:pt idx="134">
                  <c:v>12.833333333333334</c:v>
                </c:pt>
                <c:pt idx="135">
                  <c:v>12.916666666666666</c:v>
                </c:pt>
                <c:pt idx="136">
                  <c:v>13</c:v>
                </c:pt>
                <c:pt idx="137">
                  <c:v>13.25</c:v>
                </c:pt>
                <c:pt idx="138">
                  <c:v>13.416666666666666</c:v>
                </c:pt>
                <c:pt idx="139">
                  <c:v>13.5</c:v>
                </c:pt>
                <c:pt idx="140">
                  <c:v>14.083333333333334</c:v>
                </c:pt>
                <c:pt idx="141">
                  <c:v>14.166666666666666</c:v>
                </c:pt>
                <c:pt idx="142">
                  <c:v>14.75</c:v>
                </c:pt>
                <c:pt idx="143">
                  <c:v>15.25</c:v>
                </c:pt>
                <c:pt idx="144">
                  <c:v>15.5</c:v>
                </c:pt>
                <c:pt idx="145">
                  <c:v>15.666666666666666</c:v>
                </c:pt>
                <c:pt idx="146">
                  <c:v>15.833333333333334</c:v>
                </c:pt>
                <c:pt idx="147">
                  <c:v>15.916666666666666</c:v>
                </c:pt>
                <c:pt idx="148">
                  <c:v>16.416666666666668</c:v>
                </c:pt>
                <c:pt idx="149">
                  <c:v>17.25</c:v>
                </c:pt>
                <c:pt idx="150">
                  <c:v>17.75</c:v>
                </c:pt>
                <c:pt idx="151">
                  <c:v>17.833333333333332</c:v>
                </c:pt>
                <c:pt idx="152">
                  <c:v>17.916666666666668</c:v>
                </c:pt>
                <c:pt idx="153">
                  <c:v>18</c:v>
                </c:pt>
                <c:pt idx="154">
                  <c:v>18.666666666666668</c:v>
                </c:pt>
                <c:pt idx="155">
                  <c:v>18.75</c:v>
                </c:pt>
                <c:pt idx="156">
                  <c:v>19.416666666666668</c:v>
                </c:pt>
                <c:pt idx="157">
                  <c:v>19.916666666666668</c:v>
                </c:pt>
                <c:pt idx="158">
                  <c:v>20</c:v>
                </c:pt>
                <c:pt idx="159">
                  <c:v>20.083333333333332</c:v>
                </c:pt>
                <c:pt idx="160">
                  <c:v>20.25</c:v>
                </c:pt>
                <c:pt idx="161">
                  <c:v>20.416666666666668</c:v>
                </c:pt>
                <c:pt idx="162">
                  <c:v>20.916666666666668</c:v>
                </c:pt>
                <c:pt idx="163">
                  <c:v>21.75</c:v>
                </c:pt>
                <c:pt idx="164">
                  <c:v>22.416666666666668</c:v>
                </c:pt>
                <c:pt idx="165">
                  <c:v>22.916666666666668</c:v>
                </c:pt>
              </c:numCache>
            </c:numRef>
          </c:xVal>
          <c:yVal>
            <c:numRef>
              <c:f>'[IAD Raw Data &amp; Analytics.xlsx]Sheet9'!$J$133:$J$298</c:f>
              <c:numCache>
                <c:formatCode>General</c:formatCode>
                <c:ptCount val="166"/>
                <c:pt idx="0">
                  <c:v>65</c:v>
                </c:pt>
                <c:pt idx="1">
                  <c:v>58</c:v>
                </c:pt>
                <c:pt idx="2">
                  <c:v>49</c:v>
                </c:pt>
                <c:pt idx="3">
                  <c:v>46</c:v>
                </c:pt>
                <c:pt idx="4">
                  <c:v>33</c:v>
                </c:pt>
                <c:pt idx="5">
                  <c:v>51</c:v>
                </c:pt>
                <c:pt idx="6">
                  <c:v>38</c:v>
                </c:pt>
                <c:pt idx="7">
                  <c:v>30</c:v>
                </c:pt>
                <c:pt idx="8">
                  <c:v>37</c:v>
                </c:pt>
                <c:pt idx="9">
                  <c:v>16</c:v>
                </c:pt>
                <c:pt idx="10">
                  <c:v>17</c:v>
                </c:pt>
                <c:pt idx="11">
                  <c:v>31</c:v>
                </c:pt>
                <c:pt idx="12">
                  <c:v>35</c:v>
                </c:pt>
                <c:pt idx="13">
                  <c:v>45</c:v>
                </c:pt>
                <c:pt idx="14">
                  <c:v>18</c:v>
                </c:pt>
                <c:pt idx="15">
                  <c:v>22</c:v>
                </c:pt>
                <c:pt idx="16">
                  <c:v>25</c:v>
                </c:pt>
                <c:pt idx="17">
                  <c:v>26</c:v>
                </c:pt>
                <c:pt idx="18">
                  <c:v>17</c:v>
                </c:pt>
                <c:pt idx="19">
                  <c:v>19</c:v>
                </c:pt>
                <c:pt idx="20">
                  <c:v>10</c:v>
                </c:pt>
                <c:pt idx="21">
                  <c:v>11</c:v>
                </c:pt>
                <c:pt idx="22">
                  <c:v>19</c:v>
                </c:pt>
                <c:pt idx="23">
                  <c:v>12</c:v>
                </c:pt>
                <c:pt idx="24">
                  <c:v>20</c:v>
                </c:pt>
                <c:pt idx="25">
                  <c:v>10</c:v>
                </c:pt>
                <c:pt idx="26">
                  <c:v>10</c:v>
                </c:pt>
                <c:pt idx="27">
                  <c:v>21</c:v>
                </c:pt>
                <c:pt idx="28">
                  <c:v>13</c:v>
                </c:pt>
                <c:pt idx="29">
                  <c:v>15</c:v>
                </c:pt>
                <c:pt idx="30">
                  <c:v>10</c:v>
                </c:pt>
                <c:pt idx="31">
                  <c:v>21</c:v>
                </c:pt>
                <c:pt idx="32">
                  <c:v>16</c:v>
                </c:pt>
                <c:pt idx="33">
                  <c:v>8</c:v>
                </c:pt>
                <c:pt idx="34">
                  <c:v>96</c:v>
                </c:pt>
                <c:pt idx="35">
                  <c:v>58</c:v>
                </c:pt>
                <c:pt idx="36">
                  <c:v>39</c:v>
                </c:pt>
                <c:pt idx="37">
                  <c:v>11</c:v>
                </c:pt>
                <c:pt idx="38">
                  <c:v>2</c:v>
                </c:pt>
                <c:pt idx="39">
                  <c:v>5</c:v>
                </c:pt>
                <c:pt idx="40">
                  <c:v>4</c:v>
                </c:pt>
                <c:pt idx="41">
                  <c:v>3</c:v>
                </c:pt>
                <c:pt idx="42">
                  <c:v>1</c:v>
                </c:pt>
                <c:pt idx="43">
                  <c:v>1</c:v>
                </c:pt>
                <c:pt idx="44">
                  <c:v>4</c:v>
                </c:pt>
                <c:pt idx="45">
                  <c:v>1</c:v>
                </c:pt>
                <c:pt idx="46">
                  <c:v>5</c:v>
                </c:pt>
                <c:pt idx="47">
                  <c:v>5</c:v>
                </c:pt>
                <c:pt idx="48">
                  <c:v>3</c:v>
                </c:pt>
                <c:pt idx="49">
                  <c:v>3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4</c:v>
                </c:pt>
                <c:pt idx="71">
                  <c:v>5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3</c:v>
                </c:pt>
                <c:pt idx="85">
                  <c:v>1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4</c:v>
                </c:pt>
                <c:pt idx="90">
                  <c:v>3</c:v>
                </c:pt>
                <c:pt idx="91">
                  <c:v>2</c:v>
                </c:pt>
                <c:pt idx="92">
                  <c:v>2</c:v>
                </c:pt>
                <c:pt idx="93">
                  <c:v>5</c:v>
                </c:pt>
                <c:pt idx="94">
                  <c:v>1</c:v>
                </c:pt>
                <c:pt idx="95">
                  <c:v>1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2</c:v>
                </c:pt>
                <c:pt idx="103">
                  <c:v>1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2</c:v>
                </c:pt>
                <c:pt idx="108">
                  <c:v>1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1</c:v>
                </c:pt>
                <c:pt idx="113">
                  <c:v>6</c:v>
                </c:pt>
                <c:pt idx="114">
                  <c:v>1</c:v>
                </c:pt>
                <c:pt idx="115">
                  <c:v>2</c:v>
                </c:pt>
                <c:pt idx="116">
                  <c:v>2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4</c:v>
                </c:pt>
                <c:pt idx="123">
                  <c:v>3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3</c:v>
                </c:pt>
                <c:pt idx="128">
                  <c:v>2</c:v>
                </c:pt>
                <c:pt idx="129">
                  <c:v>1</c:v>
                </c:pt>
                <c:pt idx="130">
                  <c:v>4</c:v>
                </c:pt>
                <c:pt idx="131">
                  <c:v>2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2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2</c:v>
                </c:pt>
                <c:pt idx="140">
                  <c:v>4</c:v>
                </c:pt>
                <c:pt idx="141">
                  <c:v>2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2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2</c:v>
                </c:pt>
                <c:pt idx="155">
                  <c:v>2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0B-4A84-AFD5-8344419F0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52928"/>
        <c:axId val="99819904"/>
      </c:scatterChart>
      <c:valAx>
        <c:axId val="45852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19904"/>
        <c:crosses val="autoZero"/>
        <c:crossBetween val="midCat"/>
        <c:majorUnit val="1"/>
      </c:valAx>
      <c:valAx>
        <c:axId val="998199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52928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'[IAD Raw Data &amp; Analytics.xlsx]Sheet9'!$I$133:$I$298</c:f>
              <c:numCache>
                <c:formatCode>0.0</c:formatCode>
                <c:ptCount val="166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0.66666666666666663</c:v>
                </c:pt>
                <c:pt idx="8">
                  <c:v>0.75</c:v>
                </c:pt>
                <c:pt idx="9">
                  <c:v>0.91666666666666663</c:v>
                </c:pt>
                <c:pt idx="10">
                  <c:v>1</c:v>
                </c:pt>
                <c:pt idx="11">
                  <c:v>1.0833333333333333</c:v>
                </c:pt>
                <c:pt idx="12">
                  <c:v>1.25</c:v>
                </c:pt>
                <c:pt idx="13">
                  <c:v>1.4166666666666667</c:v>
                </c:pt>
                <c:pt idx="14">
                  <c:v>1.5833333333333335</c:v>
                </c:pt>
                <c:pt idx="15">
                  <c:v>1.6666666666666665</c:v>
                </c:pt>
                <c:pt idx="16">
                  <c:v>1.8333333333333335</c:v>
                </c:pt>
                <c:pt idx="17">
                  <c:v>2</c:v>
                </c:pt>
                <c:pt idx="18">
                  <c:v>2.0833333333333335</c:v>
                </c:pt>
                <c:pt idx="19">
                  <c:v>2.25</c:v>
                </c:pt>
                <c:pt idx="20">
                  <c:v>2.3333333333333335</c:v>
                </c:pt>
                <c:pt idx="21">
                  <c:v>2.4166666666666665</c:v>
                </c:pt>
                <c:pt idx="22">
                  <c:v>2.5</c:v>
                </c:pt>
                <c:pt idx="23">
                  <c:v>2.75</c:v>
                </c:pt>
                <c:pt idx="24">
                  <c:v>2.8333333333333335</c:v>
                </c:pt>
                <c:pt idx="25">
                  <c:v>2.9166666666666665</c:v>
                </c:pt>
                <c:pt idx="26">
                  <c:v>3.25</c:v>
                </c:pt>
                <c:pt idx="27">
                  <c:v>3.4166666666666665</c:v>
                </c:pt>
                <c:pt idx="28">
                  <c:v>4.416666666666667</c:v>
                </c:pt>
                <c:pt idx="29">
                  <c:v>4.5</c:v>
                </c:pt>
                <c:pt idx="30">
                  <c:v>5.083333333333333</c:v>
                </c:pt>
                <c:pt idx="31">
                  <c:v>7.083333333333333</c:v>
                </c:pt>
                <c:pt idx="32">
                  <c:v>7.166666666666667</c:v>
                </c:pt>
                <c:pt idx="33">
                  <c:v>7.25</c:v>
                </c:pt>
                <c:pt idx="34">
                  <c:v>7.5</c:v>
                </c:pt>
                <c:pt idx="35">
                  <c:v>7.75</c:v>
                </c:pt>
                <c:pt idx="36">
                  <c:v>8.5</c:v>
                </c:pt>
                <c:pt idx="37">
                  <c:v>8.6666666666666661</c:v>
                </c:pt>
                <c:pt idx="38">
                  <c:v>9.3333333333333339</c:v>
                </c:pt>
                <c:pt idx="39">
                  <c:v>9.5833333333333339</c:v>
                </c:pt>
                <c:pt idx="40">
                  <c:v>9.6666666666666661</c:v>
                </c:pt>
                <c:pt idx="41">
                  <c:v>9.8333333333333339</c:v>
                </c:pt>
                <c:pt idx="42">
                  <c:v>10.083333333333334</c:v>
                </c:pt>
                <c:pt idx="43">
                  <c:v>10.166666666666666</c:v>
                </c:pt>
                <c:pt idx="44">
                  <c:v>10.25</c:v>
                </c:pt>
                <c:pt idx="45">
                  <c:v>10.416666666666666</c:v>
                </c:pt>
                <c:pt idx="46">
                  <c:v>10.666666666666666</c:v>
                </c:pt>
                <c:pt idx="47">
                  <c:v>11.416666666666666</c:v>
                </c:pt>
                <c:pt idx="48">
                  <c:v>11.666666666666666</c:v>
                </c:pt>
                <c:pt idx="49">
                  <c:v>11.75</c:v>
                </c:pt>
                <c:pt idx="50">
                  <c:v>11.833333333333334</c:v>
                </c:pt>
                <c:pt idx="51">
                  <c:v>12.25</c:v>
                </c:pt>
                <c:pt idx="52">
                  <c:v>12.416666666666666</c:v>
                </c:pt>
                <c:pt idx="53">
                  <c:v>12.5</c:v>
                </c:pt>
                <c:pt idx="54">
                  <c:v>12.666666666666666</c:v>
                </c:pt>
                <c:pt idx="55">
                  <c:v>12.75</c:v>
                </c:pt>
                <c:pt idx="56">
                  <c:v>12.916666666666666</c:v>
                </c:pt>
                <c:pt idx="57">
                  <c:v>14.083333333333334</c:v>
                </c:pt>
                <c:pt idx="58">
                  <c:v>14.166666666666666</c:v>
                </c:pt>
              </c:numCache>
            </c:numRef>
          </c:xVal>
          <c:yVal>
            <c:numRef>
              <c:f>'[IAD Raw Data &amp; Analytics.xlsx]Sheet9'!$J$133:$J$298</c:f>
              <c:numCache>
                <c:formatCode>General</c:formatCode>
                <c:ptCount val="166"/>
                <c:pt idx="0">
                  <c:v>11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4</c:v>
                </c:pt>
                <c:pt idx="5">
                  <c:v>7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6A-45DE-840A-92D223249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874304"/>
        <c:axId val="99876224"/>
      </c:scatterChart>
      <c:valAx>
        <c:axId val="9987430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76224"/>
        <c:crosses val="autoZero"/>
        <c:crossBetween val="midCat"/>
        <c:majorUnit val="1"/>
      </c:valAx>
      <c:valAx>
        <c:axId val="998762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74304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'[IAD Raw Data &amp; Analytics.xlsx]Sheet9'!$I$133:$I$298</c:f>
              <c:numCache>
                <c:formatCode>General</c:formatCode>
                <c:ptCount val="166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1.5833333333333335</c:v>
                </c:pt>
                <c:pt idx="20">
                  <c:v>1.6666666666666665</c:v>
                </c:pt>
                <c:pt idx="21">
                  <c:v>1.75</c:v>
                </c:pt>
                <c:pt idx="22">
                  <c:v>1.8333333333333335</c:v>
                </c:pt>
                <c:pt idx="23">
                  <c:v>1.9166666666666665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4.666666666666667</c:v>
                </c:pt>
                <c:pt idx="56">
                  <c:v>4.75</c:v>
                </c:pt>
                <c:pt idx="57">
                  <c:v>4.833333333333333</c:v>
                </c:pt>
                <c:pt idx="58">
                  <c:v>4.916666666666667</c:v>
                </c:pt>
                <c:pt idx="59">
                  <c:v>5</c:v>
                </c:pt>
                <c:pt idx="60">
                  <c:v>5.166666666666667</c:v>
                </c:pt>
                <c:pt idx="61">
                  <c:v>5.25</c:v>
                </c:pt>
                <c:pt idx="62">
                  <c:v>5.333333333333333</c:v>
                </c:pt>
                <c:pt idx="63">
                  <c:v>5.416666666666667</c:v>
                </c:pt>
                <c:pt idx="64">
                  <c:v>5.5</c:v>
                </c:pt>
                <c:pt idx="65">
                  <c:v>5.583333333333333</c:v>
                </c:pt>
                <c:pt idx="66">
                  <c:v>5.666666666666667</c:v>
                </c:pt>
                <c:pt idx="67">
                  <c:v>5.75</c:v>
                </c:pt>
                <c:pt idx="68">
                  <c:v>5.833333333333333</c:v>
                </c:pt>
                <c:pt idx="69">
                  <c:v>5.916666666666667</c:v>
                </c:pt>
                <c:pt idx="70">
                  <c:v>6.083333333333333</c:v>
                </c:pt>
                <c:pt idx="71">
                  <c:v>6.166666666666667</c:v>
                </c:pt>
                <c:pt idx="72">
                  <c:v>6.25</c:v>
                </c:pt>
                <c:pt idx="73">
                  <c:v>6.333333333333333</c:v>
                </c:pt>
                <c:pt idx="74">
                  <c:v>6.666666666666667</c:v>
                </c:pt>
                <c:pt idx="75">
                  <c:v>6.75</c:v>
                </c:pt>
                <c:pt idx="76">
                  <c:v>6.833333333333333</c:v>
                </c:pt>
                <c:pt idx="77">
                  <c:v>7</c:v>
                </c:pt>
                <c:pt idx="78">
                  <c:v>7.25</c:v>
                </c:pt>
                <c:pt idx="79">
                  <c:v>7.333333333333333</c:v>
                </c:pt>
                <c:pt idx="80">
                  <c:v>7.583333333333333</c:v>
                </c:pt>
                <c:pt idx="81">
                  <c:v>7.666666666666667</c:v>
                </c:pt>
                <c:pt idx="82">
                  <c:v>7.833333333333333</c:v>
                </c:pt>
                <c:pt idx="83">
                  <c:v>8</c:v>
                </c:pt>
                <c:pt idx="84">
                  <c:v>8.0833333333333339</c:v>
                </c:pt>
                <c:pt idx="85">
                  <c:v>8.25</c:v>
                </c:pt>
                <c:pt idx="86">
                  <c:v>8.3333333333333339</c:v>
                </c:pt>
                <c:pt idx="87">
                  <c:v>8.4166666666666661</c:v>
                </c:pt>
                <c:pt idx="88">
                  <c:v>8.6666666666666661</c:v>
                </c:pt>
                <c:pt idx="89">
                  <c:v>8.75</c:v>
                </c:pt>
                <c:pt idx="90">
                  <c:v>8.8333333333333339</c:v>
                </c:pt>
                <c:pt idx="91">
                  <c:v>8.9166666666666661</c:v>
                </c:pt>
                <c:pt idx="92">
                  <c:v>9.0833333333333339</c:v>
                </c:pt>
                <c:pt idx="93">
                  <c:v>9.1666666666666661</c:v>
                </c:pt>
                <c:pt idx="94">
                  <c:v>9.75</c:v>
                </c:pt>
                <c:pt idx="95">
                  <c:v>10.166666666666666</c:v>
                </c:pt>
                <c:pt idx="96">
                  <c:v>10.416666666666666</c:v>
                </c:pt>
                <c:pt idx="97">
                  <c:v>10.666666666666666</c:v>
                </c:pt>
                <c:pt idx="98">
                  <c:v>10.833333333333334</c:v>
                </c:pt>
                <c:pt idx="99">
                  <c:v>10.916666666666666</c:v>
                </c:pt>
                <c:pt idx="100">
                  <c:v>11.5</c:v>
                </c:pt>
                <c:pt idx="101">
                  <c:v>14.5</c:v>
                </c:pt>
                <c:pt idx="102">
                  <c:v>20.916666666666668</c:v>
                </c:pt>
              </c:numCache>
            </c:numRef>
          </c:xVal>
          <c:yVal>
            <c:numRef>
              <c:f>'[IAD Raw Data &amp; Analytics.xlsx]Sheet9'!$J$133:$J$298</c:f>
              <c:numCache>
                <c:formatCode>General</c:formatCode>
                <c:ptCount val="166"/>
                <c:pt idx="0">
                  <c:v>196</c:v>
                </c:pt>
                <c:pt idx="1">
                  <c:v>91</c:v>
                </c:pt>
                <c:pt idx="2">
                  <c:v>83</c:v>
                </c:pt>
                <c:pt idx="3">
                  <c:v>62</c:v>
                </c:pt>
                <c:pt idx="4">
                  <c:v>44</c:v>
                </c:pt>
                <c:pt idx="5">
                  <c:v>59</c:v>
                </c:pt>
                <c:pt idx="6">
                  <c:v>50</c:v>
                </c:pt>
                <c:pt idx="7">
                  <c:v>38</c:v>
                </c:pt>
                <c:pt idx="8">
                  <c:v>29</c:v>
                </c:pt>
                <c:pt idx="9">
                  <c:v>19</c:v>
                </c:pt>
                <c:pt idx="10">
                  <c:v>27</c:v>
                </c:pt>
                <c:pt idx="11">
                  <c:v>17</c:v>
                </c:pt>
                <c:pt idx="12">
                  <c:v>25</c:v>
                </c:pt>
                <c:pt idx="13">
                  <c:v>17</c:v>
                </c:pt>
                <c:pt idx="14">
                  <c:v>12</c:v>
                </c:pt>
                <c:pt idx="15">
                  <c:v>18</c:v>
                </c:pt>
                <c:pt idx="16">
                  <c:v>19</c:v>
                </c:pt>
                <c:pt idx="17">
                  <c:v>14</c:v>
                </c:pt>
                <c:pt idx="18">
                  <c:v>15</c:v>
                </c:pt>
                <c:pt idx="19">
                  <c:v>9</c:v>
                </c:pt>
                <c:pt idx="20">
                  <c:v>10</c:v>
                </c:pt>
                <c:pt idx="21">
                  <c:v>12</c:v>
                </c:pt>
                <c:pt idx="22">
                  <c:v>6</c:v>
                </c:pt>
                <c:pt idx="23">
                  <c:v>5</c:v>
                </c:pt>
                <c:pt idx="24">
                  <c:v>4</c:v>
                </c:pt>
                <c:pt idx="25">
                  <c:v>5</c:v>
                </c:pt>
                <c:pt idx="26">
                  <c:v>8</c:v>
                </c:pt>
                <c:pt idx="27">
                  <c:v>8</c:v>
                </c:pt>
                <c:pt idx="28">
                  <c:v>2</c:v>
                </c:pt>
                <c:pt idx="29">
                  <c:v>10</c:v>
                </c:pt>
                <c:pt idx="30">
                  <c:v>3</c:v>
                </c:pt>
                <c:pt idx="31">
                  <c:v>4</c:v>
                </c:pt>
                <c:pt idx="32">
                  <c:v>6</c:v>
                </c:pt>
                <c:pt idx="33">
                  <c:v>3</c:v>
                </c:pt>
                <c:pt idx="34">
                  <c:v>12</c:v>
                </c:pt>
                <c:pt idx="35">
                  <c:v>8</c:v>
                </c:pt>
                <c:pt idx="36">
                  <c:v>2</c:v>
                </c:pt>
                <c:pt idx="37">
                  <c:v>3</c:v>
                </c:pt>
                <c:pt idx="38">
                  <c:v>7</c:v>
                </c:pt>
                <c:pt idx="39">
                  <c:v>2</c:v>
                </c:pt>
                <c:pt idx="40">
                  <c:v>4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4</c:v>
                </c:pt>
                <c:pt idx="45">
                  <c:v>8</c:v>
                </c:pt>
                <c:pt idx="46">
                  <c:v>3</c:v>
                </c:pt>
                <c:pt idx="47">
                  <c:v>4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1</c:v>
                </c:pt>
                <c:pt idx="52">
                  <c:v>2</c:v>
                </c:pt>
                <c:pt idx="53">
                  <c:v>2</c:v>
                </c:pt>
                <c:pt idx="54">
                  <c:v>4</c:v>
                </c:pt>
                <c:pt idx="55">
                  <c:v>3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5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3</c:v>
                </c:pt>
                <c:pt idx="66">
                  <c:v>1</c:v>
                </c:pt>
                <c:pt idx="67">
                  <c:v>3</c:v>
                </c:pt>
                <c:pt idx="68">
                  <c:v>2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3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05-4884-98F6-E7FA130A6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969664"/>
        <c:axId val="100000512"/>
      </c:scatterChart>
      <c:valAx>
        <c:axId val="9996966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0512"/>
        <c:crosses val="autoZero"/>
        <c:crossBetween val="midCat"/>
        <c:majorUnit val="1"/>
      </c:valAx>
      <c:valAx>
        <c:axId val="1000005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69664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'[IAD Raw Data &amp; Analytics.xlsx]Sheet9'!$I$133:$I$298</c:f>
              <c:numCache>
                <c:formatCode>0.0</c:formatCode>
                <c:ptCount val="166"/>
                <c:pt idx="0">
                  <c:v>8.3333333333333329E-2</c:v>
                </c:pt>
                <c:pt idx="1">
                  <c:v>0.16666666666666666</c:v>
                </c:pt>
                <c:pt idx="2">
                  <c:v>0.25</c:v>
                </c:pt>
                <c:pt idx="3">
                  <c:v>0.33333333333333331</c:v>
                </c:pt>
                <c:pt idx="4">
                  <c:v>0.58333333333333337</c:v>
                </c:pt>
                <c:pt idx="5">
                  <c:v>0.66666666666666663</c:v>
                </c:pt>
                <c:pt idx="6">
                  <c:v>0.91666666666666663</c:v>
                </c:pt>
                <c:pt idx="7">
                  <c:v>1</c:v>
                </c:pt>
                <c:pt idx="8">
                  <c:v>1.1666666666666667</c:v>
                </c:pt>
                <c:pt idx="9">
                  <c:v>1.25</c:v>
                </c:pt>
                <c:pt idx="10">
                  <c:v>1.75</c:v>
                </c:pt>
                <c:pt idx="11">
                  <c:v>1.8333333333333335</c:v>
                </c:pt>
                <c:pt idx="12">
                  <c:v>2.5</c:v>
                </c:pt>
                <c:pt idx="13">
                  <c:v>4.833333333333333</c:v>
                </c:pt>
                <c:pt idx="14">
                  <c:v>6.75</c:v>
                </c:pt>
                <c:pt idx="15">
                  <c:v>6.916666666666667</c:v>
                </c:pt>
                <c:pt idx="16">
                  <c:v>7.5</c:v>
                </c:pt>
                <c:pt idx="17">
                  <c:v>8.25</c:v>
                </c:pt>
                <c:pt idx="18">
                  <c:v>10.583333333333334</c:v>
                </c:pt>
                <c:pt idx="19">
                  <c:v>11.416666666666666</c:v>
                </c:pt>
                <c:pt idx="20">
                  <c:v>12.083333333333334</c:v>
                </c:pt>
                <c:pt idx="21">
                  <c:v>15.5</c:v>
                </c:pt>
                <c:pt idx="22">
                  <c:v>15.666666666666666</c:v>
                </c:pt>
              </c:numCache>
            </c:numRef>
          </c:xVal>
          <c:yVal>
            <c:numRef>
              <c:f>'[IAD Raw Data &amp; Analytics.xlsx]Sheet9'!$J$133:$J$298</c:f>
              <c:numCache>
                <c:formatCode>General</c:formatCode>
                <c:ptCount val="16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06-47BD-8B75-56E25A0F1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053760"/>
        <c:axId val="100055680"/>
      </c:scatterChart>
      <c:valAx>
        <c:axId val="100053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55680"/>
        <c:crosses val="autoZero"/>
        <c:crossBetween val="midCat"/>
        <c:majorUnit val="1"/>
      </c:valAx>
      <c:valAx>
        <c:axId val="1000556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53760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'[IAD Raw Data &amp; Analytics.xlsx]Sheet9'!$I$133:$I$298</c:f>
              <c:numCache>
                <c:formatCode>0.0</c:formatCode>
                <c:ptCount val="166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1.5833333333333335</c:v>
                </c:pt>
                <c:pt idx="20">
                  <c:v>1.6666666666666665</c:v>
                </c:pt>
                <c:pt idx="21">
                  <c:v>1.75</c:v>
                </c:pt>
                <c:pt idx="22">
                  <c:v>1.8333333333333335</c:v>
                </c:pt>
                <c:pt idx="23">
                  <c:v>1.9166666666666665</c:v>
                </c:pt>
                <c:pt idx="24">
                  <c:v>2</c:v>
                </c:pt>
                <c:pt idx="25">
                  <c:v>2.0833333333333335</c:v>
                </c:pt>
                <c:pt idx="26">
                  <c:v>2.3333333333333335</c:v>
                </c:pt>
                <c:pt idx="27">
                  <c:v>2.4166666666666665</c:v>
                </c:pt>
                <c:pt idx="28">
                  <c:v>2.5833333333333335</c:v>
                </c:pt>
                <c:pt idx="29">
                  <c:v>2.6666666666666665</c:v>
                </c:pt>
                <c:pt idx="30">
                  <c:v>2.8333333333333335</c:v>
                </c:pt>
                <c:pt idx="31">
                  <c:v>2.9166666666666665</c:v>
                </c:pt>
                <c:pt idx="32">
                  <c:v>3</c:v>
                </c:pt>
                <c:pt idx="33">
                  <c:v>3.0833333333333335</c:v>
                </c:pt>
                <c:pt idx="34">
                  <c:v>3.1666666666666665</c:v>
                </c:pt>
                <c:pt idx="35">
                  <c:v>3.25</c:v>
                </c:pt>
                <c:pt idx="36">
                  <c:v>3.3333333333333335</c:v>
                </c:pt>
                <c:pt idx="37">
                  <c:v>3.4166666666666665</c:v>
                </c:pt>
                <c:pt idx="38">
                  <c:v>3.5</c:v>
                </c:pt>
                <c:pt idx="39">
                  <c:v>4.083333333333333</c:v>
                </c:pt>
                <c:pt idx="40">
                  <c:v>4.25</c:v>
                </c:pt>
                <c:pt idx="41">
                  <c:v>4.416666666666667</c:v>
                </c:pt>
                <c:pt idx="42">
                  <c:v>4.833333333333333</c:v>
                </c:pt>
                <c:pt idx="43">
                  <c:v>4.916666666666667</c:v>
                </c:pt>
                <c:pt idx="44">
                  <c:v>5.083333333333333</c:v>
                </c:pt>
                <c:pt idx="45">
                  <c:v>5.583333333333333</c:v>
                </c:pt>
                <c:pt idx="46">
                  <c:v>5.666666666666667</c:v>
                </c:pt>
                <c:pt idx="47">
                  <c:v>5.833333333333333</c:v>
                </c:pt>
                <c:pt idx="48">
                  <c:v>5.916666666666667</c:v>
                </c:pt>
                <c:pt idx="49">
                  <c:v>6.166666666666667</c:v>
                </c:pt>
                <c:pt idx="50">
                  <c:v>6.25</c:v>
                </c:pt>
                <c:pt idx="51">
                  <c:v>6.833333333333333</c:v>
                </c:pt>
                <c:pt idx="52">
                  <c:v>7.333333333333333</c:v>
                </c:pt>
                <c:pt idx="53">
                  <c:v>7.916666666666667</c:v>
                </c:pt>
                <c:pt idx="54">
                  <c:v>8</c:v>
                </c:pt>
                <c:pt idx="55">
                  <c:v>8.1666666666666661</c:v>
                </c:pt>
                <c:pt idx="56">
                  <c:v>9.5833333333333339</c:v>
                </c:pt>
                <c:pt idx="57">
                  <c:v>10.25</c:v>
                </c:pt>
                <c:pt idx="58">
                  <c:v>11.25</c:v>
                </c:pt>
                <c:pt idx="59">
                  <c:v>12.083333333333334</c:v>
                </c:pt>
              </c:numCache>
            </c:numRef>
          </c:xVal>
          <c:yVal>
            <c:numRef>
              <c:f>'[IAD Raw Data &amp; Analytics.xlsx]Sheet9'!$J$133:$J$298</c:f>
              <c:numCache>
                <c:formatCode>General</c:formatCode>
                <c:ptCount val="166"/>
                <c:pt idx="0">
                  <c:v>52</c:v>
                </c:pt>
                <c:pt idx="1">
                  <c:v>23</c:v>
                </c:pt>
                <c:pt idx="2">
                  <c:v>13</c:v>
                </c:pt>
                <c:pt idx="3">
                  <c:v>11</c:v>
                </c:pt>
                <c:pt idx="4">
                  <c:v>13</c:v>
                </c:pt>
                <c:pt idx="5">
                  <c:v>9</c:v>
                </c:pt>
                <c:pt idx="6">
                  <c:v>7</c:v>
                </c:pt>
                <c:pt idx="7">
                  <c:v>10</c:v>
                </c:pt>
                <c:pt idx="8">
                  <c:v>5</c:v>
                </c:pt>
                <c:pt idx="9">
                  <c:v>12</c:v>
                </c:pt>
                <c:pt idx="10">
                  <c:v>12</c:v>
                </c:pt>
                <c:pt idx="11">
                  <c:v>18</c:v>
                </c:pt>
                <c:pt idx="12">
                  <c:v>8</c:v>
                </c:pt>
                <c:pt idx="13">
                  <c:v>7</c:v>
                </c:pt>
                <c:pt idx="14">
                  <c:v>4</c:v>
                </c:pt>
                <c:pt idx="15">
                  <c:v>1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6</c:v>
                </c:pt>
                <c:pt idx="20">
                  <c:v>4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4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1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C9-4BC6-B32A-DA83F0CEA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087680"/>
        <c:axId val="100089856"/>
      </c:scatterChart>
      <c:valAx>
        <c:axId val="1000876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89856"/>
        <c:crosses val="autoZero"/>
        <c:crossBetween val="midCat"/>
        <c:majorUnit val="1"/>
      </c:valAx>
      <c:valAx>
        <c:axId val="1000898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87680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'[IAD Raw Data &amp; Analytics BT.xlsx]Sums'!$B$52</c:f>
              <c:strCache>
                <c:ptCount val="1"/>
                <c:pt idx="0">
                  <c:v>Hired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BT.xlsx]Sums'!$C$51:$H$51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BT.xlsx]Sums'!$C$52:$H$52</c:f>
              <c:numCache>
                <c:formatCode>General</c:formatCode>
                <c:ptCount val="6"/>
                <c:pt idx="0">
                  <c:v>219</c:v>
                </c:pt>
                <c:pt idx="1">
                  <c:v>270</c:v>
                </c:pt>
                <c:pt idx="2">
                  <c:v>957</c:v>
                </c:pt>
                <c:pt idx="3">
                  <c:v>678</c:v>
                </c:pt>
                <c:pt idx="4">
                  <c:v>746</c:v>
                </c:pt>
                <c:pt idx="5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4-4EF3-ADF2-387BB7CF07F1}"/>
            </c:ext>
          </c:extLst>
        </c:ser>
        <c:ser>
          <c:idx val="1"/>
          <c:order val="1"/>
          <c:tx>
            <c:strRef>
              <c:f>'[IAD Raw Data &amp; Analytics BT.xlsx]Sums'!$B$53</c:f>
              <c:strCache>
                <c:ptCount val="1"/>
                <c:pt idx="0">
                  <c:v>Exited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BT.xlsx]Sums'!$C$51:$H$51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BT.xlsx]Sums'!$C$53:$H$53</c:f>
              <c:numCache>
                <c:formatCode>General</c:formatCode>
                <c:ptCount val="6"/>
                <c:pt idx="0">
                  <c:v>-181</c:v>
                </c:pt>
                <c:pt idx="1">
                  <c:v>-213</c:v>
                </c:pt>
                <c:pt idx="2">
                  <c:v>-439</c:v>
                </c:pt>
                <c:pt idx="3">
                  <c:v>-657</c:v>
                </c:pt>
                <c:pt idx="4">
                  <c:v>-588</c:v>
                </c:pt>
                <c:pt idx="5">
                  <c:v>-489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4-4EF3-ADF2-387BB7CF0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337344"/>
        <c:axId val="123355520"/>
      </c:barChart>
      <c:lineChart>
        <c:grouping val="standard"/>
        <c:varyColors val="0"/>
        <c:ser>
          <c:idx val="2"/>
          <c:order val="2"/>
          <c:tx>
            <c:strRef>
              <c:f>'[IAD Raw Data &amp; Analytics BT.xlsx]Sums'!$B$54</c:f>
              <c:strCache>
                <c:ptCount val="1"/>
                <c:pt idx="0">
                  <c:v>Annualized 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BT.xlsx]Sums'!$C$51:$H$51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BT.xlsx]Sums'!$C$54:$H$54</c:f>
              <c:numCache>
                <c:formatCode>General</c:formatCode>
                <c:ptCount val="6"/>
                <c:pt idx="0">
                  <c:v>345</c:v>
                </c:pt>
                <c:pt idx="1">
                  <c:v>505</c:v>
                </c:pt>
                <c:pt idx="2">
                  <c:v>1024</c:v>
                </c:pt>
                <c:pt idx="3">
                  <c:v>1035</c:v>
                </c:pt>
                <c:pt idx="4">
                  <c:v>1191</c:v>
                </c:pt>
                <c:pt idx="5">
                  <c:v>1211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A84-4EF3-ADF2-387BB7CF0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337344"/>
        <c:axId val="123355520"/>
      </c:lineChart>
      <c:catAx>
        <c:axId val="12333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55520"/>
        <c:crosses val="autoZero"/>
        <c:auto val="1"/>
        <c:lblAlgn val="ctr"/>
        <c:lblOffset val="100"/>
        <c:noMultiLvlLbl val="0"/>
      </c:catAx>
      <c:valAx>
        <c:axId val="1233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37344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'[IAD Raw Data &amp; Analytics.xlsx]Sheet9'!$I$133:$I$298</c:f>
              <c:numCache>
                <c:formatCode>0.0</c:formatCode>
                <c:ptCount val="166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1.5833333333333335</c:v>
                </c:pt>
                <c:pt idx="20">
                  <c:v>1.6666666666666665</c:v>
                </c:pt>
                <c:pt idx="21">
                  <c:v>1.75</c:v>
                </c:pt>
                <c:pt idx="22">
                  <c:v>1.8333333333333335</c:v>
                </c:pt>
                <c:pt idx="23">
                  <c:v>1.9166666666666665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4</c:v>
                </c:pt>
                <c:pt idx="48">
                  <c:v>4.083333333333333</c:v>
                </c:pt>
                <c:pt idx="49">
                  <c:v>4.166666666666667</c:v>
                </c:pt>
                <c:pt idx="50">
                  <c:v>4.25</c:v>
                </c:pt>
                <c:pt idx="51">
                  <c:v>4.333333333333333</c:v>
                </c:pt>
                <c:pt idx="52">
                  <c:v>4.416666666666667</c:v>
                </c:pt>
                <c:pt idx="53">
                  <c:v>4.5</c:v>
                </c:pt>
                <c:pt idx="54">
                  <c:v>4.583333333333333</c:v>
                </c:pt>
                <c:pt idx="55">
                  <c:v>4.666666666666667</c:v>
                </c:pt>
                <c:pt idx="56">
                  <c:v>4.75</c:v>
                </c:pt>
                <c:pt idx="57">
                  <c:v>4.833333333333333</c:v>
                </c:pt>
                <c:pt idx="58">
                  <c:v>4.916666666666667</c:v>
                </c:pt>
                <c:pt idx="59">
                  <c:v>5</c:v>
                </c:pt>
                <c:pt idx="60">
                  <c:v>5.083333333333333</c:v>
                </c:pt>
                <c:pt idx="61">
                  <c:v>5.25</c:v>
                </c:pt>
                <c:pt idx="62">
                  <c:v>5.333333333333333</c:v>
                </c:pt>
                <c:pt idx="63">
                  <c:v>5.416666666666667</c:v>
                </c:pt>
                <c:pt idx="64">
                  <c:v>5.583333333333333</c:v>
                </c:pt>
                <c:pt idx="65">
                  <c:v>5.75</c:v>
                </c:pt>
                <c:pt idx="66">
                  <c:v>5.833333333333333</c:v>
                </c:pt>
                <c:pt idx="67">
                  <c:v>5.916666666666667</c:v>
                </c:pt>
                <c:pt idx="68">
                  <c:v>6</c:v>
                </c:pt>
                <c:pt idx="69">
                  <c:v>6.083333333333333</c:v>
                </c:pt>
                <c:pt idx="70">
                  <c:v>6.166666666666667</c:v>
                </c:pt>
                <c:pt idx="71">
                  <c:v>6.25</c:v>
                </c:pt>
                <c:pt idx="72">
                  <c:v>6.333333333333333</c:v>
                </c:pt>
                <c:pt idx="73">
                  <c:v>6.416666666666667</c:v>
                </c:pt>
                <c:pt idx="74">
                  <c:v>6.666666666666667</c:v>
                </c:pt>
                <c:pt idx="75">
                  <c:v>6.75</c:v>
                </c:pt>
                <c:pt idx="76">
                  <c:v>6.833333333333333</c:v>
                </c:pt>
                <c:pt idx="77">
                  <c:v>6.916666666666667</c:v>
                </c:pt>
                <c:pt idx="78">
                  <c:v>7</c:v>
                </c:pt>
                <c:pt idx="79">
                  <c:v>7.166666666666667</c:v>
                </c:pt>
                <c:pt idx="80">
                  <c:v>7.333333333333333</c:v>
                </c:pt>
                <c:pt idx="81">
                  <c:v>7.416666666666667</c:v>
                </c:pt>
                <c:pt idx="82">
                  <c:v>7.5</c:v>
                </c:pt>
                <c:pt idx="83">
                  <c:v>7.583333333333333</c:v>
                </c:pt>
                <c:pt idx="84">
                  <c:v>7.75</c:v>
                </c:pt>
                <c:pt idx="85">
                  <c:v>7.833333333333333</c:v>
                </c:pt>
                <c:pt idx="86">
                  <c:v>8</c:v>
                </c:pt>
                <c:pt idx="87">
                  <c:v>8.25</c:v>
                </c:pt>
                <c:pt idx="88">
                  <c:v>8.3333333333333339</c:v>
                </c:pt>
                <c:pt idx="89">
                  <c:v>8.5</c:v>
                </c:pt>
                <c:pt idx="90">
                  <c:v>8.6666666666666661</c:v>
                </c:pt>
                <c:pt idx="91">
                  <c:v>8.75</c:v>
                </c:pt>
                <c:pt idx="92">
                  <c:v>8.8333333333333339</c:v>
                </c:pt>
                <c:pt idx="93">
                  <c:v>8.9166666666666661</c:v>
                </c:pt>
                <c:pt idx="94">
                  <c:v>9</c:v>
                </c:pt>
                <c:pt idx="95">
                  <c:v>9.0833333333333339</c:v>
                </c:pt>
                <c:pt idx="96">
                  <c:v>9.1666666666666661</c:v>
                </c:pt>
                <c:pt idx="97">
                  <c:v>9.25</c:v>
                </c:pt>
                <c:pt idx="98">
                  <c:v>9.3333333333333339</c:v>
                </c:pt>
                <c:pt idx="99">
                  <c:v>9.4166666666666661</c:v>
                </c:pt>
                <c:pt idx="100">
                  <c:v>9.5</c:v>
                </c:pt>
                <c:pt idx="101">
                  <c:v>9.6666666666666661</c:v>
                </c:pt>
                <c:pt idx="102">
                  <c:v>9.75</c:v>
                </c:pt>
                <c:pt idx="103">
                  <c:v>9.9166666666666661</c:v>
                </c:pt>
                <c:pt idx="104">
                  <c:v>10</c:v>
                </c:pt>
                <c:pt idx="105">
                  <c:v>10.083333333333334</c:v>
                </c:pt>
                <c:pt idx="106">
                  <c:v>10.333333333333334</c:v>
                </c:pt>
                <c:pt idx="107">
                  <c:v>10.416666666666666</c:v>
                </c:pt>
                <c:pt idx="108">
                  <c:v>10.5</c:v>
                </c:pt>
                <c:pt idx="109">
                  <c:v>10.583333333333334</c:v>
                </c:pt>
                <c:pt idx="110">
                  <c:v>10.833333333333334</c:v>
                </c:pt>
                <c:pt idx="111">
                  <c:v>10.916666666666666</c:v>
                </c:pt>
                <c:pt idx="112">
                  <c:v>11</c:v>
                </c:pt>
                <c:pt idx="113">
                  <c:v>11.166666666666666</c:v>
                </c:pt>
                <c:pt idx="114">
                  <c:v>11.25</c:v>
                </c:pt>
                <c:pt idx="115">
                  <c:v>11.333333333333334</c:v>
                </c:pt>
                <c:pt idx="116">
                  <c:v>11.416666666666666</c:v>
                </c:pt>
                <c:pt idx="117">
                  <c:v>12.083333333333334</c:v>
                </c:pt>
                <c:pt idx="118">
                  <c:v>12.25</c:v>
                </c:pt>
                <c:pt idx="119">
                  <c:v>12.333333333333334</c:v>
                </c:pt>
                <c:pt idx="120">
                  <c:v>12.416666666666666</c:v>
                </c:pt>
                <c:pt idx="121">
                  <c:v>12.5</c:v>
                </c:pt>
                <c:pt idx="122">
                  <c:v>12.833333333333334</c:v>
                </c:pt>
                <c:pt idx="123">
                  <c:v>12.916666666666666</c:v>
                </c:pt>
                <c:pt idx="124">
                  <c:v>13</c:v>
                </c:pt>
                <c:pt idx="125">
                  <c:v>13.25</c:v>
                </c:pt>
                <c:pt idx="126">
                  <c:v>13.416666666666666</c:v>
                </c:pt>
                <c:pt idx="127">
                  <c:v>13.5</c:v>
                </c:pt>
                <c:pt idx="128">
                  <c:v>14.166666666666666</c:v>
                </c:pt>
                <c:pt idx="129">
                  <c:v>14.75</c:v>
                </c:pt>
                <c:pt idx="130">
                  <c:v>15.25</c:v>
                </c:pt>
                <c:pt idx="131">
                  <c:v>15.5</c:v>
                </c:pt>
                <c:pt idx="132">
                  <c:v>15.833333333333334</c:v>
                </c:pt>
                <c:pt idx="133">
                  <c:v>15.916666666666666</c:v>
                </c:pt>
                <c:pt idx="134">
                  <c:v>16.416666666666668</c:v>
                </c:pt>
                <c:pt idx="135">
                  <c:v>17.25</c:v>
                </c:pt>
                <c:pt idx="136">
                  <c:v>17.75</c:v>
                </c:pt>
                <c:pt idx="137">
                  <c:v>17.833333333333332</c:v>
                </c:pt>
                <c:pt idx="138">
                  <c:v>17.916666666666668</c:v>
                </c:pt>
                <c:pt idx="139">
                  <c:v>18</c:v>
                </c:pt>
                <c:pt idx="140">
                  <c:v>18.666666666666668</c:v>
                </c:pt>
                <c:pt idx="141">
                  <c:v>18.75</c:v>
                </c:pt>
                <c:pt idx="142">
                  <c:v>19.416666666666668</c:v>
                </c:pt>
                <c:pt idx="143">
                  <c:v>19.916666666666668</c:v>
                </c:pt>
                <c:pt idx="144">
                  <c:v>20</c:v>
                </c:pt>
                <c:pt idx="145">
                  <c:v>20.083333333333332</c:v>
                </c:pt>
                <c:pt idx="146">
                  <c:v>20.25</c:v>
                </c:pt>
                <c:pt idx="147">
                  <c:v>20.416666666666668</c:v>
                </c:pt>
                <c:pt idx="148">
                  <c:v>20.916666666666668</c:v>
                </c:pt>
                <c:pt idx="149">
                  <c:v>21.75</c:v>
                </c:pt>
                <c:pt idx="150">
                  <c:v>22.416666666666668</c:v>
                </c:pt>
                <c:pt idx="151">
                  <c:v>22.916666666666668</c:v>
                </c:pt>
              </c:numCache>
            </c:numRef>
          </c:xVal>
          <c:yVal>
            <c:numRef>
              <c:f>'[IAD Raw Data &amp; Analytics.xlsx]Sheet9'!$J$133:$J$298</c:f>
              <c:numCache>
                <c:formatCode>General</c:formatCode>
                <c:ptCount val="166"/>
                <c:pt idx="0">
                  <c:v>54</c:v>
                </c:pt>
                <c:pt idx="1">
                  <c:v>54</c:v>
                </c:pt>
                <c:pt idx="2">
                  <c:v>45</c:v>
                </c:pt>
                <c:pt idx="3">
                  <c:v>44</c:v>
                </c:pt>
                <c:pt idx="4">
                  <c:v>28</c:v>
                </c:pt>
                <c:pt idx="5">
                  <c:v>44</c:v>
                </c:pt>
                <c:pt idx="6">
                  <c:v>36</c:v>
                </c:pt>
                <c:pt idx="7">
                  <c:v>29</c:v>
                </c:pt>
                <c:pt idx="8">
                  <c:v>33</c:v>
                </c:pt>
                <c:pt idx="9">
                  <c:v>15</c:v>
                </c:pt>
                <c:pt idx="10">
                  <c:v>17</c:v>
                </c:pt>
                <c:pt idx="11">
                  <c:v>27</c:v>
                </c:pt>
                <c:pt idx="12">
                  <c:v>31</c:v>
                </c:pt>
                <c:pt idx="13">
                  <c:v>44</c:v>
                </c:pt>
                <c:pt idx="14">
                  <c:v>17</c:v>
                </c:pt>
                <c:pt idx="15">
                  <c:v>18</c:v>
                </c:pt>
                <c:pt idx="16">
                  <c:v>25</c:v>
                </c:pt>
                <c:pt idx="17">
                  <c:v>25</c:v>
                </c:pt>
                <c:pt idx="18">
                  <c:v>17</c:v>
                </c:pt>
                <c:pt idx="19">
                  <c:v>18</c:v>
                </c:pt>
                <c:pt idx="20">
                  <c:v>8</c:v>
                </c:pt>
                <c:pt idx="21">
                  <c:v>10</c:v>
                </c:pt>
                <c:pt idx="22">
                  <c:v>17</c:v>
                </c:pt>
                <c:pt idx="23">
                  <c:v>12</c:v>
                </c:pt>
                <c:pt idx="24">
                  <c:v>18</c:v>
                </c:pt>
                <c:pt idx="25">
                  <c:v>9</c:v>
                </c:pt>
                <c:pt idx="26">
                  <c:v>10</c:v>
                </c:pt>
                <c:pt idx="27">
                  <c:v>19</c:v>
                </c:pt>
                <c:pt idx="28">
                  <c:v>12</c:v>
                </c:pt>
                <c:pt idx="29">
                  <c:v>14</c:v>
                </c:pt>
                <c:pt idx="30">
                  <c:v>8</c:v>
                </c:pt>
                <c:pt idx="31">
                  <c:v>21</c:v>
                </c:pt>
                <c:pt idx="32">
                  <c:v>16</c:v>
                </c:pt>
                <c:pt idx="33">
                  <c:v>7</c:v>
                </c:pt>
                <c:pt idx="34">
                  <c:v>95</c:v>
                </c:pt>
                <c:pt idx="35">
                  <c:v>56</c:v>
                </c:pt>
                <c:pt idx="36">
                  <c:v>39</c:v>
                </c:pt>
                <c:pt idx="37">
                  <c:v>11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4</c:v>
                </c:pt>
                <c:pt idx="45">
                  <c:v>1</c:v>
                </c:pt>
                <c:pt idx="46">
                  <c:v>5</c:v>
                </c:pt>
                <c:pt idx="47">
                  <c:v>5</c:v>
                </c:pt>
                <c:pt idx="48">
                  <c:v>3</c:v>
                </c:pt>
                <c:pt idx="49">
                  <c:v>3</c:v>
                </c:pt>
                <c:pt idx="50">
                  <c:v>6</c:v>
                </c:pt>
                <c:pt idx="51">
                  <c:v>5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1</c:v>
                </c:pt>
                <c:pt idx="60">
                  <c:v>4</c:v>
                </c:pt>
                <c:pt idx="61">
                  <c:v>5</c:v>
                </c:pt>
                <c:pt idx="62">
                  <c:v>5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4</c:v>
                </c:pt>
                <c:pt idx="71">
                  <c:v>5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1</c:v>
                </c:pt>
                <c:pt idx="80">
                  <c:v>2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1</c:v>
                </c:pt>
                <c:pt idx="91">
                  <c:v>5</c:v>
                </c:pt>
                <c:pt idx="92">
                  <c:v>1</c:v>
                </c:pt>
                <c:pt idx="93">
                  <c:v>1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5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4</c:v>
                </c:pt>
                <c:pt idx="116">
                  <c:v>1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2</c:v>
                </c:pt>
                <c:pt idx="139">
                  <c:v>1</c:v>
                </c:pt>
                <c:pt idx="140">
                  <c:v>2</c:v>
                </c:pt>
                <c:pt idx="141">
                  <c:v>2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26-479C-A6EA-B506AB99D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220928"/>
        <c:axId val="100222848"/>
      </c:scatterChart>
      <c:valAx>
        <c:axId val="100220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22848"/>
        <c:crosses val="autoZero"/>
        <c:crossBetween val="midCat"/>
        <c:majorUnit val="1"/>
      </c:valAx>
      <c:valAx>
        <c:axId val="1002228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20928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'[IAD Raw Data &amp; Analytics.xlsx]Sheet9'!$I$133:$I$298</c:f>
              <c:numCache>
                <c:formatCode>0.0</c:formatCode>
                <c:ptCount val="166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1.5833333333333335</c:v>
                </c:pt>
                <c:pt idx="20">
                  <c:v>1.6666666666666665</c:v>
                </c:pt>
                <c:pt idx="21">
                  <c:v>1.75</c:v>
                </c:pt>
                <c:pt idx="22">
                  <c:v>1.8333333333333335</c:v>
                </c:pt>
                <c:pt idx="23">
                  <c:v>1.9166666666666665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7.083333333333333</c:v>
                </c:pt>
                <c:pt idx="85">
                  <c:v>7.166666666666667</c:v>
                </c:pt>
                <c:pt idx="86">
                  <c:v>7.333333333333333</c:v>
                </c:pt>
                <c:pt idx="87">
                  <c:v>7.416666666666667</c:v>
                </c:pt>
                <c:pt idx="88">
                  <c:v>7.5</c:v>
                </c:pt>
                <c:pt idx="89">
                  <c:v>7.583333333333333</c:v>
                </c:pt>
                <c:pt idx="90">
                  <c:v>7.666666666666667</c:v>
                </c:pt>
                <c:pt idx="91">
                  <c:v>7.75</c:v>
                </c:pt>
                <c:pt idx="92">
                  <c:v>7.833333333333333</c:v>
                </c:pt>
                <c:pt idx="93">
                  <c:v>7.916666666666667</c:v>
                </c:pt>
                <c:pt idx="94">
                  <c:v>8.0833333333333339</c:v>
                </c:pt>
                <c:pt idx="95">
                  <c:v>8.1666666666666661</c:v>
                </c:pt>
                <c:pt idx="96">
                  <c:v>8.4166666666666661</c:v>
                </c:pt>
                <c:pt idx="97">
                  <c:v>8.5</c:v>
                </c:pt>
                <c:pt idx="98">
                  <c:v>8.5833333333333339</c:v>
                </c:pt>
                <c:pt idx="99">
                  <c:v>8.6666666666666661</c:v>
                </c:pt>
                <c:pt idx="100">
                  <c:v>8.75</c:v>
                </c:pt>
                <c:pt idx="101">
                  <c:v>8.9166666666666661</c:v>
                </c:pt>
                <c:pt idx="102">
                  <c:v>9</c:v>
                </c:pt>
                <c:pt idx="103">
                  <c:v>9.0833333333333339</c:v>
                </c:pt>
                <c:pt idx="104">
                  <c:v>9.1666666666666661</c:v>
                </c:pt>
                <c:pt idx="105">
                  <c:v>9.5</c:v>
                </c:pt>
                <c:pt idx="106">
                  <c:v>9.5833333333333339</c:v>
                </c:pt>
                <c:pt idx="107">
                  <c:v>10</c:v>
                </c:pt>
                <c:pt idx="108">
                  <c:v>10.166666666666666</c:v>
                </c:pt>
                <c:pt idx="109">
                  <c:v>10.25</c:v>
                </c:pt>
                <c:pt idx="110">
                  <c:v>10.333333333333334</c:v>
                </c:pt>
                <c:pt idx="111">
                  <c:v>10.583333333333334</c:v>
                </c:pt>
                <c:pt idx="112">
                  <c:v>10.666666666666666</c:v>
                </c:pt>
                <c:pt idx="113">
                  <c:v>10.833333333333334</c:v>
                </c:pt>
                <c:pt idx="114">
                  <c:v>10.916666666666666</c:v>
                </c:pt>
                <c:pt idx="115">
                  <c:v>11</c:v>
                </c:pt>
                <c:pt idx="116">
                  <c:v>11.25</c:v>
                </c:pt>
                <c:pt idx="117">
                  <c:v>11.416666666666666</c:v>
                </c:pt>
                <c:pt idx="118">
                  <c:v>11.833333333333334</c:v>
                </c:pt>
                <c:pt idx="119">
                  <c:v>12</c:v>
                </c:pt>
                <c:pt idx="120">
                  <c:v>12.083333333333334</c:v>
                </c:pt>
                <c:pt idx="121">
                  <c:v>12.166666666666666</c:v>
                </c:pt>
                <c:pt idx="122">
                  <c:v>12.333333333333334</c:v>
                </c:pt>
                <c:pt idx="123">
                  <c:v>12.916666666666666</c:v>
                </c:pt>
                <c:pt idx="124">
                  <c:v>13</c:v>
                </c:pt>
                <c:pt idx="125">
                  <c:v>13.416666666666666</c:v>
                </c:pt>
                <c:pt idx="126">
                  <c:v>13.5</c:v>
                </c:pt>
                <c:pt idx="127">
                  <c:v>14.25</c:v>
                </c:pt>
                <c:pt idx="128">
                  <c:v>14.5</c:v>
                </c:pt>
                <c:pt idx="129">
                  <c:v>14.833333333333334</c:v>
                </c:pt>
                <c:pt idx="130">
                  <c:v>15.25</c:v>
                </c:pt>
                <c:pt idx="131">
                  <c:v>15.916666666666666</c:v>
                </c:pt>
                <c:pt idx="132">
                  <c:v>16</c:v>
                </c:pt>
                <c:pt idx="133">
                  <c:v>17.5</c:v>
                </c:pt>
                <c:pt idx="134">
                  <c:v>17.75</c:v>
                </c:pt>
                <c:pt idx="135">
                  <c:v>18.416666666666668</c:v>
                </c:pt>
                <c:pt idx="136">
                  <c:v>19.166666666666668</c:v>
                </c:pt>
                <c:pt idx="137">
                  <c:v>19.333333333333332</c:v>
                </c:pt>
                <c:pt idx="138">
                  <c:v>20.25</c:v>
                </c:pt>
                <c:pt idx="139">
                  <c:v>22</c:v>
                </c:pt>
                <c:pt idx="140">
                  <c:v>22.25</c:v>
                </c:pt>
              </c:numCache>
            </c:numRef>
          </c:xVal>
          <c:yVal>
            <c:numRef>
              <c:f>'[IAD Raw Data &amp; Analytics.xlsx]Sheet9'!$J$133:$J$298</c:f>
              <c:numCache>
                <c:formatCode>General</c:formatCode>
                <c:ptCount val="166"/>
                <c:pt idx="0">
                  <c:v>868</c:v>
                </c:pt>
                <c:pt idx="1">
                  <c:v>520</c:v>
                </c:pt>
                <c:pt idx="2">
                  <c:v>456</c:v>
                </c:pt>
                <c:pt idx="3">
                  <c:v>307</c:v>
                </c:pt>
                <c:pt idx="4">
                  <c:v>242</c:v>
                </c:pt>
                <c:pt idx="5">
                  <c:v>237</c:v>
                </c:pt>
                <c:pt idx="6">
                  <c:v>192</c:v>
                </c:pt>
                <c:pt idx="7">
                  <c:v>200</c:v>
                </c:pt>
                <c:pt idx="8">
                  <c:v>159</c:v>
                </c:pt>
                <c:pt idx="9">
                  <c:v>138</c:v>
                </c:pt>
                <c:pt idx="10">
                  <c:v>139</c:v>
                </c:pt>
                <c:pt idx="11">
                  <c:v>103</c:v>
                </c:pt>
                <c:pt idx="12">
                  <c:v>98</c:v>
                </c:pt>
                <c:pt idx="13">
                  <c:v>84</c:v>
                </c:pt>
                <c:pt idx="14">
                  <c:v>101</c:v>
                </c:pt>
                <c:pt idx="15">
                  <c:v>88</c:v>
                </c:pt>
                <c:pt idx="16">
                  <c:v>75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45</c:v>
                </c:pt>
                <c:pt idx="21">
                  <c:v>55</c:v>
                </c:pt>
                <c:pt idx="22">
                  <c:v>41</c:v>
                </c:pt>
                <c:pt idx="23">
                  <c:v>40</c:v>
                </c:pt>
                <c:pt idx="24">
                  <c:v>31</c:v>
                </c:pt>
                <c:pt idx="25">
                  <c:v>34</c:v>
                </c:pt>
                <c:pt idx="26">
                  <c:v>33</c:v>
                </c:pt>
                <c:pt idx="27">
                  <c:v>25</c:v>
                </c:pt>
                <c:pt idx="28">
                  <c:v>36</c:v>
                </c:pt>
                <c:pt idx="29">
                  <c:v>24</c:v>
                </c:pt>
                <c:pt idx="30">
                  <c:v>24</c:v>
                </c:pt>
                <c:pt idx="31">
                  <c:v>20</c:v>
                </c:pt>
                <c:pt idx="32">
                  <c:v>33</c:v>
                </c:pt>
                <c:pt idx="33">
                  <c:v>19</c:v>
                </c:pt>
                <c:pt idx="34">
                  <c:v>22</c:v>
                </c:pt>
                <c:pt idx="35">
                  <c:v>17</c:v>
                </c:pt>
                <c:pt idx="36">
                  <c:v>15</c:v>
                </c:pt>
                <c:pt idx="37">
                  <c:v>17</c:v>
                </c:pt>
                <c:pt idx="38">
                  <c:v>22</c:v>
                </c:pt>
                <c:pt idx="39">
                  <c:v>15</c:v>
                </c:pt>
                <c:pt idx="40">
                  <c:v>11</c:v>
                </c:pt>
                <c:pt idx="41">
                  <c:v>9</c:v>
                </c:pt>
                <c:pt idx="42">
                  <c:v>15</c:v>
                </c:pt>
                <c:pt idx="43">
                  <c:v>10</c:v>
                </c:pt>
                <c:pt idx="44">
                  <c:v>11</c:v>
                </c:pt>
                <c:pt idx="45">
                  <c:v>9</c:v>
                </c:pt>
                <c:pt idx="46">
                  <c:v>13</c:v>
                </c:pt>
                <c:pt idx="47">
                  <c:v>7</c:v>
                </c:pt>
                <c:pt idx="48">
                  <c:v>16</c:v>
                </c:pt>
                <c:pt idx="49">
                  <c:v>8</c:v>
                </c:pt>
                <c:pt idx="50">
                  <c:v>11</c:v>
                </c:pt>
                <c:pt idx="51">
                  <c:v>11</c:v>
                </c:pt>
                <c:pt idx="52">
                  <c:v>9</c:v>
                </c:pt>
                <c:pt idx="53">
                  <c:v>6</c:v>
                </c:pt>
                <c:pt idx="54">
                  <c:v>8</c:v>
                </c:pt>
                <c:pt idx="55">
                  <c:v>7</c:v>
                </c:pt>
                <c:pt idx="56">
                  <c:v>3</c:v>
                </c:pt>
                <c:pt idx="57">
                  <c:v>6</c:v>
                </c:pt>
                <c:pt idx="58">
                  <c:v>1</c:v>
                </c:pt>
                <c:pt idx="59">
                  <c:v>4</c:v>
                </c:pt>
                <c:pt idx="60">
                  <c:v>9</c:v>
                </c:pt>
                <c:pt idx="61">
                  <c:v>3</c:v>
                </c:pt>
                <c:pt idx="62">
                  <c:v>4</c:v>
                </c:pt>
                <c:pt idx="63">
                  <c:v>5</c:v>
                </c:pt>
                <c:pt idx="64">
                  <c:v>6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7</c:v>
                </c:pt>
                <c:pt idx="71">
                  <c:v>2</c:v>
                </c:pt>
                <c:pt idx="72">
                  <c:v>7</c:v>
                </c:pt>
                <c:pt idx="73">
                  <c:v>5</c:v>
                </c:pt>
                <c:pt idx="74">
                  <c:v>4</c:v>
                </c:pt>
                <c:pt idx="75">
                  <c:v>1</c:v>
                </c:pt>
                <c:pt idx="76">
                  <c:v>4</c:v>
                </c:pt>
                <c:pt idx="77">
                  <c:v>3</c:v>
                </c:pt>
                <c:pt idx="78">
                  <c:v>5</c:v>
                </c:pt>
                <c:pt idx="79">
                  <c:v>1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2</c:v>
                </c:pt>
                <c:pt idx="85">
                  <c:v>5</c:v>
                </c:pt>
                <c:pt idx="86">
                  <c:v>3</c:v>
                </c:pt>
                <c:pt idx="87">
                  <c:v>3</c:v>
                </c:pt>
                <c:pt idx="88">
                  <c:v>2</c:v>
                </c:pt>
                <c:pt idx="89">
                  <c:v>2</c:v>
                </c:pt>
                <c:pt idx="90">
                  <c:v>1</c:v>
                </c:pt>
                <c:pt idx="91">
                  <c:v>2</c:v>
                </c:pt>
                <c:pt idx="92">
                  <c:v>4</c:v>
                </c:pt>
                <c:pt idx="93">
                  <c:v>1</c:v>
                </c:pt>
                <c:pt idx="94">
                  <c:v>3</c:v>
                </c:pt>
                <c:pt idx="95">
                  <c:v>1</c:v>
                </c:pt>
                <c:pt idx="96">
                  <c:v>3</c:v>
                </c:pt>
                <c:pt idx="97">
                  <c:v>1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2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2</c:v>
                </c:pt>
                <c:pt idx="126">
                  <c:v>2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B2-4448-9830-4013BB10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267136"/>
        <c:axId val="100269056"/>
      </c:scatterChart>
      <c:valAx>
        <c:axId val="10026713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69056"/>
        <c:crosses val="autoZero"/>
        <c:crossBetween val="midCat"/>
        <c:majorUnit val="1"/>
      </c:valAx>
      <c:valAx>
        <c:axId val="1002690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67136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08-4EF7-B5F9-B3F8DCD902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0.44162436548223349</c:v>
                </c:pt>
                <c:pt idx="1">
                  <c:v>0.24873096446700507</c:v>
                </c:pt>
                <c:pt idx="2">
                  <c:v>0.15228426395939088</c:v>
                </c:pt>
                <c:pt idx="3">
                  <c:v>8.1218274111675121E-2</c:v>
                </c:pt>
                <c:pt idx="4">
                  <c:v>5.0761421319796954E-2</c:v>
                </c:pt>
                <c:pt idx="5">
                  <c:v>2.5380710659898477E-2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08-4EF7-B5F9-B3F8DCD902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9651584"/>
        <c:axId val="99654272"/>
      </c:barChart>
      <c:catAx>
        <c:axId val="99651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54272"/>
        <c:crosses val="autoZero"/>
        <c:auto val="1"/>
        <c:lblAlgn val="ctr"/>
        <c:lblOffset val="100"/>
        <c:noMultiLvlLbl val="0"/>
      </c:catAx>
      <c:valAx>
        <c:axId val="99654272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99651584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D1D-440C-B79F-0E5635FD1F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0.56465517241379315</c:v>
                </c:pt>
                <c:pt idx="1">
                  <c:v>0.28448275862068967</c:v>
                </c:pt>
                <c:pt idx="2">
                  <c:v>0.10775862068965517</c:v>
                </c:pt>
                <c:pt idx="3">
                  <c:v>3.8793103448275863E-2</c:v>
                </c:pt>
                <c:pt idx="4">
                  <c:v>0</c:v>
                </c:pt>
                <c:pt idx="5">
                  <c:v>4.3103448275862068E-3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1D-440C-B79F-0E5635FD1F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9669888"/>
        <c:axId val="99697408"/>
      </c:barChart>
      <c:catAx>
        <c:axId val="996698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97408"/>
        <c:crosses val="autoZero"/>
        <c:auto val="1"/>
        <c:lblAlgn val="ctr"/>
        <c:lblOffset val="100"/>
        <c:noMultiLvlLbl val="0"/>
      </c:catAx>
      <c:valAx>
        <c:axId val="9969740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99669888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8E-4FEF-8005-A69136071B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0.40789473684210525</c:v>
                </c:pt>
                <c:pt idx="1">
                  <c:v>0.24342105263157895</c:v>
                </c:pt>
                <c:pt idx="2">
                  <c:v>0.21052631578947367</c:v>
                </c:pt>
                <c:pt idx="3">
                  <c:v>1.9736842105263157E-2</c:v>
                </c:pt>
                <c:pt idx="4">
                  <c:v>4.6052631578947366E-2</c:v>
                </c:pt>
                <c:pt idx="5">
                  <c:v>7.2368421052631582E-2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E-4FEF-8005-A69136071B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9717120"/>
        <c:axId val="99719808"/>
      </c:barChart>
      <c:catAx>
        <c:axId val="997171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19808"/>
        <c:crosses val="autoZero"/>
        <c:auto val="1"/>
        <c:lblAlgn val="ctr"/>
        <c:lblOffset val="100"/>
        <c:noMultiLvlLbl val="0"/>
      </c:catAx>
      <c:valAx>
        <c:axId val="9971980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99717120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20-466A-9D82-28365E2505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0.30069930069930068</c:v>
                </c:pt>
                <c:pt idx="1">
                  <c:v>0.16783216783216784</c:v>
                </c:pt>
                <c:pt idx="2">
                  <c:v>0.24475524475524477</c:v>
                </c:pt>
                <c:pt idx="3">
                  <c:v>0.13286713286713286</c:v>
                </c:pt>
                <c:pt idx="4">
                  <c:v>3.4965034965034968E-2</c:v>
                </c:pt>
                <c:pt idx="5">
                  <c:v>0.11888111888111888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0-466A-9D82-28365E2505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9732096"/>
        <c:axId val="99758848"/>
      </c:barChart>
      <c:catAx>
        <c:axId val="997320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58848"/>
        <c:crosses val="autoZero"/>
        <c:auto val="1"/>
        <c:lblAlgn val="ctr"/>
        <c:lblOffset val="100"/>
        <c:noMultiLvlLbl val="0"/>
      </c:catAx>
      <c:valAx>
        <c:axId val="9975884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9973209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D6-4135-B3C9-EA9C9277C7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0.22641509433962265</c:v>
                </c:pt>
                <c:pt idx="1">
                  <c:v>0.15251572327044025</c:v>
                </c:pt>
                <c:pt idx="2">
                  <c:v>0.23584905660377359</c:v>
                </c:pt>
                <c:pt idx="3">
                  <c:v>9.7484276729559755E-2</c:v>
                </c:pt>
                <c:pt idx="4">
                  <c:v>2.358490566037736E-2</c:v>
                </c:pt>
                <c:pt idx="5">
                  <c:v>0.26415094339622641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6-4135-B3C9-EA9C9277C7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9771136"/>
        <c:axId val="99805824"/>
      </c:barChart>
      <c:catAx>
        <c:axId val="9977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05824"/>
        <c:crosses val="autoZero"/>
        <c:auto val="1"/>
        <c:lblAlgn val="ctr"/>
        <c:lblOffset val="100"/>
        <c:noMultiLvlLbl val="0"/>
      </c:catAx>
      <c:valAx>
        <c:axId val="99805824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9977113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27-46AC-8CA7-D32495BF76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0.80132450331125826</c:v>
                </c:pt>
                <c:pt idx="1">
                  <c:v>0.16114790286975716</c:v>
                </c:pt>
                <c:pt idx="2">
                  <c:v>3.0905077262693158E-2</c:v>
                </c:pt>
                <c:pt idx="3">
                  <c:v>6.6225165562913907E-3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7-46AC-8CA7-D32495BF76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620160"/>
        <c:axId val="100627200"/>
      </c:barChart>
      <c:catAx>
        <c:axId val="1006201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27200"/>
        <c:crosses val="autoZero"/>
        <c:auto val="1"/>
        <c:lblAlgn val="ctr"/>
        <c:lblOffset val="100"/>
        <c:noMultiLvlLbl val="0"/>
      </c:catAx>
      <c:valAx>
        <c:axId val="10062720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620160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61-4333-879A-F4D2527799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0.72468354430379744</c:v>
                </c:pt>
                <c:pt idx="1">
                  <c:v>0.18037974683544303</c:v>
                </c:pt>
                <c:pt idx="2">
                  <c:v>4.746835443037975E-2</c:v>
                </c:pt>
                <c:pt idx="3">
                  <c:v>2.5316455696202531E-2</c:v>
                </c:pt>
                <c:pt idx="4">
                  <c:v>7.9113924050632917E-3</c:v>
                </c:pt>
                <c:pt idx="5">
                  <c:v>1.4240506329113924E-2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61-4333-879A-F4D2527799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651008"/>
        <c:axId val="100653696"/>
      </c:barChart>
      <c:catAx>
        <c:axId val="1006510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53696"/>
        <c:crosses val="autoZero"/>
        <c:auto val="1"/>
        <c:lblAlgn val="ctr"/>
        <c:lblOffset val="100"/>
        <c:noMultiLvlLbl val="0"/>
      </c:catAx>
      <c:valAx>
        <c:axId val="10065369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651008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636-425F-A665-B4B20133B0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0.68217054263565891</c:v>
                </c:pt>
                <c:pt idx="1">
                  <c:v>0.15503875968992248</c:v>
                </c:pt>
                <c:pt idx="2">
                  <c:v>8.5271317829457363E-2</c:v>
                </c:pt>
                <c:pt idx="3">
                  <c:v>2.1317829457364341E-2</c:v>
                </c:pt>
                <c:pt idx="4">
                  <c:v>1.937984496124031E-2</c:v>
                </c:pt>
                <c:pt idx="5">
                  <c:v>3.6821705426356592E-2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36-425F-A665-B4B20133B0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673408"/>
        <c:axId val="100688640"/>
      </c:barChart>
      <c:catAx>
        <c:axId val="100673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88640"/>
        <c:crosses val="autoZero"/>
        <c:auto val="1"/>
        <c:lblAlgn val="ctr"/>
        <c:lblOffset val="100"/>
        <c:noMultiLvlLbl val="0"/>
      </c:catAx>
      <c:valAx>
        <c:axId val="10068864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673408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'[IAD Raw Data &amp; Analytics BT.xlsx]Sums'!$B$45</c:f>
              <c:strCache>
                <c:ptCount val="1"/>
                <c:pt idx="0">
                  <c:v>Hired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BT.xlsx]Sums'!$C$44:$H$44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BT.xlsx]Sums'!$C$45:$H$45</c:f>
              <c:numCache>
                <c:formatCode>General</c:formatCode>
                <c:ptCount val="6"/>
                <c:pt idx="0">
                  <c:v>12</c:v>
                </c:pt>
                <c:pt idx="1">
                  <c:v>49</c:v>
                </c:pt>
                <c:pt idx="2">
                  <c:v>60</c:v>
                </c:pt>
                <c:pt idx="3">
                  <c:v>65</c:v>
                </c:pt>
                <c:pt idx="4">
                  <c:v>43</c:v>
                </c:pt>
                <c:pt idx="5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3-46F0-8E90-533A1153FCB1}"/>
            </c:ext>
          </c:extLst>
        </c:ser>
        <c:ser>
          <c:idx val="1"/>
          <c:order val="1"/>
          <c:tx>
            <c:strRef>
              <c:f>'[IAD Raw Data &amp; Analytics BT.xlsx]Sums'!$B$46</c:f>
              <c:strCache>
                <c:ptCount val="1"/>
                <c:pt idx="0">
                  <c:v>Exited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BT.xlsx]Sums'!$C$44:$H$44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BT.xlsx]Sums'!$C$46:$H$46</c:f>
              <c:numCache>
                <c:formatCode>General</c:formatCode>
                <c:ptCount val="6"/>
                <c:pt idx="0">
                  <c:v>-30</c:v>
                </c:pt>
                <c:pt idx="1">
                  <c:v>-46</c:v>
                </c:pt>
                <c:pt idx="2">
                  <c:v>-54</c:v>
                </c:pt>
                <c:pt idx="3">
                  <c:v>-65</c:v>
                </c:pt>
                <c:pt idx="4">
                  <c:v>-45</c:v>
                </c:pt>
                <c:pt idx="5">
                  <c:v>-36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3-46F0-8E90-533A1153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498880"/>
        <c:axId val="123500416"/>
      </c:barChart>
      <c:lineChart>
        <c:grouping val="standard"/>
        <c:varyColors val="0"/>
        <c:ser>
          <c:idx val="2"/>
          <c:order val="2"/>
          <c:tx>
            <c:strRef>
              <c:f>'[IAD Raw Data &amp; Analytics BT.xlsx]Sums'!$B$47</c:f>
              <c:strCache>
                <c:ptCount val="1"/>
                <c:pt idx="0">
                  <c:v>Annualized 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BT.xlsx]Sums'!$C$44:$H$44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BT.xlsx]Sums'!$C$47:$H$47</c:f>
              <c:numCache>
                <c:formatCode>General</c:formatCode>
                <c:ptCount val="6"/>
                <c:pt idx="0">
                  <c:v>65</c:v>
                </c:pt>
                <c:pt idx="1">
                  <c:v>90</c:v>
                </c:pt>
                <c:pt idx="2">
                  <c:v>96</c:v>
                </c:pt>
                <c:pt idx="3">
                  <c:v>97</c:v>
                </c:pt>
                <c:pt idx="4">
                  <c:v>94</c:v>
                </c:pt>
                <c:pt idx="5">
                  <c:v>105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073-46F0-8E90-533A1153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498880"/>
        <c:axId val="123500416"/>
      </c:lineChart>
      <c:catAx>
        <c:axId val="12349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00416"/>
        <c:crosses val="autoZero"/>
        <c:auto val="1"/>
        <c:lblAlgn val="ctr"/>
        <c:lblOffset val="100"/>
        <c:noMultiLvlLbl val="0"/>
      </c:catAx>
      <c:valAx>
        <c:axId val="1235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98880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14-4CA1-9CC7-8EAD8173FF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0.65517241379310343</c:v>
                </c:pt>
                <c:pt idx="1">
                  <c:v>0.16091954022988506</c:v>
                </c:pt>
                <c:pt idx="2">
                  <c:v>8.9080459770114945E-2</c:v>
                </c:pt>
                <c:pt idx="3">
                  <c:v>2.5862068965517241E-2</c:v>
                </c:pt>
                <c:pt idx="4">
                  <c:v>2.0114942528735632E-2</c:v>
                </c:pt>
                <c:pt idx="5">
                  <c:v>4.8850574712643681E-2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14-4CA1-9CC7-8EAD8173FF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724736"/>
        <c:axId val="100727424"/>
      </c:barChart>
      <c:catAx>
        <c:axId val="100724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7424"/>
        <c:crosses val="autoZero"/>
        <c:auto val="1"/>
        <c:lblAlgn val="ctr"/>
        <c:lblOffset val="100"/>
        <c:noMultiLvlLbl val="0"/>
      </c:catAx>
      <c:valAx>
        <c:axId val="100727424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72473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DB-47EA-A017-C90596D0F4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0.65031315240083509</c:v>
                </c:pt>
                <c:pt idx="1">
                  <c:v>0.13256784968684759</c:v>
                </c:pt>
                <c:pt idx="2">
                  <c:v>6.471816283924843E-2</c:v>
                </c:pt>
                <c:pt idx="3">
                  <c:v>2.4008350730688934E-2</c:v>
                </c:pt>
                <c:pt idx="4">
                  <c:v>1.9832985386221295E-2</c:v>
                </c:pt>
                <c:pt idx="5">
                  <c:v>0.10855949895615867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B-47EA-A017-C90596D0F4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738944"/>
        <c:axId val="100758272"/>
      </c:barChart>
      <c:catAx>
        <c:axId val="100738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8272"/>
        <c:crosses val="autoZero"/>
        <c:auto val="1"/>
        <c:lblAlgn val="ctr"/>
        <c:lblOffset val="100"/>
        <c:noMultiLvlLbl val="0"/>
      </c:catAx>
      <c:valAx>
        <c:axId val="100758272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738944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29D-41B4-8B9A-5129F36812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0.56018518518518523</c:v>
                </c:pt>
                <c:pt idx="1">
                  <c:v>0.28703703703703703</c:v>
                </c:pt>
                <c:pt idx="2">
                  <c:v>0.1111111111111111</c:v>
                </c:pt>
                <c:pt idx="3">
                  <c:v>3.7037037037037035E-2</c:v>
                </c:pt>
                <c:pt idx="4">
                  <c:v>0</c:v>
                </c:pt>
                <c:pt idx="5">
                  <c:v>4.6296296296296294E-3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9D-41B4-8B9A-5129F36812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418304"/>
        <c:axId val="100420992"/>
      </c:barChart>
      <c:catAx>
        <c:axId val="1004183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20992"/>
        <c:crosses val="autoZero"/>
        <c:auto val="1"/>
        <c:lblAlgn val="ctr"/>
        <c:lblOffset val="100"/>
        <c:noMultiLvlLbl val="0"/>
      </c:catAx>
      <c:valAx>
        <c:axId val="100420992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418304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D6-4206-9A78-68F86EF72E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0.43502824858757061</c:v>
                </c:pt>
                <c:pt idx="1">
                  <c:v>0.25423728813559321</c:v>
                </c:pt>
                <c:pt idx="2">
                  <c:v>0.16384180790960451</c:v>
                </c:pt>
                <c:pt idx="3">
                  <c:v>8.4745762711864403E-2</c:v>
                </c:pt>
                <c:pt idx="4">
                  <c:v>3.954802259887006E-2</c:v>
                </c:pt>
                <c:pt idx="5">
                  <c:v>2.2598870056497175E-2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6-4206-9A78-68F86EF72E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465280"/>
        <c:axId val="100472320"/>
      </c:barChart>
      <c:catAx>
        <c:axId val="1004652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72320"/>
        <c:crosses val="autoZero"/>
        <c:auto val="1"/>
        <c:lblAlgn val="ctr"/>
        <c:lblOffset val="100"/>
        <c:noMultiLvlLbl val="0"/>
      </c:catAx>
      <c:valAx>
        <c:axId val="10047232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465280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C8-43DA-9F52-8F1CE3C7E0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0.3971631205673759</c:v>
                </c:pt>
                <c:pt idx="1">
                  <c:v>0.24822695035460993</c:v>
                </c:pt>
                <c:pt idx="2">
                  <c:v>0.21985815602836881</c:v>
                </c:pt>
                <c:pt idx="3">
                  <c:v>2.1276595744680851E-2</c:v>
                </c:pt>
                <c:pt idx="4">
                  <c:v>4.9645390070921988E-2</c:v>
                </c:pt>
                <c:pt idx="5">
                  <c:v>6.3829787234042548E-2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8-43DA-9F52-8F1CE3C7E0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496128"/>
        <c:axId val="100498816"/>
      </c:barChart>
      <c:catAx>
        <c:axId val="100496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98816"/>
        <c:crosses val="autoZero"/>
        <c:auto val="1"/>
        <c:lblAlgn val="ctr"/>
        <c:lblOffset val="100"/>
        <c:noMultiLvlLbl val="0"/>
      </c:catAx>
      <c:valAx>
        <c:axId val="1004988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496128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C1-49FA-A420-2DBFCDD797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0.30769230769230771</c:v>
                </c:pt>
                <c:pt idx="1">
                  <c:v>0.17692307692307693</c:v>
                </c:pt>
                <c:pt idx="2">
                  <c:v>0.24615384615384617</c:v>
                </c:pt>
                <c:pt idx="3">
                  <c:v>0.14615384615384616</c:v>
                </c:pt>
                <c:pt idx="4">
                  <c:v>3.0769230769230771E-2</c:v>
                </c:pt>
                <c:pt idx="5">
                  <c:v>9.2307692307692313E-2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1-49FA-A420-2DBFCDD797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514432"/>
        <c:axId val="100537856"/>
      </c:barChart>
      <c:catAx>
        <c:axId val="100514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37856"/>
        <c:crosses val="autoZero"/>
        <c:auto val="1"/>
        <c:lblAlgn val="ctr"/>
        <c:lblOffset val="100"/>
        <c:noMultiLvlLbl val="0"/>
      </c:catAx>
      <c:valAx>
        <c:axId val="10053785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514432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490-4F2B-9EBB-437EA9CBB0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0.22671353251318102</c:v>
                </c:pt>
                <c:pt idx="1">
                  <c:v>0.15641476274165203</c:v>
                </c:pt>
                <c:pt idx="2">
                  <c:v>0.25659050966608082</c:v>
                </c:pt>
                <c:pt idx="3">
                  <c:v>0.1054481546572935</c:v>
                </c:pt>
                <c:pt idx="4">
                  <c:v>2.2847100175746926E-2</c:v>
                </c:pt>
                <c:pt idx="5">
                  <c:v>0.23198594024604569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90-4F2B-9EBB-437EA9CBB0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569856"/>
        <c:axId val="100572544"/>
      </c:barChart>
      <c:catAx>
        <c:axId val="1005698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72544"/>
        <c:crosses val="autoZero"/>
        <c:auto val="1"/>
        <c:lblAlgn val="ctr"/>
        <c:lblOffset val="100"/>
        <c:noMultiLvlLbl val="0"/>
      </c:catAx>
      <c:valAx>
        <c:axId val="100572544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56985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BA-48D6-AB20-046BD9FE61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0.8004866180048662</c:v>
                </c:pt>
                <c:pt idx="1">
                  <c:v>0.16058394160583941</c:v>
                </c:pt>
                <c:pt idx="2">
                  <c:v>3.1630170316301706E-2</c:v>
                </c:pt>
                <c:pt idx="3">
                  <c:v>7.2992700729927005E-3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BA-48D6-AB20-046BD9FE61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580736"/>
        <c:axId val="100877824"/>
      </c:barChart>
      <c:catAx>
        <c:axId val="100580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77824"/>
        <c:crosses val="autoZero"/>
        <c:auto val="1"/>
        <c:lblAlgn val="ctr"/>
        <c:lblOffset val="100"/>
        <c:noMultiLvlLbl val="0"/>
      </c:catAx>
      <c:valAx>
        <c:axId val="100877824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58073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80-47E6-BE45-86DF09BD88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0.71754385964912282</c:v>
                </c:pt>
                <c:pt idx="1">
                  <c:v>0.18421052631578946</c:v>
                </c:pt>
                <c:pt idx="2">
                  <c:v>4.912280701754386E-2</c:v>
                </c:pt>
                <c:pt idx="3">
                  <c:v>2.8070175438596492E-2</c:v>
                </c:pt>
                <c:pt idx="4">
                  <c:v>8.771929824561403E-3</c:v>
                </c:pt>
                <c:pt idx="5">
                  <c:v>1.2280701754385965E-2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80-47E6-BE45-86DF09BD88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886016"/>
        <c:axId val="100908416"/>
      </c:barChart>
      <c:catAx>
        <c:axId val="10088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8416"/>
        <c:crosses val="autoZero"/>
        <c:auto val="1"/>
        <c:lblAlgn val="ctr"/>
        <c:lblOffset val="100"/>
        <c:noMultiLvlLbl val="0"/>
      </c:catAx>
      <c:valAx>
        <c:axId val="1009084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088601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E89-4BF3-A57F-AAB8646409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0.69247311827956992</c:v>
                </c:pt>
                <c:pt idx="1">
                  <c:v>0.16344086021505377</c:v>
                </c:pt>
                <c:pt idx="2">
                  <c:v>8.1720430107526887E-2</c:v>
                </c:pt>
                <c:pt idx="3">
                  <c:v>1.935483870967742E-2</c:v>
                </c:pt>
                <c:pt idx="4">
                  <c:v>1.935483870967742E-2</c:v>
                </c:pt>
                <c:pt idx="5">
                  <c:v>2.3655913978494623E-2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9-4BF3-A57F-AAB8646409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001856"/>
        <c:axId val="101008896"/>
      </c:barChart>
      <c:catAx>
        <c:axId val="1010018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08896"/>
        <c:crosses val="autoZero"/>
        <c:auto val="1"/>
        <c:lblAlgn val="ctr"/>
        <c:lblOffset val="100"/>
        <c:noMultiLvlLbl val="0"/>
      </c:catAx>
      <c:valAx>
        <c:axId val="10100889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100185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'[IAD Raw Data &amp; Analytics BT.xlsx]Sums'!$B$39</c:f>
              <c:strCache>
                <c:ptCount val="1"/>
                <c:pt idx="0">
                  <c:v>Hired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BT.xlsx]Sums'!$C$38:$H$38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BT.xlsx]Sums'!$C$39:$H$39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6</c:v>
                </c:pt>
                <c:pt idx="4">
                  <c:v>15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E-496A-A8DE-078592EC7113}"/>
            </c:ext>
          </c:extLst>
        </c:ser>
        <c:ser>
          <c:idx val="1"/>
          <c:order val="1"/>
          <c:tx>
            <c:strRef>
              <c:f>'[IAD Raw Data &amp; Analytics BT.xlsx]Sums'!$B$40</c:f>
              <c:strCache>
                <c:ptCount val="1"/>
                <c:pt idx="0">
                  <c:v>Exited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BT.xlsx]Sums'!$C$38:$H$38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BT.xlsx]Sums'!$C$40:$H$40</c:f>
              <c:numCache>
                <c:formatCode>General</c:formatCode>
                <c:ptCount val="6"/>
                <c:pt idx="0">
                  <c:v>-3</c:v>
                </c:pt>
                <c:pt idx="1">
                  <c:v>-8</c:v>
                </c:pt>
                <c:pt idx="2">
                  <c:v>-9</c:v>
                </c:pt>
                <c:pt idx="3">
                  <c:v>-16</c:v>
                </c:pt>
                <c:pt idx="4">
                  <c:v>-17</c:v>
                </c:pt>
                <c:pt idx="5">
                  <c:v>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1E-496A-A8DE-078592EC7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607296"/>
        <c:axId val="123621376"/>
      </c:barChart>
      <c:lineChart>
        <c:grouping val="standard"/>
        <c:varyColors val="0"/>
        <c:ser>
          <c:idx val="2"/>
          <c:order val="2"/>
          <c:tx>
            <c:strRef>
              <c:f>'[IAD Raw Data &amp; Analytics BT.xlsx]Sums'!$B$41</c:f>
              <c:strCache>
                <c:ptCount val="1"/>
                <c:pt idx="0">
                  <c:v>Annualized 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'[IAD Raw Data &amp; Analytics BT.xlsx]Sums'!$C$38:$H$38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'[IAD Raw Data &amp; Analytics BT.xlsx]Sums'!$C$41:$H$41</c:f>
              <c:numCache>
                <c:formatCode>General</c:formatCode>
                <c:ptCount val="6"/>
                <c:pt idx="0">
                  <c:v>13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26</c:v>
                </c:pt>
                <c:pt idx="5">
                  <c:v>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F1E-496A-A8DE-078592EC7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607296"/>
        <c:axId val="123621376"/>
      </c:lineChart>
      <c:catAx>
        <c:axId val="1236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21376"/>
        <c:crosses val="autoZero"/>
        <c:auto val="1"/>
        <c:lblAlgn val="ctr"/>
        <c:lblOffset val="100"/>
        <c:noMultiLvlLbl val="0"/>
      </c:catAx>
      <c:valAx>
        <c:axId val="1236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07296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91-47C2-A275-AECF4548CA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0.66242038216560506</c:v>
                </c:pt>
                <c:pt idx="1">
                  <c:v>0.16560509554140126</c:v>
                </c:pt>
                <c:pt idx="2">
                  <c:v>9.8726114649681534E-2</c:v>
                </c:pt>
                <c:pt idx="3">
                  <c:v>2.5477707006369428E-2</c:v>
                </c:pt>
                <c:pt idx="4">
                  <c:v>1.2738853503184714E-2</c:v>
                </c:pt>
                <c:pt idx="5">
                  <c:v>3.5031847133757961E-2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1-47C2-A275-AECF4548CA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032704"/>
        <c:axId val="101035392"/>
      </c:barChart>
      <c:catAx>
        <c:axId val="101032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35392"/>
        <c:crosses val="autoZero"/>
        <c:auto val="1"/>
        <c:lblAlgn val="ctr"/>
        <c:lblOffset val="100"/>
        <c:noMultiLvlLbl val="0"/>
      </c:catAx>
      <c:valAx>
        <c:axId val="101035392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1032704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5699014497624"/>
          <c:y val="6.6215215090433294E-2"/>
          <c:w val="0.64244386633196315"/>
          <c:h val="0.867569569819133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 BT.xlsx]Sums'!$B$138</c:f>
              <c:strCache>
                <c:ptCount val="1"/>
                <c:pt idx="0">
                  <c:v>&lt; 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86246844053714E-2"/>
                  <c:y val="6.0195650082212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22-4111-A596-AD80E9EAFB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 BT.xlsx]Sums'!$A$139:$A$144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  <c:pt idx="5">
                  <c:v> </c:v>
                </c:pt>
              </c:strCache>
            </c:strRef>
          </c:cat>
          <c:val>
            <c:numRef>
              <c:f>'[IAD Raw Data &amp; Analytics BT.xlsx]Sums'!$B$139:$B$144</c:f>
              <c:numCache>
                <c:formatCode>0%</c:formatCode>
                <c:ptCount val="6"/>
                <c:pt idx="0">
                  <c:v>0.68788249694002446</c:v>
                </c:pt>
                <c:pt idx="1">
                  <c:v>0.13341493268053856</c:v>
                </c:pt>
                <c:pt idx="2">
                  <c:v>5.9975520195838433E-2</c:v>
                </c:pt>
                <c:pt idx="3">
                  <c:v>2.4479804161566709E-2</c:v>
                </c:pt>
                <c:pt idx="4">
                  <c:v>1.7135862913096694E-2</c:v>
                </c:pt>
                <c:pt idx="5">
                  <c:v>7.711138310893513E-2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22-4111-A596-AD80E9EAFB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067392"/>
        <c:axId val="101078528"/>
      </c:barChart>
      <c:catAx>
        <c:axId val="1010673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78528"/>
        <c:crosses val="autoZero"/>
        <c:auto val="1"/>
        <c:lblAlgn val="ctr"/>
        <c:lblOffset val="100"/>
        <c:noMultiLvlLbl val="0"/>
      </c:catAx>
      <c:valAx>
        <c:axId val="10107852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01067392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/>
              <a:t>Unemployment</a:t>
            </a:r>
          </a:p>
        </c:rich>
      </c:tx>
      <c:layout>
        <c:manualLayout>
          <c:xMode val="edge"/>
          <c:yMode val="edge"/>
          <c:x val="1.7013779527559059E-2"/>
          <c:y val="1.85185185185185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9002405949256338E-2"/>
          <c:y val="0.18348388743073782"/>
          <c:w val="0.8904420384951881"/>
          <c:h val="0.65913385826771664"/>
        </c:manualLayout>
      </c:layout>
      <c:lineChart>
        <c:grouping val="standard"/>
        <c:varyColors val="0"/>
        <c:ser>
          <c:idx val="0"/>
          <c:order val="0"/>
          <c:tx>
            <c:strRef>
              <c:f>'[SeriesReport-20170918124939_efce56.xlsx]BLS Data Series'!$A$13</c:f>
              <c:strCache>
                <c:ptCount val="1"/>
                <c:pt idx="0">
                  <c:v>National</c:v>
                </c:pt>
              </c:strCache>
            </c:strRef>
          </c:tx>
          <c:marker>
            <c:symbol val="none"/>
          </c:marker>
          <c:cat>
            <c:numRef>
              <c:f>'[SeriesReport-20170918124939_efce56.xlsx]BLS Data Series'!$B$12:$AF$12</c:f>
              <c:numCache>
                <c:formatCode>[$-409]mmm\-yy;@</c:formatCode>
                <c:ptCount val="31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</c:numCache>
            </c:numRef>
          </c:cat>
          <c:val>
            <c:numRef>
              <c:f>'[SeriesReport-20170918124939_efce56.xlsx]BLS Data Series'!$B$13:$AF$13</c:f>
              <c:numCache>
                <c:formatCode>#0.0</c:formatCode>
                <c:ptCount val="31"/>
                <c:pt idx="0">
                  <c:v>6.1</c:v>
                </c:pt>
                <c:pt idx="1">
                  <c:v>5.8</c:v>
                </c:pt>
                <c:pt idx="2">
                  <c:v>5.6</c:v>
                </c:pt>
                <c:pt idx="3">
                  <c:v>5.0999999999999996</c:v>
                </c:pt>
                <c:pt idx="4">
                  <c:v>5.3</c:v>
                </c:pt>
                <c:pt idx="5">
                  <c:v>5.5</c:v>
                </c:pt>
                <c:pt idx="6">
                  <c:v>5.6</c:v>
                </c:pt>
                <c:pt idx="7">
                  <c:v>5.2</c:v>
                </c:pt>
                <c:pt idx="8">
                  <c:v>4.9000000000000004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  <c:pt idx="12">
                  <c:v>5.3</c:v>
                </c:pt>
                <c:pt idx="13">
                  <c:v>5.2</c:v>
                </c:pt>
                <c:pt idx="14">
                  <c:v>5.0999999999999996</c:v>
                </c:pt>
                <c:pt idx="15">
                  <c:v>4.7</c:v>
                </c:pt>
                <c:pt idx="16">
                  <c:v>4.5</c:v>
                </c:pt>
                <c:pt idx="17">
                  <c:v>5.0999999999999996</c:v>
                </c:pt>
                <c:pt idx="18">
                  <c:v>5.0999999999999996</c:v>
                </c:pt>
                <c:pt idx="19">
                  <c:v>5</c:v>
                </c:pt>
                <c:pt idx="20">
                  <c:v>4.8</c:v>
                </c:pt>
                <c:pt idx="21">
                  <c:v>4.7</c:v>
                </c:pt>
                <c:pt idx="22">
                  <c:v>4.4000000000000004</c:v>
                </c:pt>
                <c:pt idx="23">
                  <c:v>4.5</c:v>
                </c:pt>
                <c:pt idx="24">
                  <c:v>5.0999999999999996</c:v>
                </c:pt>
                <c:pt idx="25">
                  <c:v>4.9000000000000004</c:v>
                </c:pt>
                <c:pt idx="26">
                  <c:v>4.5999999999999996</c:v>
                </c:pt>
                <c:pt idx="27">
                  <c:v>4.0999999999999996</c:v>
                </c:pt>
                <c:pt idx="28">
                  <c:v>4.0999999999999996</c:v>
                </c:pt>
                <c:pt idx="29">
                  <c:v>4.5</c:v>
                </c:pt>
                <c:pt idx="30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1A-4AEB-9A81-EEAAF997D909}"/>
            </c:ext>
          </c:extLst>
        </c:ser>
        <c:ser>
          <c:idx val="1"/>
          <c:order val="1"/>
          <c:tx>
            <c:strRef>
              <c:f>'[SeriesReport-20170918124939_efce56.xlsx]BLS Data Series'!$A$14</c:f>
              <c:strCache>
                <c:ptCount val="1"/>
                <c:pt idx="0">
                  <c:v>Loudoun County</c:v>
                </c:pt>
              </c:strCache>
            </c:strRef>
          </c:tx>
          <c:marker>
            <c:symbol val="none"/>
          </c:marker>
          <c:cat>
            <c:numRef>
              <c:f>'[SeriesReport-20170918124939_efce56.xlsx]BLS Data Series'!$B$12:$AF$12</c:f>
              <c:numCache>
                <c:formatCode>[$-409]mmm\-yy;@</c:formatCode>
                <c:ptCount val="31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</c:numCache>
            </c:numRef>
          </c:cat>
          <c:val>
            <c:numRef>
              <c:f>'[SeriesReport-20170918124939_efce56.xlsx]BLS Data Series'!$B$14:$AF$14</c:f>
              <c:numCache>
                <c:formatCode>#0.0</c:formatCode>
                <c:ptCount val="31"/>
                <c:pt idx="0">
                  <c:v>4</c:v>
                </c:pt>
                <c:pt idx="1">
                  <c:v>4</c:v>
                </c:pt>
                <c:pt idx="2">
                  <c:v>3.8</c:v>
                </c:pt>
                <c:pt idx="3">
                  <c:v>3.4</c:v>
                </c:pt>
                <c:pt idx="4">
                  <c:v>3.8</c:v>
                </c:pt>
                <c:pt idx="5">
                  <c:v>3.8</c:v>
                </c:pt>
                <c:pt idx="6">
                  <c:v>3.6</c:v>
                </c:pt>
                <c:pt idx="7">
                  <c:v>3.5</c:v>
                </c:pt>
                <c:pt idx="8">
                  <c:v>3.4</c:v>
                </c:pt>
                <c:pt idx="9">
                  <c:v>3.3</c:v>
                </c:pt>
                <c:pt idx="10">
                  <c:v>3.1</c:v>
                </c:pt>
                <c:pt idx="11">
                  <c:v>3.1</c:v>
                </c:pt>
                <c:pt idx="12">
                  <c:v>3.2</c:v>
                </c:pt>
                <c:pt idx="13">
                  <c:v>3.2</c:v>
                </c:pt>
                <c:pt idx="14">
                  <c:v>3.1</c:v>
                </c:pt>
                <c:pt idx="15">
                  <c:v>2.8</c:v>
                </c:pt>
                <c:pt idx="16">
                  <c:v>3</c:v>
                </c:pt>
                <c:pt idx="17">
                  <c:v>3.4</c:v>
                </c:pt>
                <c:pt idx="18">
                  <c:v>3.3</c:v>
                </c:pt>
                <c:pt idx="19">
                  <c:v>3.4</c:v>
                </c:pt>
                <c:pt idx="20">
                  <c:v>3.4</c:v>
                </c:pt>
                <c:pt idx="21">
                  <c:v>3.3</c:v>
                </c:pt>
                <c:pt idx="22">
                  <c:v>3</c:v>
                </c:pt>
                <c:pt idx="23">
                  <c:v>3</c:v>
                </c:pt>
                <c:pt idx="24">
                  <c:v>3.2</c:v>
                </c:pt>
                <c:pt idx="25">
                  <c:v>3.1</c:v>
                </c:pt>
                <c:pt idx="26">
                  <c:v>3</c:v>
                </c:pt>
                <c:pt idx="27">
                  <c:v>2.9</c:v>
                </c:pt>
                <c:pt idx="28">
                  <c:v>3.2</c:v>
                </c:pt>
                <c:pt idx="29">
                  <c:v>3.2</c:v>
                </c:pt>
                <c:pt idx="30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1A-4AEB-9A81-EEAAF997D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219712"/>
        <c:axId val="101225600"/>
      </c:lineChart>
      <c:dateAx>
        <c:axId val="101219712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crossAx val="101225600"/>
        <c:crosses val="autoZero"/>
        <c:auto val="1"/>
        <c:lblOffset val="100"/>
        <c:baseTimeUnit val="months"/>
        <c:majorUnit val="6"/>
        <c:majorTimeUnit val="months"/>
      </c:dateAx>
      <c:valAx>
        <c:axId val="101225600"/>
        <c:scaling>
          <c:orientation val="minMax"/>
        </c:scaling>
        <c:delete val="0"/>
        <c:axPos val="l"/>
        <c:majorGridlines/>
        <c:numFmt formatCode="#0.0" sourceLinked="1"/>
        <c:majorTickMark val="none"/>
        <c:minorTickMark val="none"/>
        <c:tickLblPos val="nextTo"/>
        <c:crossAx val="1012197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5078237095363072"/>
          <c:y val="6.9060586176727903E-2"/>
          <c:w val="0.49843525809273842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;\-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Sheet2!$D$2:$D$23</c:f>
              <c:numCache>
                <c:formatCode>0.00</c:formatCode>
                <c:ptCount val="22"/>
                <c:pt idx="0">
                  <c:v>16.68</c:v>
                </c:pt>
                <c:pt idx="1">
                  <c:v>14.27</c:v>
                </c:pt>
                <c:pt idx="2">
                  <c:v>13.69</c:v>
                </c:pt>
                <c:pt idx="3">
                  <c:v>11.9</c:v>
                </c:pt>
                <c:pt idx="4">
                  <c:v>16.47</c:v>
                </c:pt>
                <c:pt idx="5">
                  <c:v>11.82</c:v>
                </c:pt>
                <c:pt idx="6">
                  <c:v>18.87</c:v>
                </c:pt>
                <c:pt idx="7">
                  <c:v>10.79</c:v>
                </c:pt>
                <c:pt idx="8">
                  <c:v>13.91</c:v>
                </c:pt>
                <c:pt idx="9">
                  <c:v>13.2</c:v>
                </c:pt>
                <c:pt idx="10">
                  <c:v>19.78</c:v>
                </c:pt>
                <c:pt idx="11">
                  <c:v>12.95</c:v>
                </c:pt>
                <c:pt idx="12">
                  <c:v>13.27</c:v>
                </c:pt>
                <c:pt idx="13">
                  <c:v>19.010000000000002</c:v>
                </c:pt>
                <c:pt idx="14">
                  <c:v>15.34</c:v>
                </c:pt>
                <c:pt idx="15">
                  <c:v>12.6</c:v>
                </c:pt>
                <c:pt idx="16">
                  <c:v>11.95</c:v>
                </c:pt>
                <c:pt idx="17">
                  <c:v>14.76</c:v>
                </c:pt>
                <c:pt idx="18">
                  <c:v>18.21</c:v>
                </c:pt>
                <c:pt idx="19">
                  <c:v>12.29</c:v>
                </c:pt>
                <c:pt idx="20">
                  <c:v>12.9</c:v>
                </c:pt>
                <c:pt idx="21">
                  <c:v>14.35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1-4FDD-8695-3E6FBFEA45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1791616"/>
        <c:axId val="101794560"/>
      </c:barChart>
      <c:catAx>
        <c:axId val="101791616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94560"/>
        <c:crosses val="autoZero"/>
        <c:auto val="1"/>
        <c:lblAlgn val="ctr"/>
        <c:lblOffset val="100"/>
        <c:noMultiLvlLbl val="0"/>
      </c:catAx>
      <c:valAx>
        <c:axId val="101794560"/>
        <c:scaling>
          <c:orientation val="minMax"/>
        </c:scaling>
        <c:delete val="1"/>
        <c:axPos val="t"/>
        <c:numFmt formatCode="0.00" sourceLinked="1"/>
        <c:majorTickMark val="out"/>
        <c:minorTickMark val="none"/>
        <c:tickLblPos val="nextTo"/>
        <c:crossAx val="1017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;\-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Sheet2!$E$2:$E$23</c:f>
              <c:numCache>
                <c:formatCode>0.00</c:formatCode>
                <c:ptCount val="22"/>
                <c:pt idx="0">
                  <c:v>21.93</c:v>
                </c:pt>
                <c:pt idx="1">
                  <c:v>18.670000000000002</c:v>
                </c:pt>
                <c:pt idx="2">
                  <c:v>18.329999999999998</c:v>
                </c:pt>
                <c:pt idx="3">
                  <c:v>15.07</c:v>
                </c:pt>
                <c:pt idx="4">
                  <c:v>21.34</c:v>
                </c:pt>
                <c:pt idx="5">
                  <c:v>13.82</c:v>
                </c:pt>
                <c:pt idx="6">
                  <c:v>22.45</c:v>
                </c:pt>
                <c:pt idx="7">
                  <c:v>14.37</c:v>
                </c:pt>
                <c:pt idx="8">
                  <c:v>17.649999999999999</c:v>
                </c:pt>
                <c:pt idx="9">
                  <c:v>15.15</c:v>
                </c:pt>
                <c:pt idx="10">
                  <c:v>25.24</c:v>
                </c:pt>
                <c:pt idx="11">
                  <c:v>18.37</c:v>
                </c:pt>
                <c:pt idx="12">
                  <c:v>16.23</c:v>
                </c:pt>
                <c:pt idx="13">
                  <c:v>19.149999999999999</c:v>
                </c:pt>
                <c:pt idx="14">
                  <c:v>18.7</c:v>
                </c:pt>
                <c:pt idx="15">
                  <c:v>16.059999999999999</c:v>
                </c:pt>
                <c:pt idx="16">
                  <c:v>16.18</c:v>
                </c:pt>
                <c:pt idx="17">
                  <c:v>18.350000000000001</c:v>
                </c:pt>
                <c:pt idx="18">
                  <c:v>23.65</c:v>
                </c:pt>
                <c:pt idx="19">
                  <c:v>17</c:v>
                </c:pt>
                <c:pt idx="20">
                  <c:v>18.399999999999999</c:v>
                </c:pt>
                <c:pt idx="21">
                  <c:v>22.21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C-4C42-AE9B-01E8B75067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1817728"/>
        <c:axId val="101832960"/>
      </c:barChart>
      <c:catAx>
        <c:axId val="1018177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32960"/>
        <c:crosses val="autoZero"/>
        <c:auto val="1"/>
        <c:lblAlgn val="ctr"/>
        <c:lblOffset val="100"/>
        <c:noMultiLvlLbl val="0"/>
      </c:catAx>
      <c:valAx>
        <c:axId val="101832960"/>
        <c:scaling>
          <c:orientation val="minMax"/>
        </c:scaling>
        <c:delete val="1"/>
        <c:axPos val="t"/>
        <c:numFmt formatCode="0.00" sourceLinked="1"/>
        <c:majorTickMark val="out"/>
        <c:minorTickMark val="none"/>
        <c:tickLblPos val="nextTo"/>
        <c:crossAx val="10181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59601620978319E-2"/>
          <c:y val="4.6973883260653271E-2"/>
          <c:w val="0.95592286849049868"/>
          <c:h val="0.83712126061855874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875-499C-94F8-5EFA43E1D02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9875-499C-94F8-5EFA43E1D0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Sheet1!$A$1:$G$1</c:f>
              <c:strCache>
                <c:ptCount val="7"/>
                <c:pt idx="0">
                  <c:v>Swissport</c:v>
                </c:pt>
                <c:pt idx="1">
                  <c:v>Average</c:v>
                </c:pt>
                <c:pt idx="2">
                  <c:v>IAD Airport</c:v>
                </c:pt>
                <c:pt idx="3">
                  <c:v>IAD Market</c:v>
                </c:pt>
                <c:pt idx="4">
                  <c:v>Dulles, VA Mean</c:v>
                </c:pt>
                <c:pt idx="5">
                  <c:v>BLS 25%</c:v>
                </c:pt>
                <c:pt idx="6">
                  <c:v>BLS (Median)</c:v>
                </c:pt>
              </c:strCache>
            </c:strRef>
          </c:cat>
          <c:val>
            <c:numRef>
              <c:f>Sheet1!$A$2:$G$2</c:f>
              <c:numCache>
                <c:formatCode>_("$"* #,##0.00_);_("$"* \(#,##0.00\);_("$"* "-"??_);_(@_)</c:formatCode>
                <c:ptCount val="7"/>
                <c:pt idx="0">
                  <c:v>11.5</c:v>
                </c:pt>
                <c:pt idx="1">
                  <c:v>16.380000000000003</c:v>
                </c:pt>
                <c:pt idx="2">
                  <c:v>13.68</c:v>
                </c:pt>
                <c:pt idx="3">
                  <c:v>15</c:v>
                </c:pt>
                <c:pt idx="4">
                  <c:v>20.16</c:v>
                </c:pt>
                <c:pt idx="5">
                  <c:v>14.5</c:v>
                </c:pt>
                <c:pt idx="6">
                  <c:v>18.559999999999999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5-499C-94F8-5EFA43E1D0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4"/>
        <c:overlap val="-7"/>
        <c:axId val="50247168"/>
        <c:axId val="80752640"/>
      </c:barChart>
      <c:catAx>
        <c:axId val="5024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2640"/>
        <c:crosses val="autoZero"/>
        <c:auto val="1"/>
        <c:lblAlgn val="ctr"/>
        <c:lblOffset val="100"/>
        <c:noMultiLvlLbl val="0"/>
      </c:catAx>
      <c:valAx>
        <c:axId val="80752640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5024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537123447547723E-2"/>
          <c:y val="9.1953992725300443E-2"/>
          <c:w val="0.69846867494641218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8845707815849239E-2"/>
                  <c:y val="8.35945388411824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A30-486A-96B3-69B0A3A492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0.23745698243071908</c:v>
                </c:pt>
                <c:pt idx="1">
                  <c:v>0.20549927641099855</c:v>
                </c:pt>
                <c:pt idx="2">
                  <c:v>0.30985915492957744</c:v>
                </c:pt>
                <c:pt idx="3">
                  <c:v>0.34005499541704859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30-486A-96B3-69B0A3A492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3867136"/>
        <c:axId val="123869824"/>
      </c:barChart>
      <c:catAx>
        <c:axId val="12386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3869824"/>
        <c:crosses val="autoZero"/>
        <c:auto val="1"/>
        <c:lblAlgn val="ctr"/>
        <c:lblOffset val="100"/>
        <c:noMultiLvlLbl val="0"/>
      </c:catAx>
      <c:valAx>
        <c:axId val="12386982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386713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23578183702564E-3"/>
          <c:y val="9.1953992725300443E-2"/>
          <c:w val="0.3498408276090953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0.17840970838616194</c:v>
                </c:pt>
                <c:pt idx="1">
                  <c:v>0.18982151471297637</c:v>
                </c:pt>
                <c:pt idx="2">
                  <c:v>0.11619718309859155</c:v>
                </c:pt>
                <c:pt idx="3">
                  <c:v>0.15123739688359303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E-4052-A726-BA59D4FA62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3905536"/>
        <c:axId val="123920768"/>
      </c:barChart>
      <c:catAx>
        <c:axId val="12390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3920768"/>
        <c:crosses val="autoZero"/>
        <c:auto val="1"/>
        <c:lblAlgn val="ctr"/>
        <c:lblOffset val="100"/>
        <c:noMultiLvlLbl val="0"/>
      </c:catAx>
      <c:valAx>
        <c:axId val="1239207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3905536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216482655534578E-3"/>
          <c:y val="9.1953992725300443E-2"/>
          <c:w val="0.34802119682257637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0.12588299221155588</c:v>
                </c:pt>
                <c:pt idx="1">
                  <c:v>0.13410516160154365</c:v>
                </c:pt>
                <c:pt idx="2">
                  <c:v>7.746478873239436E-2</c:v>
                </c:pt>
                <c:pt idx="3">
                  <c:v>0.10724106324472961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0-4874-BB37-1EEA13B48D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3927552"/>
        <c:axId val="124000128"/>
      </c:barChart>
      <c:catAx>
        <c:axId val="123927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000128"/>
        <c:crosses val="autoZero"/>
        <c:auto val="1"/>
        <c:lblAlgn val="ctr"/>
        <c:lblOffset val="100"/>
        <c:noMultiLvlLbl val="0"/>
      </c:catAx>
      <c:valAx>
        <c:axId val="12400012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3927552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5149336234786E-3"/>
          <c:y val="9.1953992725300443E-2"/>
          <c:w val="0.34987763150602214"/>
          <c:h val="0.81609201454939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'[IAD Raw Data &amp; Analytics.xlsx]Sums'!$B$76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'[IAD Raw Data &amp; Analytics.xlsx]Sums'!$A$77:$A$80</c:f>
              <c:strCache>
                <c:ptCount val="4"/>
                <c:pt idx="0">
                  <c:v>Station Total</c:v>
                </c:pt>
                <c:pt idx="1">
                  <c:v>Ground Handling</c:v>
                </c:pt>
                <c:pt idx="2">
                  <c:v>Fueling</c:v>
                </c:pt>
                <c:pt idx="3">
                  <c:v>Cargo</c:v>
                </c:pt>
              </c:strCache>
            </c:strRef>
          </c:cat>
          <c:val>
            <c:numRef>
              <c:f>'[IAD Raw Data &amp; Analytics.xlsx]Sums'!$B$77:$B$80</c:f>
              <c:numCache>
                <c:formatCode>0%</c:formatCode>
                <c:ptCount val="4"/>
                <c:pt idx="0">
                  <c:v>8.8389784459337081E-2</c:v>
                </c:pt>
                <c:pt idx="1">
                  <c:v>9.2378195851423053E-2</c:v>
                </c:pt>
                <c:pt idx="2">
                  <c:v>0.14788732394366197</c:v>
                </c:pt>
                <c:pt idx="3">
                  <c:v>5.7745187901008251E-2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7-4413-90CD-6E7195DB5C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4031744"/>
        <c:axId val="124034432"/>
      </c:barChart>
      <c:catAx>
        <c:axId val="124031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034432"/>
        <c:crosses val="autoZero"/>
        <c:auto val="1"/>
        <c:lblAlgn val="ctr"/>
        <c:lblOffset val="100"/>
        <c:noMultiLvlLbl val="0"/>
      </c:catAx>
      <c:valAx>
        <c:axId val="12403443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4031744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5.xml"/><Relationship Id="rId13" Type="http://schemas.openxmlformats.org/officeDocument/2006/relationships/chart" Target="../charts/chart40.xml"/><Relationship Id="rId3" Type="http://schemas.openxmlformats.org/officeDocument/2006/relationships/image" Target="../media/image8.jpg"/><Relationship Id="rId7" Type="http://schemas.openxmlformats.org/officeDocument/2006/relationships/chart" Target="../charts/chart34.xml"/><Relationship Id="rId12" Type="http://schemas.openxmlformats.org/officeDocument/2006/relationships/chart" Target="../charts/chart3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3.xml"/><Relationship Id="rId11" Type="http://schemas.openxmlformats.org/officeDocument/2006/relationships/chart" Target="../charts/chart38.xml"/><Relationship Id="rId5" Type="http://schemas.openxmlformats.org/officeDocument/2006/relationships/chart" Target="../charts/chart32.xml"/><Relationship Id="rId10" Type="http://schemas.openxmlformats.org/officeDocument/2006/relationships/chart" Target="../charts/chart37.xml"/><Relationship Id="rId4" Type="http://schemas.openxmlformats.org/officeDocument/2006/relationships/image" Target="../media/image9.png"/><Relationship Id="rId9" Type="http://schemas.openxmlformats.org/officeDocument/2006/relationships/chart" Target="../charts/chart36.xml"/><Relationship Id="rId14" Type="http://schemas.openxmlformats.org/officeDocument/2006/relationships/chart" Target="../charts/chart4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7.xml"/><Relationship Id="rId3" Type="http://schemas.openxmlformats.org/officeDocument/2006/relationships/chart" Target="../charts/chart42.xml"/><Relationship Id="rId7" Type="http://schemas.openxmlformats.org/officeDocument/2006/relationships/chart" Target="../charts/chart46.xml"/><Relationship Id="rId12" Type="http://schemas.openxmlformats.org/officeDocument/2006/relationships/chart" Target="../charts/chart5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5.xml"/><Relationship Id="rId11" Type="http://schemas.openxmlformats.org/officeDocument/2006/relationships/chart" Target="../charts/chart50.xml"/><Relationship Id="rId5" Type="http://schemas.openxmlformats.org/officeDocument/2006/relationships/chart" Target="../charts/chart44.xml"/><Relationship Id="rId10" Type="http://schemas.openxmlformats.org/officeDocument/2006/relationships/chart" Target="../charts/chart49.xml"/><Relationship Id="rId4" Type="http://schemas.openxmlformats.org/officeDocument/2006/relationships/chart" Target="../charts/chart43.xml"/><Relationship Id="rId9" Type="http://schemas.openxmlformats.org/officeDocument/2006/relationships/chart" Target="../charts/chart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3" Type="http://schemas.openxmlformats.org/officeDocument/2006/relationships/image" Target="../media/image8.jpg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openxmlformats.org/officeDocument/2006/relationships/image" Target="../media/image17.png"/><Relationship Id="rId15" Type="http://schemas.microsoft.com/office/2007/relationships/hdphoto" Target="../media/hdphoto6.wdp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3.wdp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hart" Target="../charts/chart54.xml"/><Relationship Id="rId2" Type="http://schemas.openxmlformats.org/officeDocument/2006/relationships/hyperlink" Target="https://www.bls.gov/oes/current/oes_4789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jp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13" Type="http://schemas.openxmlformats.org/officeDocument/2006/relationships/chart" Target="../charts/chart14.xml"/><Relationship Id="rId18" Type="http://schemas.openxmlformats.org/officeDocument/2006/relationships/chart" Target="../charts/chart19.xml"/><Relationship Id="rId3" Type="http://schemas.openxmlformats.org/officeDocument/2006/relationships/image" Target="../media/image8.jpg"/><Relationship Id="rId21" Type="http://schemas.openxmlformats.org/officeDocument/2006/relationships/chart" Target="../charts/chart22.xml"/><Relationship Id="rId7" Type="http://schemas.openxmlformats.org/officeDocument/2006/relationships/chart" Target="../charts/chart8.xml"/><Relationship Id="rId12" Type="http://schemas.openxmlformats.org/officeDocument/2006/relationships/chart" Target="../charts/chart13.xml"/><Relationship Id="rId17" Type="http://schemas.openxmlformats.org/officeDocument/2006/relationships/chart" Target="../charts/chart18.xml"/><Relationship Id="rId2" Type="http://schemas.openxmlformats.org/officeDocument/2006/relationships/image" Target="../media/image1.jpg"/><Relationship Id="rId16" Type="http://schemas.openxmlformats.org/officeDocument/2006/relationships/chart" Target="../charts/chart17.xml"/><Relationship Id="rId20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11" Type="http://schemas.openxmlformats.org/officeDocument/2006/relationships/chart" Target="../charts/chart12.xml"/><Relationship Id="rId5" Type="http://schemas.openxmlformats.org/officeDocument/2006/relationships/chart" Target="../charts/chart6.xml"/><Relationship Id="rId15" Type="http://schemas.openxmlformats.org/officeDocument/2006/relationships/chart" Target="../charts/chart16.xml"/><Relationship Id="rId10" Type="http://schemas.openxmlformats.org/officeDocument/2006/relationships/chart" Target="../charts/chart11.xml"/><Relationship Id="rId19" Type="http://schemas.openxmlformats.org/officeDocument/2006/relationships/chart" Target="../charts/chart20.xml"/><Relationship Id="rId4" Type="http://schemas.openxmlformats.org/officeDocument/2006/relationships/image" Target="../media/image9.png"/><Relationship Id="rId9" Type="http://schemas.openxmlformats.org/officeDocument/2006/relationships/chart" Target="../charts/chart10.xml"/><Relationship Id="rId14" Type="http://schemas.openxmlformats.org/officeDocument/2006/relationships/chart" Target="../charts/chart15.xml"/><Relationship Id="rId22" Type="http://schemas.openxmlformats.org/officeDocument/2006/relationships/chart" Target="../charts/chart2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5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292" y="2438400"/>
            <a:ext cx="97536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KM Airlines -IAD Airport Turnover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757" y="2971800"/>
            <a:ext cx="1846430" cy="38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November, 2017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017220"/>
              </p:ext>
            </p:extLst>
          </p:nvPr>
        </p:nvGraphicFramePr>
        <p:xfrm>
          <a:off x="1108356" y="2214568"/>
          <a:ext cx="8872257" cy="1660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Cargo Seniority Overview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239875" y="548189"/>
            <a:ext cx="502788" cy="47954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55956" y="833354"/>
            <a:ext cx="857545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Cargo has a slightly higher retention rate than the total </a:t>
            </a:r>
            <a:r>
              <a:rPr lang="en-US" sz="1600" dirty="0" err="1"/>
              <a:t>Swissport</a:t>
            </a:r>
            <a:r>
              <a:rPr lang="en-US" sz="1600" dirty="0"/>
              <a:t> operation, with the median seniority of exited employees at 6 months.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9012" y="1716328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Active employee seniority*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029117" y="4111823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Exited employee distribution*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89012" y="3962400"/>
            <a:ext cx="10134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7086" y="2017255"/>
            <a:ext cx="125226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Count of heads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28212" y="3485147"/>
            <a:ext cx="7489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Seniority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4213" y="2214568"/>
            <a:ext cx="1524000" cy="452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           Median: 2.3</a:t>
            </a:r>
          </a:p>
          <a:p>
            <a:pPr>
              <a:lnSpc>
                <a:spcPct val="90000"/>
              </a:lnSpc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100" dirty="0"/>
              <a:t>           Average: 4.7  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412496" y="2336909"/>
            <a:ext cx="228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12496" y="2527429"/>
            <a:ext cx="228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5212" y="4419600"/>
            <a:ext cx="125226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Count of heads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28212" y="5791200"/>
            <a:ext cx="7489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Seniority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04212" y="4800600"/>
            <a:ext cx="1524000" cy="452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           Median: 0.5</a:t>
            </a:r>
          </a:p>
          <a:p>
            <a:pPr>
              <a:lnSpc>
                <a:spcPct val="90000"/>
              </a:lnSpc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100" dirty="0"/>
              <a:t>           Average: 1.3    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412495" y="4922941"/>
            <a:ext cx="228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12495" y="5113461"/>
            <a:ext cx="228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9012" y="6324600"/>
            <a:ext cx="1005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Active employees as of 8/2017, Exited employees include all instances from 2012 through 8/2017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439889"/>
              </p:ext>
            </p:extLst>
          </p:nvPr>
        </p:nvGraphicFramePr>
        <p:xfrm>
          <a:off x="1043572" y="4648938"/>
          <a:ext cx="8870135" cy="167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1630696" y="4790594"/>
            <a:ext cx="0" cy="1245288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917866" y="4784558"/>
            <a:ext cx="0" cy="124528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725570" y="2338137"/>
            <a:ext cx="0" cy="1245288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984875" y="2338137"/>
            <a:ext cx="0" cy="124528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414866"/>
              </p:ext>
            </p:extLst>
          </p:nvPr>
        </p:nvGraphicFramePr>
        <p:xfrm>
          <a:off x="1108356" y="2139595"/>
          <a:ext cx="8838919" cy="1713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Fueling Seniority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871" y="508632"/>
            <a:ext cx="553322" cy="5533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9756" y="757154"/>
            <a:ext cx="857545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Fueling is the smallest line of business at the station; median seniority for exited employees is the lowest at 0.7 years.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9012" y="1716328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Active employee seniority*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29117" y="4111823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Exited employee distribution*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9012" y="3962400"/>
            <a:ext cx="10134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7086" y="2017255"/>
            <a:ext cx="125226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Count of heads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28212" y="3485147"/>
            <a:ext cx="7489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Seniority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04213" y="2214568"/>
            <a:ext cx="1524000" cy="452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           Median: 1.8</a:t>
            </a:r>
          </a:p>
          <a:p>
            <a:pPr>
              <a:lnSpc>
                <a:spcPct val="90000"/>
              </a:lnSpc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100" dirty="0"/>
              <a:t>           Average: 4.5   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412496" y="2336909"/>
            <a:ext cx="228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12496" y="2527429"/>
            <a:ext cx="228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5212" y="4419600"/>
            <a:ext cx="125226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Count of heads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28212" y="5791200"/>
            <a:ext cx="7489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Seniority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4212" y="4800600"/>
            <a:ext cx="1524000" cy="452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           Median: 0.7</a:t>
            </a:r>
          </a:p>
          <a:p>
            <a:pPr>
              <a:lnSpc>
                <a:spcPct val="90000"/>
              </a:lnSpc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100" dirty="0"/>
              <a:t>           Average: 1.3   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412495" y="4922941"/>
            <a:ext cx="228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12495" y="5113461"/>
            <a:ext cx="228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9012" y="6324600"/>
            <a:ext cx="1005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Active employees as of 8/2017, Exited employees include all instances from 2012 through 8/2017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</a:p>
        </p:txBody>
      </p: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300946"/>
              </p:ext>
            </p:extLst>
          </p:nvPr>
        </p:nvGraphicFramePr>
        <p:xfrm>
          <a:off x="1108356" y="4592093"/>
          <a:ext cx="8756570" cy="1702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2428791" y="4692356"/>
            <a:ext cx="0" cy="124528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18128" y="4704387"/>
            <a:ext cx="0" cy="1245288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308475" y="2322095"/>
            <a:ext cx="0" cy="1245288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52001" y="2322095"/>
            <a:ext cx="0" cy="124528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971498"/>
              </p:ext>
            </p:extLst>
          </p:nvPr>
        </p:nvGraphicFramePr>
        <p:xfrm>
          <a:off x="1065212" y="2156396"/>
          <a:ext cx="8763001" cy="175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3715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Ground handling Seniority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828212" y="591927"/>
            <a:ext cx="502788" cy="434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3556" y="836069"/>
            <a:ext cx="857545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Ground handling has the largest population among all business units, with most employees leaving within the first 5 months. Retention and tenure is significantly lower than the other two lines of business.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9012" y="1716328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Active employee seniority*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029117" y="4111823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Exited employee distribution*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9012" y="3962400"/>
            <a:ext cx="10134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7086" y="2017255"/>
            <a:ext cx="125226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Count of heads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04149" y="3549276"/>
            <a:ext cx="7489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Seniority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04213" y="2214568"/>
            <a:ext cx="1524000" cy="452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           Median: 1.6</a:t>
            </a:r>
          </a:p>
          <a:p>
            <a:pPr>
              <a:lnSpc>
                <a:spcPct val="90000"/>
              </a:lnSpc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100" dirty="0"/>
              <a:t>           Average: 2.6   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12496" y="2336909"/>
            <a:ext cx="228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12496" y="2527429"/>
            <a:ext cx="228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5212" y="4419600"/>
            <a:ext cx="125226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Count of heads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28212" y="5791200"/>
            <a:ext cx="7489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Seniority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04212" y="4800600"/>
            <a:ext cx="1524000" cy="452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           Median: 0.4</a:t>
            </a:r>
          </a:p>
          <a:p>
            <a:pPr>
              <a:lnSpc>
                <a:spcPct val="90000"/>
              </a:lnSpc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100" dirty="0"/>
              <a:t>           Average: 1.0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8412495" y="4922941"/>
            <a:ext cx="228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12495" y="5113461"/>
            <a:ext cx="228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9012" y="6324600"/>
            <a:ext cx="1005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Active employees as of 8/2017, Exited employees include all instances from 2012 through 8/2017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361810"/>
              </p:ext>
            </p:extLst>
          </p:nvPr>
        </p:nvGraphicFramePr>
        <p:xfrm>
          <a:off x="987424" y="4541941"/>
          <a:ext cx="8946198" cy="169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0" name="Straight Connector 29"/>
          <p:cNvCxnSpPr/>
          <p:nvPr/>
        </p:nvCxnSpPr>
        <p:spPr>
          <a:xfrm flipV="1">
            <a:off x="1775075" y="4692356"/>
            <a:ext cx="0" cy="124528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582570" y="4704387"/>
            <a:ext cx="0" cy="1245288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51538" y="2362200"/>
            <a:ext cx="0" cy="1245288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2433" y="2362200"/>
            <a:ext cx="0" cy="124528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27" y="4688305"/>
            <a:ext cx="8267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4572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Age bucket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6612" y="990600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31% of active employees are under the age of 30, whereas 38% of the exited population are under the age of 30.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498384" y="480050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110537" y="430051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90" y="354204"/>
            <a:ext cx="553322" cy="5533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9012" y="1716328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Distribution of active heads by age*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29117" y="4111823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Distribution of exited heads by age*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9012" y="3962400"/>
            <a:ext cx="10134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7086" y="2017255"/>
            <a:ext cx="93326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% of heads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553" y="4419600"/>
            <a:ext cx="93326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% of heads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9012" y="6324600"/>
            <a:ext cx="1005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Active employees as of 8/2017, Exited employees include all instances from 2012 through 8/2017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675" y="5394118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16%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83033" y="5177176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22%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3117" y="4996702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18%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6861" y="4888418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12%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58254" y="4563979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33%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12379" y="4563979"/>
            <a:ext cx="4732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2,907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59" y="2394284"/>
            <a:ext cx="82581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800717" y="3187955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17%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26075" y="3043576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14%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4180" y="2923260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11%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57924" y="2822997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11%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77233" y="2357776"/>
            <a:ext cx="40267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47%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63442" y="2342314"/>
            <a:ext cx="4732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1,360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5791" y="2389860"/>
            <a:ext cx="2781717" cy="1417633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85791" y="4678367"/>
            <a:ext cx="2781717" cy="1417633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3604686" y="4696326"/>
            <a:ext cx="450764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b="1" dirty="0"/>
              <a:t>38%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81457" y="2413923"/>
            <a:ext cx="450764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b="1" dirty="0"/>
              <a:t>31%</a:t>
            </a:r>
          </a:p>
        </p:txBody>
      </p:sp>
    </p:spTree>
    <p:extLst>
      <p:ext uri="{BB962C8B-B14F-4D97-AF65-F5344CB8AC3E}">
        <p14:creationId xmlns:p14="http://schemas.microsoft.com/office/powerpoint/2010/main" val="19665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26" y="300436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IAD Employee DISTRIBUTION BY AGE AND SENIORITY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3301" y="6400800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Active employees as of 8/2017, Exited employees include all instances from 2012 through 2/2017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650784" y="278246"/>
            <a:ext cx="502788" cy="43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262937" y="228247"/>
            <a:ext cx="502788" cy="479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90" y="152400"/>
            <a:ext cx="553322" cy="5533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4166" y="121920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Active employee distribution*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47221" y="381000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Exited employee distribution*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9492" y="1302793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44526" y="3893595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47831"/>
              </p:ext>
            </p:extLst>
          </p:nvPr>
        </p:nvGraphicFramePr>
        <p:xfrm>
          <a:off x="1055605" y="1526977"/>
          <a:ext cx="9395711" cy="2133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1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Seniority                                    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&lt;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25 – 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30 –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35 –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&gt;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&lt; 1</a:t>
                      </a:r>
                      <a:r>
                        <a:rPr lang="en-US" sz="1400" baseline="0" dirty="0"/>
                        <a:t> year seniority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One to</a:t>
                      </a:r>
                      <a:r>
                        <a:rPr lang="en-US" sz="1400" baseline="0" dirty="0"/>
                        <a:t> two years seniority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Two to three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Three to four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Four to five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&gt; 5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98428"/>
              </p:ext>
            </p:extLst>
          </p:nvPr>
        </p:nvGraphicFramePr>
        <p:xfrm>
          <a:off x="1010652" y="4110384"/>
          <a:ext cx="9395711" cy="2133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1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Seniority                                   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&lt;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25 –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30 –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35 –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&gt;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&lt; 1</a:t>
                      </a:r>
                      <a:r>
                        <a:rPr lang="en-US" sz="1400" baseline="0" dirty="0"/>
                        <a:t> year seniority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One to</a:t>
                      </a:r>
                      <a:r>
                        <a:rPr lang="en-US" sz="1400" baseline="0" dirty="0"/>
                        <a:t> two years seniority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Two to three years seniority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Three to four years seniority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Four to five years seniority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&gt; 5 years seniority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870287"/>
              </p:ext>
            </p:extLst>
          </p:nvPr>
        </p:nvGraphicFramePr>
        <p:xfrm>
          <a:off x="5088522" y="1704224"/>
          <a:ext cx="1524000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74345"/>
              </p:ext>
            </p:extLst>
          </p:nvPr>
        </p:nvGraphicFramePr>
        <p:xfrm>
          <a:off x="3813225" y="1708234"/>
          <a:ext cx="2241082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493798"/>
              </p:ext>
            </p:extLst>
          </p:nvPr>
        </p:nvGraphicFramePr>
        <p:xfrm>
          <a:off x="6304589" y="17002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699257"/>
              </p:ext>
            </p:extLst>
          </p:nvPr>
        </p:nvGraphicFramePr>
        <p:xfrm>
          <a:off x="7570286" y="1700213"/>
          <a:ext cx="1676400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773717"/>
              </p:ext>
            </p:extLst>
          </p:nvPr>
        </p:nvGraphicFramePr>
        <p:xfrm>
          <a:off x="8867886" y="1700213"/>
          <a:ext cx="1699616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565096"/>
              </p:ext>
            </p:extLst>
          </p:nvPr>
        </p:nvGraphicFramePr>
        <p:xfrm>
          <a:off x="3868570" y="4291013"/>
          <a:ext cx="1600200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628095"/>
              </p:ext>
            </p:extLst>
          </p:nvPr>
        </p:nvGraphicFramePr>
        <p:xfrm>
          <a:off x="5038015" y="42910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905380"/>
              </p:ext>
            </p:extLst>
          </p:nvPr>
        </p:nvGraphicFramePr>
        <p:xfrm>
          <a:off x="6254833" y="42910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118604"/>
              </p:ext>
            </p:extLst>
          </p:nvPr>
        </p:nvGraphicFramePr>
        <p:xfrm>
          <a:off x="7529401" y="4291013"/>
          <a:ext cx="1636195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519919"/>
              </p:ext>
            </p:extLst>
          </p:nvPr>
        </p:nvGraphicFramePr>
        <p:xfrm>
          <a:off x="8845633" y="42910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44526" y="721056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Employees 25 and younger have the lowest seniority when exiting the company with ~80% leaving within the first year, potentially indicating </a:t>
            </a:r>
            <a:r>
              <a:rPr lang="en-US" sz="1600" dirty="0" err="1"/>
              <a:t>Swissport</a:t>
            </a:r>
            <a:r>
              <a:rPr lang="en-US" sz="1600" dirty="0"/>
              <a:t> is looked as a job, not a career.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551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26" y="228600"/>
            <a:ext cx="9753600" cy="4572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Ground handling Employee DISTRIBUTION BY AGE AND SENIORITY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526" y="683669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Employees 25 and younger have the lowest seniority when exiting the company with ~80% leaving within the first year, potentially indicating </a:t>
            </a:r>
            <a:r>
              <a:rPr lang="en-US" sz="1600" dirty="0" err="1"/>
              <a:t>Swissport</a:t>
            </a:r>
            <a:r>
              <a:rPr lang="en-US" sz="1600" dirty="0"/>
              <a:t> is looked as a job, not a career.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10855659" y="285660"/>
            <a:ext cx="502788" cy="434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2187" y="121920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Active employee distribution*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47221" y="381000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Exited employee distribution*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9492" y="1302793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44526" y="3893595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22026"/>
              </p:ext>
            </p:extLst>
          </p:nvPr>
        </p:nvGraphicFramePr>
        <p:xfrm>
          <a:off x="1055605" y="1526977"/>
          <a:ext cx="9395711" cy="2133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1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Seniority                                    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&lt;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25 – 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30 –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35 –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&gt;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&lt; 1</a:t>
                      </a:r>
                      <a:r>
                        <a:rPr lang="en-US" sz="1400" baseline="0" dirty="0"/>
                        <a:t> year seniority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One to</a:t>
                      </a:r>
                      <a:r>
                        <a:rPr lang="en-US" sz="1400" baseline="0" dirty="0"/>
                        <a:t> two years seniority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Two to three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Three to four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Four to five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&gt; 5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94180"/>
              </p:ext>
            </p:extLst>
          </p:nvPr>
        </p:nvGraphicFramePr>
        <p:xfrm>
          <a:off x="1010652" y="4110384"/>
          <a:ext cx="9395711" cy="2133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1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Seniority                                    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&lt;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25 – 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30 –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35 –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&gt;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&lt; 1</a:t>
                      </a:r>
                      <a:r>
                        <a:rPr lang="en-US" sz="1400" baseline="0" dirty="0"/>
                        <a:t> year seniority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One to</a:t>
                      </a:r>
                      <a:r>
                        <a:rPr lang="en-US" sz="1400" baseline="0" dirty="0"/>
                        <a:t> two years seniority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Two to three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Three to four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Four to five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89">
                <a:tc>
                  <a:txBody>
                    <a:bodyPr/>
                    <a:lstStyle/>
                    <a:p>
                      <a:r>
                        <a:rPr lang="en-US" sz="1400" dirty="0"/>
                        <a:t>&gt; 5 years seniority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880"/>
              </p:ext>
            </p:extLst>
          </p:nvPr>
        </p:nvGraphicFramePr>
        <p:xfrm>
          <a:off x="3792370" y="1700213"/>
          <a:ext cx="2362200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826205"/>
              </p:ext>
            </p:extLst>
          </p:nvPr>
        </p:nvGraphicFramePr>
        <p:xfrm>
          <a:off x="5087770" y="1700213"/>
          <a:ext cx="1524000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422698"/>
              </p:ext>
            </p:extLst>
          </p:nvPr>
        </p:nvGraphicFramePr>
        <p:xfrm>
          <a:off x="6298148" y="1700213"/>
          <a:ext cx="1573728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300571"/>
              </p:ext>
            </p:extLst>
          </p:nvPr>
        </p:nvGraphicFramePr>
        <p:xfrm>
          <a:off x="7594349" y="17002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957148"/>
              </p:ext>
            </p:extLst>
          </p:nvPr>
        </p:nvGraphicFramePr>
        <p:xfrm>
          <a:off x="8870977" y="1700213"/>
          <a:ext cx="16811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13301" y="6400800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Active employees as of 8/2017, Exited employees include all instances from 2012 through 2/2017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513791"/>
              </p:ext>
            </p:extLst>
          </p:nvPr>
        </p:nvGraphicFramePr>
        <p:xfrm>
          <a:off x="3876591" y="42910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8470"/>
              </p:ext>
            </p:extLst>
          </p:nvPr>
        </p:nvGraphicFramePr>
        <p:xfrm>
          <a:off x="5038015" y="42910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10263"/>
              </p:ext>
            </p:extLst>
          </p:nvPr>
        </p:nvGraphicFramePr>
        <p:xfrm>
          <a:off x="6259623" y="42910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946023"/>
              </p:ext>
            </p:extLst>
          </p:nvPr>
        </p:nvGraphicFramePr>
        <p:xfrm>
          <a:off x="7558254" y="42910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369293"/>
              </p:ext>
            </p:extLst>
          </p:nvPr>
        </p:nvGraphicFramePr>
        <p:xfrm>
          <a:off x="8845633" y="4291013"/>
          <a:ext cx="1528761" cy="210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7942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46201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Exited employee geography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489" y="6415451"/>
            <a:ext cx="10058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/>
              <a:t>Notes: *Average cost is a one-way fare; miles to IAD is the distance from the zip code to IAD per the fastest route as provided by Google Maps; Transportation methodology, time, and costs are provided by Google Maps and are as of September 16, 2017.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593843" y="465753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028434" y="420557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90" y="381000"/>
            <a:ext cx="553322" cy="553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6612" y="988469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Drive distance from the most common location is an average of 12.8 miles each way; average commute time is 65 minutes each way.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212" y="1560791"/>
            <a:ext cx="5772150" cy="4705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029" y="2087250"/>
            <a:ext cx="4142583" cy="4087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8538" y="1676400"/>
            <a:ext cx="241925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Exited employee location</a:t>
            </a:r>
          </a:p>
        </p:txBody>
      </p:sp>
    </p:spTree>
    <p:extLst>
      <p:ext uri="{BB962C8B-B14F-4D97-AF65-F5344CB8AC3E}">
        <p14:creationId xmlns:p14="http://schemas.microsoft.com/office/powerpoint/2010/main" val="29833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Labor market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2812" y="6429092"/>
            <a:ext cx="10058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Notes: *) Rates as of June 2017, provided by BLS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Source: **) </a:t>
            </a:r>
            <a:r>
              <a:rPr lang="en-US" sz="900" dirty="0" err="1"/>
              <a:t>GoBankingRates</a:t>
            </a:r>
            <a:r>
              <a:rPr lang="en-US" sz="900" dirty="0"/>
              <a:t> national survey; ^) </a:t>
            </a:r>
            <a:r>
              <a:rPr lang="en-US" sz="900" dirty="0" err="1"/>
              <a:t>SmartAsset</a:t>
            </a:r>
            <a:r>
              <a:rPr lang="en-US" sz="900" dirty="0"/>
              <a:t> survey;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080" y="759673"/>
            <a:ext cx="992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Loudoun County has had steady growth in employment, which has driven unemployment to a low 3.2%; cost of employment and living is significantly higher than the national average.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2465" y="4448547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3297" y="4382983"/>
            <a:ext cx="46686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Cost of living comparison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55566"/>
              </p:ext>
            </p:extLst>
          </p:nvPr>
        </p:nvGraphicFramePr>
        <p:xfrm>
          <a:off x="6332465" y="4724399"/>
          <a:ext cx="4638747" cy="16523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54114">
                  <a:extLst>
                    <a:ext uri="{9D8B030D-6E8A-4147-A177-3AD203B41FA5}">
                      <a16:colId xmlns:a16="http://schemas.microsoft.com/office/drawing/2014/main" val="8385536"/>
                    </a:ext>
                  </a:extLst>
                </a:gridCol>
                <a:gridCol w="1050055">
                  <a:extLst>
                    <a:ext uri="{9D8B030D-6E8A-4147-A177-3AD203B41FA5}">
                      <a16:colId xmlns:a16="http://schemas.microsoft.com/office/drawing/2014/main" val="3250985920"/>
                    </a:ext>
                  </a:extLst>
                </a:gridCol>
                <a:gridCol w="1243168">
                  <a:extLst>
                    <a:ext uri="{9D8B030D-6E8A-4147-A177-3AD203B41FA5}">
                      <a16:colId xmlns:a16="http://schemas.microsoft.com/office/drawing/2014/main" val="2651701496"/>
                    </a:ext>
                  </a:extLst>
                </a:gridCol>
                <a:gridCol w="591410">
                  <a:extLst>
                    <a:ext uri="{9D8B030D-6E8A-4147-A177-3AD203B41FA5}">
                      <a16:colId xmlns:a16="http://schemas.microsoft.com/office/drawing/2014/main" val="3227204870"/>
                    </a:ext>
                  </a:extLst>
                </a:gridCol>
              </a:tblGrid>
              <a:tr h="2796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Category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Median Expense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61229"/>
                  </a:ext>
                </a:extLst>
              </a:tr>
              <a:tr h="274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National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Metro</a:t>
                      </a:r>
                      <a:r>
                        <a:rPr lang="en-US" sz="105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Area</a:t>
                      </a:r>
                      <a:endParaRPr lang="en-US" sz="105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Vari.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601466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bedroom rent**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$1,230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$2,271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85%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82608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gallon milk*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$3.17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$3.73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18%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152462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dozen eggs*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$1.33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$3.40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159%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140389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gallon gas^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$2.30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$2.53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631215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865812" y="1657579"/>
            <a:ext cx="0" cy="477151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79244"/>
              </p:ext>
            </p:extLst>
          </p:nvPr>
        </p:nvGraphicFramePr>
        <p:xfrm>
          <a:off x="654086" y="4769826"/>
          <a:ext cx="4978400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89251">
                  <a:extLst>
                    <a:ext uri="{9D8B030D-6E8A-4147-A177-3AD203B41FA5}">
                      <a16:colId xmlns:a16="http://schemas.microsoft.com/office/drawing/2014/main" val="1617678094"/>
                    </a:ext>
                  </a:extLst>
                </a:gridCol>
                <a:gridCol w="828147">
                  <a:extLst>
                    <a:ext uri="{9D8B030D-6E8A-4147-A177-3AD203B41FA5}">
                      <a16:colId xmlns:a16="http://schemas.microsoft.com/office/drawing/2014/main" val="1345590143"/>
                    </a:ext>
                  </a:extLst>
                </a:gridCol>
                <a:gridCol w="980450">
                  <a:extLst>
                    <a:ext uri="{9D8B030D-6E8A-4147-A177-3AD203B41FA5}">
                      <a16:colId xmlns:a16="http://schemas.microsoft.com/office/drawing/2014/main" val="6873589"/>
                    </a:ext>
                  </a:extLst>
                </a:gridCol>
                <a:gridCol w="780552">
                  <a:extLst>
                    <a:ext uri="{9D8B030D-6E8A-4147-A177-3AD203B41FA5}">
                      <a16:colId xmlns:a16="http://schemas.microsoft.com/office/drawing/2014/main" val="170527132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Occupation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hourly wage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41571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Metro Area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Vari.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805597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Occupations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$23.23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$33.12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26797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$16.90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$20.06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24068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Prep and Serving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$10.98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$12.88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2241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$17.41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$19.88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4804591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663718" y="4418059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4550" y="4352495"/>
            <a:ext cx="46686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High-level national wage comparison*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05440"/>
              </p:ext>
            </p:extLst>
          </p:nvPr>
        </p:nvGraphicFramePr>
        <p:xfrm>
          <a:off x="6399212" y="16135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1" y="1596570"/>
            <a:ext cx="4924425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0412" y="1676400"/>
            <a:ext cx="3581400" cy="28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Loudoun County 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5331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Wage environment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822443" y="389553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257034" y="344357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90" y="304800"/>
            <a:ext cx="553322" cy="553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B4753D-D969-4009-B252-3042D4FE5301}"/>
              </a:ext>
            </a:extLst>
          </p:cNvPr>
          <p:cNvSpPr txBox="1"/>
          <p:nvPr/>
        </p:nvSpPr>
        <p:spPr>
          <a:xfrm>
            <a:off x="873401" y="1066800"/>
            <a:ext cx="10262324" cy="144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Virginia and the federal government have set a legal minimum wage - Virginia's is $7.25 per hour, while the federal minimum wage is $7.25 per hour.  The legal requirements do not come close to the local cost of wages for skilled and unskilled labor in the surrounding area.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Employment increases in Loudoun county ranked third highest in nation. Loudoun has the fastest rate of employment growth in the state, at 6.2% currently.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748" y="2819400"/>
            <a:ext cx="9115631" cy="33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974B873-9C82-4BF3-9159-256D329F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LOCAL IAD Available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B07C6-A37B-4DD0-9109-FE7DE7EEC155}"/>
              </a:ext>
            </a:extLst>
          </p:cNvPr>
          <p:cNvSpPr txBox="1"/>
          <p:nvPr/>
        </p:nvSpPr>
        <p:spPr>
          <a:xfrm>
            <a:off x="899663" y="6355461"/>
            <a:ext cx="10058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Source: Weblinks available on last page.</a:t>
            </a:r>
            <a:endParaRPr lang="en-US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CD56E-C62B-4929-A9DF-66ECFBA8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974843" y="369631"/>
            <a:ext cx="502788" cy="43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FADC6F-9192-4263-84A1-7B62DCC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409434" y="324435"/>
            <a:ext cx="502788" cy="479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080D19-4BD2-4099-817B-3731CB39F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90" y="284878"/>
            <a:ext cx="553322" cy="553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A6207-4098-42FC-ACBF-D48A2D3899AD}"/>
              </a:ext>
            </a:extLst>
          </p:cNvPr>
          <p:cNvSpPr txBox="1"/>
          <p:nvPr/>
        </p:nvSpPr>
        <p:spPr>
          <a:xfrm>
            <a:off x="684212" y="907459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Swissport is competing against certain employers who offer higher initial pay, many are coupled with an easier workload and indoor work environment </a:t>
            </a:r>
            <a:endParaRPr lang="en-US" sz="16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C52F6D-E5D7-4A43-A066-0E9807A6B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31064"/>
              </p:ext>
            </p:extLst>
          </p:nvPr>
        </p:nvGraphicFramePr>
        <p:xfrm>
          <a:off x="684212" y="1620525"/>
          <a:ext cx="11087309" cy="41148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96571">
                  <a:extLst>
                    <a:ext uri="{9D8B030D-6E8A-4147-A177-3AD203B41FA5}">
                      <a16:colId xmlns:a16="http://schemas.microsoft.com/office/drawing/2014/main" val="2722123070"/>
                    </a:ext>
                  </a:extLst>
                </a:gridCol>
                <a:gridCol w="2414995">
                  <a:extLst>
                    <a:ext uri="{9D8B030D-6E8A-4147-A177-3AD203B41FA5}">
                      <a16:colId xmlns:a16="http://schemas.microsoft.com/office/drawing/2014/main" val="898731129"/>
                    </a:ext>
                  </a:extLst>
                </a:gridCol>
                <a:gridCol w="1707703">
                  <a:extLst>
                    <a:ext uri="{9D8B030D-6E8A-4147-A177-3AD203B41FA5}">
                      <a16:colId xmlns:a16="http://schemas.microsoft.com/office/drawing/2014/main" val="689153562"/>
                    </a:ext>
                  </a:extLst>
                </a:gridCol>
                <a:gridCol w="690498">
                  <a:extLst>
                    <a:ext uri="{9D8B030D-6E8A-4147-A177-3AD203B41FA5}">
                      <a16:colId xmlns:a16="http://schemas.microsoft.com/office/drawing/2014/main" val="3345101195"/>
                    </a:ext>
                  </a:extLst>
                </a:gridCol>
                <a:gridCol w="1678741">
                  <a:extLst>
                    <a:ext uri="{9D8B030D-6E8A-4147-A177-3AD203B41FA5}">
                      <a16:colId xmlns:a16="http://schemas.microsoft.com/office/drawing/2014/main" val="2807739500"/>
                    </a:ext>
                  </a:extLst>
                </a:gridCol>
                <a:gridCol w="1598801">
                  <a:extLst>
                    <a:ext uri="{9D8B030D-6E8A-4147-A177-3AD203B41FA5}">
                      <a16:colId xmlns:a16="http://schemas.microsoft.com/office/drawing/2014/main" val="326766943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Company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Position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Starting rate $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Bonus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Location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Heavy Lifting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426332587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Swissport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Ramp Svc.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$11.00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9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406903982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Walmart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Sales Assoc.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$13.00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6057605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G2 Security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Security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$12.00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63128228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TSA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Transportation Security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$17.00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03395494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ABM Aviation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Floor tech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$13.00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92669398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Super Shuttle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</a:t>
                      </a:r>
                      <a:r>
                        <a:rPr lang="en-US" sz="1400" u="none" strike="noStrike" dirty="0">
                          <a:effectLst/>
                        </a:rPr>
                        <a:t>. Svc.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$13.00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7198963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B00C213-5B0A-4FFF-87A3-80E5D6A2C7E1}"/>
              </a:ext>
            </a:extLst>
          </p:cNvPr>
          <p:cNvSpPr txBox="1"/>
          <p:nvPr/>
        </p:nvSpPr>
        <p:spPr>
          <a:xfrm>
            <a:off x="720724" y="5943600"/>
            <a:ext cx="98332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While there are other openings that pay at or below Swissport’s starting level, there are also many others that offer a higher starting rate, driving a gap greater than $1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956" y="2262080"/>
            <a:ext cx="404920" cy="404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18812" y="2286000"/>
            <a:ext cx="384624" cy="409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9412" y="2286000"/>
            <a:ext cx="3810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3376" y="2838450"/>
            <a:ext cx="434498" cy="4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4312" y="2867025"/>
            <a:ext cx="438439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724" y="2895600"/>
            <a:ext cx="304800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3376" y="3518867"/>
            <a:ext cx="381000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9301" y="4029092"/>
            <a:ext cx="434498" cy="443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9301" y="4662863"/>
            <a:ext cx="381000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195" y="4017504"/>
            <a:ext cx="438439" cy="4667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196" y="4634916"/>
            <a:ext cx="438439" cy="4667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4312" y="5179116"/>
            <a:ext cx="438439" cy="4667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9425" y="4667261"/>
            <a:ext cx="304800" cy="390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948" y="4058658"/>
            <a:ext cx="304800" cy="390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9959" y="5217215"/>
            <a:ext cx="304800" cy="390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0437" y="3437831"/>
            <a:ext cx="438439" cy="4667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724" y="3486017"/>
            <a:ext cx="304800" cy="390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212" y="5257800"/>
            <a:ext cx="381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9780" y="1592179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1228391" y="1949494"/>
            <a:ext cx="1038611" cy="8972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36976" y="1710308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5049" y="4764505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3012" y="3260558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2791" y="2199525"/>
            <a:ext cx="5677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1,233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17807" y="3701650"/>
            <a:ext cx="47244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105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2296" y="5181758"/>
            <a:ext cx="47244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23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6106" y="5653444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0787" y="5653444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Salary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09080" y="4186576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73761" y="4186576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Salary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48691" y="2707980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3535515" y="2701147"/>
            <a:ext cx="80230" cy="13784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2799485" y="2676431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4166" y="2675467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Salary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6323012" y="1719825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23012" y="3260558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30949" y="4791888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23212" y="1728537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923212" y="3269270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31149" y="4800600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539359" y="1686245"/>
            <a:ext cx="11608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Avg. FTE value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24319" y="2650032"/>
            <a:ext cx="11320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tx2"/>
                </a:solidFill>
              </a:rPr>
              <a:t>1,123 total FTE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57" t="388" b="-18248"/>
          <a:stretch/>
        </p:blipFill>
        <p:spPr bwMode="auto">
          <a:xfrm>
            <a:off x="6623528" y="2041921"/>
            <a:ext cx="375760" cy="6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6571238" y="3276600"/>
            <a:ext cx="11608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Avg. FTE value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4319" y="4121895"/>
            <a:ext cx="10150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tx2"/>
                </a:solidFill>
              </a:rPr>
              <a:t>104 total FTE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72" y="3508773"/>
            <a:ext cx="339915" cy="5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6509196" y="4800600"/>
            <a:ext cx="11608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Avg. FTE value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648951" y="5681990"/>
            <a:ext cx="936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tx2"/>
                </a:solidFill>
              </a:rPr>
              <a:t>23 total FTE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999413" y="1686245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999412" y="3276600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999413" y="4800600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2412" y="2410232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 flipV="1">
            <a:off x="9194549" y="2284783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8061422" y="2209800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$12.07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32515" y="250248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$23.37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56115" y="251236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$10.00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9142412" y="3953775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 flipV="1">
            <a:off x="9238665" y="3828326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8061422" y="3733800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$13.63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32515" y="4046031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$23.47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56115" y="4055911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$11.00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9142411" y="5538537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flipV="1">
            <a:off x="9491328" y="5403155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TextBox 83"/>
          <p:cNvSpPr txBox="1"/>
          <p:nvPr/>
        </p:nvSpPr>
        <p:spPr>
          <a:xfrm>
            <a:off x="8071866" y="5297216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$16.07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532514" y="563186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$22.45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856114" y="564174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$14.00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18299" y="6223084"/>
            <a:ext cx="102537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Notes: * indicates hourly employees only were considered for wage averages, wage ranges are min and max of active employees within each labor group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085012" y="2172903"/>
            <a:ext cx="799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~0.91</a:t>
            </a:r>
            <a:r>
              <a:rPr lang="en-US" sz="1200" b="1" i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38" y="2136921"/>
            <a:ext cx="3276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2586900" y="2034128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767370" y="4215073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2795814" y="5693014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Rectangle 92"/>
          <p:cNvSpPr/>
          <p:nvPr/>
        </p:nvSpPr>
        <p:spPr>
          <a:xfrm>
            <a:off x="3542249" y="4230705"/>
            <a:ext cx="80230" cy="13784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/>
          <p:cNvSpPr/>
          <p:nvPr/>
        </p:nvSpPr>
        <p:spPr>
          <a:xfrm>
            <a:off x="3528296" y="5696100"/>
            <a:ext cx="80230" cy="13784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4049023" y="2169580"/>
            <a:ext cx="52567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97%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13" y="3654655"/>
            <a:ext cx="819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2557103" y="3533274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37963" y="3687314"/>
            <a:ext cx="47320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93%</a:t>
            </a: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80" y="5121218"/>
            <a:ext cx="38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2589187" y="5021036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45096" y="5198811"/>
            <a:ext cx="47320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83%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1087687" y="228600"/>
            <a:ext cx="9753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C00000"/>
                </a:solidFill>
              </a:rPr>
              <a:t>Current labor overview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65212" y="1622076"/>
            <a:ext cx="6206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Ramp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45159" y="3124200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1041149" y="4648200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TextBox 98"/>
          <p:cNvSpPr txBox="1"/>
          <p:nvPr/>
        </p:nvSpPr>
        <p:spPr>
          <a:xfrm>
            <a:off x="1089276" y="3160423"/>
            <a:ext cx="153599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Passenger Service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02328" y="4713845"/>
            <a:ext cx="8643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Cleaning</a:t>
            </a: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96" y="5089358"/>
            <a:ext cx="339915" cy="5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7076991" y="3685401"/>
            <a:ext cx="799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~0.99</a:t>
            </a:r>
            <a:r>
              <a:rPr lang="en-US" sz="1200" b="1" i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085012" y="5209401"/>
            <a:ext cx="799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~1.0</a:t>
            </a:r>
            <a:r>
              <a:rPr lang="en-US" sz="1200" b="1" i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65212" y="685800"/>
            <a:ext cx="10058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Ground handling and cargo pay rates average below the first 15</a:t>
            </a:r>
            <a:r>
              <a:rPr lang="en-US" sz="1600" baseline="30000" dirty="0"/>
              <a:t>th</a:t>
            </a:r>
            <a:r>
              <a:rPr lang="en-US" sz="1600" dirty="0"/>
              <a:t> percentile of the range for the station.  Average pay rate across these stations is lower than the starting rate at many competitors.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LOCAL open POSITIONS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7044" y="5744932"/>
            <a:ext cx="1005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indicates a contract based employer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Craigslist available jobs as of September 18,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670043" y="465753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104634" y="420557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90" y="381000"/>
            <a:ext cx="553322" cy="553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2812" y="907459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There are many positions within the area that offer, on average, wages that are more than $2/hour greater; some with competitive benefit offerings. 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676400"/>
            <a:ext cx="47434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25229" y="1705048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62328" y="1648326"/>
            <a:ext cx="266451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Local position comments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4753D-D969-4009-B252-3042D4FE5301}"/>
              </a:ext>
            </a:extLst>
          </p:cNvPr>
          <p:cNvSpPr txBox="1"/>
          <p:nvPr/>
        </p:nvSpPr>
        <p:spPr>
          <a:xfrm>
            <a:off x="6136940" y="1980081"/>
            <a:ext cx="437707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average starting rate for this selection of positions is </a:t>
            </a:r>
            <a:r>
              <a:rPr lang="en-US" sz="1600" b="1" dirty="0"/>
              <a:t>$15.00 </a:t>
            </a:r>
            <a:r>
              <a:rPr lang="en-US" sz="1600" dirty="0"/>
              <a:t>per hour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628650" lvl="1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This average rate is </a:t>
            </a:r>
            <a:r>
              <a:rPr lang="en-US" sz="1400" b="1" dirty="0"/>
              <a:t>~$3.50 </a:t>
            </a:r>
            <a:r>
              <a:rPr lang="en-US" sz="1400" dirty="0"/>
              <a:t>higher than </a:t>
            </a:r>
            <a:r>
              <a:rPr lang="en-US" sz="1400" dirty="0" err="1"/>
              <a:t>Swissport</a:t>
            </a:r>
            <a:r>
              <a:rPr lang="en-US" sz="1400" dirty="0"/>
              <a:t> (30% variance)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Many positions offer higher rates depending on experience or workload, which further drives the average pay rate up compared to the starting rate of working at </a:t>
            </a:r>
            <a:r>
              <a:rPr lang="en-US" sz="1600" dirty="0" err="1"/>
              <a:t>Swissport</a:t>
            </a:r>
            <a:r>
              <a:rPr lang="en-US" sz="1600" dirty="0"/>
              <a:t>.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Many of these positions also offer full benefits, 401(k), and other competitive offerings, in a less demanding environment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4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73" y="23837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Washington dc Metro </a:t>
            </a:r>
            <a:r>
              <a:rPr lang="en-US" sz="2400" dirty="0" err="1">
                <a:solidFill>
                  <a:srgbClr val="C00000"/>
                </a:solidFill>
              </a:rPr>
              <a:t>bls</a:t>
            </a:r>
            <a:r>
              <a:rPr lang="en-US" sz="2400" dirty="0">
                <a:solidFill>
                  <a:srgbClr val="C00000"/>
                </a:solidFill>
              </a:rPr>
              <a:t>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799" y="6375608"/>
            <a:ext cx="1005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Rates are as of 2016; does not account for general wage increases related to competition and constrained workforce.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United States BLS Washington DC Metro labor data </a:t>
            </a:r>
            <a:r>
              <a:rPr lang="en-US" sz="1200" dirty="0">
                <a:hlinkClick r:id="rId2"/>
              </a:rPr>
              <a:t>https://www.bls.gov/oes/current/oes_47894.htm</a:t>
            </a:r>
            <a:r>
              <a:rPr lang="en-US" sz="1200" dirty="0"/>
              <a:t> 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822443" y="237153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257034" y="191957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90" y="152400"/>
            <a:ext cx="553322" cy="553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8065" y="690670"/>
            <a:ext cx="1048702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The 25</a:t>
            </a:r>
            <a:r>
              <a:rPr lang="en-US" sz="1600" baseline="30000" dirty="0"/>
              <a:t>th</a:t>
            </a:r>
            <a:r>
              <a:rPr lang="en-US" sz="1600" dirty="0"/>
              <a:t> percentile wage is on average 26% higher than the MWAA upcoming minimum wage ($11.55/</a:t>
            </a:r>
            <a:r>
              <a:rPr lang="en-US" sz="1600" dirty="0" err="1"/>
              <a:t>hr</a:t>
            </a:r>
            <a:r>
              <a:rPr lang="en-US" sz="1600" dirty="0"/>
              <a:t>).  The gap in wages becomes even more significant when comparing to the median of the pay ranges for similar jobs, with average wages being 61% higher.</a:t>
            </a: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37766"/>
              </p:ext>
            </p:extLst>
          </p:nvPr>
        </p:nvGraphicFramePr>
        <p:xfrm>
          <a:off x="796364" y="1523848"/>
          <a:ext cx="4688448" cy="45712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6533741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000258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1363791"/>
                    </a:ext>
                  </a:extLst>
                </a:gridCol>
                <a:gridCol w="762560">
                  <a:extLst>
                    <a:ext uri="{9D8B030D-6E8A-4147-A177-3AD203B41FA5}">
                      <a16:colId xmlns:a16="http://schemas.microsoft.com/office/drawing/2014/main" val="4045753315"/>
                    </a:ext>
                  </a:extLst>
                </a:gridCol>
              </a:tblGrid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Position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 Diff.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992301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319291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Security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751750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Cust</a:t>
                      </a:r>
                      <a:r>
                        <a:rPr lang="en-US" sz="1100" dirty="0">
                          <a:effectLst/>
                        </a:rPr>
                        <a:t>. Svc.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771805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Receptionists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6550526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Mx</a:t>
                      </a:r>
                      <a:r>
                        <a:rPr lang="en-US" sz="1100" dirty="0">
                          <a:effectLst/>
                        </a:rPr>
                        <a:t>/Repair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456145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Groundskeeping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1236157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Carpenters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475392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Counter Clerks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772844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Shipping Clerks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999084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Cooks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705802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Production Clerks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393409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Ticket Agents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9809472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Entry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53314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Transportation Screeners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992407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Pest Control Workers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559191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Order Clerks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6967733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Couriers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9588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Paving Equip Operators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1646443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Transportation Attendants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829111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Machine Feeders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59298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Vending Machine Servicers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497376"/>
                  </a:ext>
                </a:extLst>
              </a:tr>
              <a:tr h="198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Material Handlers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84" marR="6798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058679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811332" y="144780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Local position comments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08637" y="1531393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210661"/>
              </p:ext>
            </p:extLst>
          </p:nvPr>
        </p:nvGraphicFramePr>
        <p:xfrm>
          <a:off x="2501792" y="1577422"/>
          <a:ext cx="1641126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31884"/>
              </p:ext>
            </p:extLst>
          </p:nvPr>
        </p:nvGraphicFramePr>
        <p:xfrm>
          <a:off x="3486124" y="1582280"/>
          <a:ext cx="1357313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6385" y="1787644"/>
            <a:ext cx="5107005" cy="460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average 25</a:t>
            </a:r>
            <a:r>
              <a:rPr lang="en-US" sz="1500" baseline="30000" dirty="0"/>
              <a:t>th</a:t>
            </a:r>
            <a:r>
              <a:rPr lang="en-US" sz="1500" dirty="0"/>
              <a:t> percentile rate for potential alternative positions is </a:t>
            </a:r>
            <a:r>
              <a:rPr lang="en-US" sz="1500" b="1" dirty="0"/>
              <a:t>$14.50</a:t>
            </a:r>
            <a:r>
              <a:rPr lang="en-US" sz="1500" dirty="0"/>
              <a:t> per hour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400" dirty="0"/>
              <a:t>This average rate is </a:t>
            </a:r>
            <a:r>
              <a:rPr lang="en-US" sz="1400" b="1" dirty="0"/>
              <a:t>$3</a:t>
            </a:r>
            <a:r>
              <a:rPr lang="en-US" sz="1400" dirty="0"/>
              <a:t> higher than </a:t>
            </a:r>
            <a:r>
              <a:rPr lang="en-US" sz="1400" dirty="0" err="1"/>
              <a:t>Swissport</a:t>
            </a:r>
            <a:r>
              <a:rPr lang="en-US" sz="1400" dirty="0"/>
              <a:t> (26% variance)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500" dirty="0"/>
              <a:t>The median, which can be compared to </a:t>
            </a:r>
            <a:r>
              <a:rPr lang="en-US" sz="1500" dirty="0" err="1"/>
              <a:t>Swissport’s</a:t>
            </a:r>
            <a:r>
              <a:rPr lang="en-US" sz="1500" dirty="0"/>
              <a:t> static rate, is </a:t>
            </a:r>
            <a:r>
              <a:rPr lang="en-US" sz="1500" b="1" dirty="0"/>
              <a:t>$18.56</a:t>
            </a:r>
            <a:r>
              <a:rPr lang="en-US" sz="1500" dirty="0"/>
              <a:t> per hour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sz="1200" dirty="0"/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400" dirty="0"/>
              <a:t>This average rate is ~</a:t>
            </a:r>
            <a:r>
              <a:rPr lang="en-US" sz="1400" b="1" dirty="0"/>
              <a:t>$7</a:t>
            </a:r>
            <a:r>
              <a:rPr lang="en-US" sz="1400" dirty="0"/>
              <a:t> higher than </a:t>
            </a:r>
            <a:r>
              <a:rPr lang="en-US" sz="1400" dirty="0" err="1"/>
              <a:t>Swissport</a:t>
            </a:r>
            <a:r>
              <a:rPr lang="en-US" sz="1400" dirty="0"/>
              <a:t> (61% variance), </a:t>
            </a:r>
            <a:r>
              <a:rPr lang="en-US" sz="1400" b="1" dirty="0"/>
              <a:t>if the </a:t>
            </a:r>
            <a:r>
              <a:rPr lang="en-US" sz="1400" b="1" dirty="0" err="1"/>
              <a:t>Swissport</a:t>
            </a:r>
            <a:r>
              <a:rPr lang="en-US" sz="1400" b="1" dirty="0"/>
              <a:t> rate is at $11.55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endParaRPr lang="en-US" sz="1200" b="1" dirty="0"/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400" b="1" dirty="0"/>
              <a:t>If the </a:t>
            </a:r>
            <a:r>
              <a:rPr lang="en-US" sz="1400" b="1" dirty="0" err="1"/>
              <a:t>Swissport</a:t>
            </a:r>
            <a:r>
              <a:rPr lang="en-US" sz="1400" b="1" dirty="0"/>
              <a:t> rate is $12.60</a:t>
            </a:r>
            <a:r>
              <a:rPr lang="en-US" sz="1400" dirty="0"/>
              <a:t>, the average rate of the alternative jobs is </a:t>
            </a:r>
            <a:r>
              <a:rPr lang="en-US" sz="1400" b="1" dirty="0"/>
              <a:t>$5.96</a:t>
            </a:r>
            <a:r>
              <a:rPr lang="en-US" sz="1400" dirty="0"/>
              <a:t> higher (47% variance)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BLS data does not account for impacts to wages driven by competition or limited workforce availability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400" dirty="0"/>
              <a:t>Wages, as shown, would likely see an increase if data was as of 2017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581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Average wage summary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9012" y="6294668"/>
            <a:ext cx="1005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Note: Averages and rates shown are reflective of positions and wages at the time of the analysis, are subject to change, and do not necessarily represent the total open jobs market.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822443" y="389553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257034" y="344357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90" y="304800"/>
            <a:ext cx="553322" cy="553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5515" y="860546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Swissport</a:t>
            </a:r>
            <a:r>
              <a:rPr lang="en-US" sz="1600" dirty="0"/>
              <a:t> starting wages are lower than the 25</a:t>
            </a:r>
            <a:r>
              <a:rPr lang="en-US" sz="1600" baseline="30000" dirty="0"/>
              <a:t>th</a:t>
            </a:r>
            <a:r>
              <a:rPr lang="en-US" sz="1600" dirty="0"/>
              <a:t> percentile wages seen in the Washington DC Metro area; compared to the average of the other observed wages, there is a 42% gap.</a:t>
            </a:r>
            <a:endParaRPr lang="en-US" sz="1600" b="1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D93ADB-407C-486F-95E1-F43718D11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658018"/>
              </p:ext>
            </p:extLst>
          </p:nvPr>
        </p:nvGraphicFramePr>
        <p:xfrm>
          <a:off x="1827212" y="1371600"/>
          <a:ext cx="8424069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1522412" y="152400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Average wage overview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50486" y="1824927"/>
            <a:ext cx="5741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USD </a:t>
            </a:r>
            <a:endParaRPr lang="en-US" sz="11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418012" y="1984177"/>
            <a:ext cx="0" cy="3730823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665412" y="2234702"/>
            <a:ext cx="1183945" cy="200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Oval 13"/>
          <p:cNvSpPr/>
          <p:nvPr/>
        </p:nvSpPr>
        <p:spPr>
          <a:xfrm>
            <a:off x="2983860" y="2082302"/>
            <a:ext cx="499284" cy="282762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49356" y="2229853"/>
            <a:ext cx="0" cy="2847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5412" y="2254754"/>
            <a:ext cx="0" cy="945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0558" y="2112361"/>
            <a:ext cx="63560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/>
              <a:t>+62%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51097"/>
              </p:ext>
            </p:extLst>
          </p:nvPr>
        </p:nvGraphicFramePr>
        <p:xfrm>
          <a:off x="2124682" y="5819709"/>
          <a:ext cx="812588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 Variance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+$4.88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+$2.18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+$3.50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+$8.66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+$3.00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+$7.06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High-level cost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9012" y="6218468"/>
            <a:ext cx="10058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593843" y="389553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028434" y="344357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90" y="304800"/>
            <a:ext cx="553322" cy="553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412" y="907459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Overall cost to take wages to market rates would be partially offset by decreased overtime costs. A tenure-based wage progression will assist with retention and reduce turnover and training costs.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1440524" y="1544464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New Hourly Wage Rates: Proposed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88481"/>
              </p:ext>
            </p:extLst>
          </p:nvPr>
        </p:nvGraphicFramePr>
        <p:xfrm>
          <a:off x="1751010" y="2077864"/>
          <a:ext cx="827742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9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Length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United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 </a:t>
                      </a:r>
                      <a:r>
                        <a:rPr lang="en-US" baseline="0" dirty="0"/>
                        <a:t>Ramp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of 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0" dirty="0"/>
                        <a:t>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1412" y="5086984"/>
            <a:ext cx="9677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Estimated annual wage impact to implement the above salary structure would increase annual wage costs by $2.3 million.  Estimated overtime reduction will help offset these costs by roughly $1.7 million annually.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75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6096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Overview of handling attrition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8699365" y="598231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9133956" y="553035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513478"/>
            <a:ext cx="553322" cy="553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7" y="564012"/>
            <a:ext cx="502788" cy="502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065212" y="1136059"/>
            <a:ext cx="98332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While the cost implication of increased wages may be offset by reducing training expenses, Swissport will realize additional benefit from improving retention and increasing attraction 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1063624" y="1584487"/>
            <a:ext cx="10134599" cy="291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070891" y="1702156"/>
            <a:ext cx="43434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Attracting an employee</a:t>
            </a:r>
          </a:p>
          <a:p>
            <a:endParaRPr lang="en-US" sz="1200" dirty="0"/>
          </a:p>
          <a:p>
            <a:r>
              <a:rPr lang="en-US" sz="1200" dirty="0"/>
              <a:t>	Competitive entry hourly wage</a:t>
            </a:r>
          </a:p>
          <a:p>
            <a:endParaRPr lang="en-US" sz="1200" dirty="0"/>
          </a:p>
          <a:p>
            <a:r>
              <a:rPr lang="en-US" sz="1200" dirty="0"/>
              <a:t>	Primary benefits (health, vacation, etc.)</a:t>
            </a:r>
          </a:p>
          <a:p>
            <a:endParaRPr lang="en-US" sz="1200" dirty="0"/>
          </a:p>
          <a:p>
            <a:r>
              <a:rPr lang="en-US" sz="1200" dirty="0"/>
              <a:t>	Secondary benefits (parking, trans., meals)</a:t>
            </a:r>
          </a:p>
          <a:p>
            <a:endParaRPr lang="en-US" sz="1200" dirty="0"/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52286" y="1702156"/>
            <a:ext cx="514593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Keeping an employee</a:t>
            </a:r>
          </a:p>
          <a:p>
            <a:endParaRPr lang="en-US" sz="1200" dirty="0"/>
          </a:p>
          <a:p>
            <a:r>
              <a:rPr lang="en-US" sz="1200" dirty="0"/>
              <a:t>	Strong supervisor leadership</a:t>
            </a:r>
          </a:p>
          <a:p>
            <a:endParaRPr lang="en-US" sz="1200" dirty="0"/>
          </a:p>
          <a:p>
            <a:r>
              <a:rPr lang="en-US" sz="1200" dirty="0"/>
              <a:t>	Investments in employee training</a:t>
            </a:r>
          </a:p>
          <a:p>
            <a:endParaRPr lang="en-US" sz="1200" dirty="0"/>
          </a:p>
          <a:p>
            <a:r>
              <a:rPr lang="en-US" sz="1200" dirty="0"/>
              <a:t>	Culture that motivates growth &amp; rewards performance</a:t>
            </a:r>
          </a:p>
          <a:p>
            <a:endParaRPr lang="en-US" sz="1200" dirty="0"/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955442" y="4777021"/>
            <a:ext cx="10052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Once the changes take effect, the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benefit will be greater </a:t>
            </a:r>
            <a:r>
              <a:rPr lang="en-US" sz="1200" dirty="0"/>
              <a:t>than savings driven by reduced training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052426" y="1551960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Improving</a:t>
            </a:r>
            <a:r>
              <a:rPr lang="en-US" dirty="0"/>
              <a:t> </a:t>
            </a:r>
            <a:r>
              <a:rPr lang="en-US" sz="1200" dirty="0"/>
              <a:t>attrition and attraction requires a comprehensive approach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5303" y="3361687"/>
            <a:ext cx="9713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Even with improvements to wages, those that want to leave will leave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Initially, attrition may not be immediately improved; this will be heavily influenced by culture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Improving the culture via enhanced training for supervisors will have a lagging, but beneficial impact</a:t>
            </a:r>
          </a:p>
        </p:txBody>
      </p:sp>
      <p:sp>
        <p:nvSpPr>
          <p:cNvPr id="16" name="Isosceles Triangle 15"/>
          <p:cNvSpPr/>
          <p:nvPr/>
        </p:nvSpPr>
        <p:spPr>
          <a:xfrm flipV="1">
            <a:off x="1137401" y="4495800"/>
            <a:ext cx="9973425" cy="12262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1903412" y="5287751"/>
            <a:ext cx="3891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Enhanced culture, motivating employees and fostering dedication</a:t>
            </a:r>
          </a:p>
          <a:p>
            <a:endParaRPr lang="en-US" sz="1200" dirty="0"/>
          </a:p>
          <a:p>
            <a:r>
              <a:rPr lang="en-US" sz="1200" dirty="0"/>
              <a:t>Improved employee predictability and scheduling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26933" y="5287751"/>
            <a:ext cx="3891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Enhanced Service to customers, protecting revenue sources</a:t>
            </a:r>
          </a:p>
          <a:p>
            <a:br>
              <a:rPr lang="en-US" sz="1200" dirty="0"/>
            </a:br>
            <a:r>
              <a:rPr lang="en-US" sz="1200" dirty="0"/>
              <a:t>Reduced safety incidents and equipment damages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73" y="2140189"/>
            <a:ext cx="442062" cy="12514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1500300" y="2202512"/>
            <a:ext cx="404729" cy="11101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/>
          <a:srcRect l="16664" r="11550"/>
          <a:stretch/>
        </p:blipFill>
        <p:spPr>
          <a:xfrm>
            <a:off x="1384389" y="5290782"/>
            <a:ext cx="473605" cy="1012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/>
          <a:srcRect l="12986" r="15862"/>
          <a:stretch/>
        </p:blipFill>
        <p:spPr>
          <a:xfrm>
            <a:off x="6399211" y="5320642"/>
            <a:ext cx="457201" cy="94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2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87" y="790139"/>
            <a:ext cx="7315200" cy="4572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 graphic: demonstrating swissport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total comp (GROUND HANDLING)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689" y="1390745"/>
            <a:ext cx="983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i="1" dirty="0"/>
              <a:t>What is my total compensation at Swissport?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It is more than just your hourly wage.</a:t>
            </a:r>
            <a:endParaRPr lang="en-US" sz="1200" b="1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581202" y="2239192"/>
            <a:ext cx="2438400" cy="35092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Market competitive wages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Covered health insurance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Retention Increase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All additional benefits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0947" y="5282102"/>
            <a:ext cx="3714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Potential </a:t>
            </a:r>
            <a:r>
              <a:rPr lang="en-US" sz="2000" b="1" dirty="0">
                <a:solidFill>
                  <a:schemeClr val="accent6"/>
                </a:solidFill>
                <a:latin typeface="Constantia" panose="02030602050306030303" pitchFamily="18" charset="0"/>
              </a:rPr>
              <a:t>total compensation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1849" y="5677969"/>
            <a:ext cx="6751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+ $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980938" y="5813287"/>
            <a:ext cx="304800" cy="290548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38653" y="575850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$ per hour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0181" y="2239192"/>
            <a:ext cx="685800" cy="3242965"/>
            <a:chOff x="762000" y="1786235"/>
            <a:chExt cx="685800" cy="3242965"/>
          </a:xfrm>
        </p:grpSpPr>
        <p:sp>
          <p:nvSpPr>
            <p:cNvPr id="18" name="Oval 17"/>
            <p:cNvSpPr/>
            <p:nvPr/>
          </p:nvSpPr>
          <p:spPr>
            <a:xfrm>
              <a:off x="762000" y="17862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62000" y="26244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62000" y="35388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62000" y="43770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44" y="1916580"/>
              <a:ext cx="401512" cy="39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60" y="2757784"/>
              <a:ext cx="379879" cy="38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2" y="3667347"/>
              <a:ext cx="389413" cy="39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49" y="4502943"/>
              <a:ext cx="465978" cy="40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reeform 25"/>
          <p:cNvSpPr/>
          <p:nvPr/>
        </p:nvSpPr>
        <p:spPr>
          <a:xfrm>
            <a:off x="601323" y="2742952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68661" y="4521670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438032" y="3647418"/>
            <a:ext cx="238383" cy="437990"/>
          </a:xfrm>
          <a:custGeom>
            <a:avLst/>
            <a:gdLst>
              <a:gd name="connsiteX0" fmla="*/ 0 w 238383"/>
              <a:gd name="connsiteY0" fmla="*/ 0 h 437990"/>
              <a:gd name="connsiteX1" fmla="*/ 238205 w 238383"/>
              <a:gd name="connsiteY1" fmla="*/ 199784 h 437990"/>
              <a:gd name="connsiteX2" fmla="*/ 30736 w 238383"/>
              <a:gd name="connsiteY2" fmla="*/ 437990 h 4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383" h="437990">
                <a:moveTo>
                  <a:pt x="0" y="0"/>
                </a:moveTo>
                <a:cubicBezTo>
                  <a:pt x="116541" y="63393"/>
                  <a:pt x="233082" y="126786"/>
                  <a:pt x="238205" y="199784"/>
                </a:cubicBezTo>
                <a:cubicBezTo>
                  <a:pt x="243328" y="272782"/>
                  <a:pt x="137032" y="355386"/>
                  <a:pt x="30736" y="43799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71677" y="4008684"/>
            <a:ext cx="4518977" cy="1894432"/>
            <a:chOff x="1371600" y="3015253"/>
            <a:chExt cx="4195492" cy="2699747"/>
          </a:xfrm>
        </p:grpSpPr>
        <p:sp>
          <p:nvSpPr>
            <p:cNvPr id="30" name="Freeform 29"/>
            <p:cNvSpPr/>
            <p:nvPr/>
          </p:nvSpPr>
          <p:spPr>
            <a:xfrm>
              <a:off x="1371600" y="4908176"/>
              <a:ext cx="4195492" cy="806824"/>
            </a:xfrm>
            <a:custGeom>
              <a:avLst/>
              <a:gdLst>
                <a:gd name="connsiteX0" fmla="*/ 0 w 2497311"/>
                <a:gd name="connsiteY0" fmla="*/ 0 h 806824"/>
                <a:gd name="connsiteX1" fmla="*/ 706931 w 2497311"/>
                <a:gd name="connsiteY1" fmla="*/ 614723 h 806824"/>
                <a:gd name="connsiteX2" fmla="*/ 2497311 w 2497311"/>
                <a:gd name="connsiteY2" fmla="*/ 806824 h 80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7311" h="806824">
                  <a:moveTo>
                    <a:pt x="0" y="0"/>
                  </a:moveTo>
                  <a:cubicBezTo>
                    <a:pt x="145356" y="240126"/>
                    <a:pt x="290713" y="480252"/>
                    <a:pt x="706931" y="614723"/>
                  </a:cubicBezTo>
                  <a:cubicBezTo>
                    <a:pt x="1123149" y="749194"/>
                    <a:pt x="1810230" y="778009"/>
                    <a:pt x="2497311" y="80682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672714" y="3015253"/>
              <a:ext cx="1110883" cy="1450949"/>
            </a:xfrm>
            <a:custGeom>
              <a:avLst/>
              <a:gdLst>
                <a:gd name="connsiteX0" fmla="*/ 0 w 1110883"/>
                <a:gd name="connsiteY0" fmla="*/ 1450949 h 1450949"/>
                <a:gd name="connsiteX1" fmla="*/ 612119 w 1110883"/>
                <a:gd name="connsiteY1" fmla="*/ 1042869 h 1450949"/>
                <a:gd name="connsiteX2" fmla="*/ 468536 w 1110883"/>
                <a:gd name="connsiteY2" fmla="*/ 347623 h 1450949"/>
                <a:gd name="connsiteX3" fmla="*/ 1110883 w 1110883"/>
                <a:gd name="connsiteY3" fmla="*/ 0 h 14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883" h="1450949">
                  <a:moveTo>
                    <a:pt x="0" y="1450949"/>
                  </a:moveTo>
                  <a:cubicBezTo>
                    <a:pt x="267015" y="1338853"/>
                    <a:pt x="534030" y="1226757"/>
                    <a:pt x="612119" y="1042869"/>
                  </a:cubicBezTo>
                  <a:cubicBezTo>
                    <a:pt x="690208" y="858981"/>
                    <a:pt x="385409" y="521434"/>
                    <a:pt x="468536" y="347623"/>
                  </a:cubicBezTo>
                  <a:cubicBezTo>
                    <a:pt x="551663" y="173811"/>
                    <a:pt x="831273" y="86905"/>
                    <a:pt x="1110883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592420" y="3022810"/>
              <a:ext cx="198734" cy="5179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57600" y="5699256"/>
              <a:ext cx="1909492" cy="1574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783279" y="509129"/>
            <a:ext cx="502788" cy="434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3521" y="2372380"/>
            <a:ext cx="1832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$26,208*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9801" y="3141864"/>
            <a:ext cx="1359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$1,274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60051" y="4333936"/>
            <a:ext cx="117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$624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83796" y="5220547"/>
            <a:ext cx="146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$2,790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9395" y="5663955"/>
            <a:ext cx="148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 $14.85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637212" y="1893065"/>
            <a:ext cx="4687453" cy="272459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sz="1500" u="sng" dirty="0">
                <a:solidFill>
                  <a:schemeClr val="tx2"/>
                </a:solidFill>
              </a:rPr>
              <a:t>Additional Benefits:</a:t>
            </a:r>
          </a:p>
          <a:p>
            <a:pPr hangingPunct="0"/>
            <a:endParaRPr lang="en-US" sz="700" dirty="0">
              <a:solidFill>
                <a:schemeClr val="tx2"/>
              </a:solidFill>
            </a:endParaRP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Employer Paid Parking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401(k) with Employer match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Company Paid Life Insurance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PTO Accrual (40 Hours)- Begins Year One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Paid Holidays and Bereavement Pay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Parking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.60 increase after 6 months of emp.</a:t>
            </a:r>
          </a:p>
        </p:txBody>
      </p:sp>
    </p:spTree>
    <p:extLst>
      <p:ext uri="{BB962C8B-B14F-4D97-AF65-F5344CB8AC3E}">
        <p14:creationId xmlns:p14="http://schemas.microsoft.com/office/powerpoint/2010/main" val="827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87" y="790139"/>
            <a:ext cx="7315200" cy="4572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 graphic: demonstrating swissport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total comp (Cargo)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689" y="1390745"/>
            <a:ext cx="983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i="1" dirty="0"/>
              <a:t>What is my total compensation at Swissport?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It is more than just your hourly wage.</a:t>
            </a:r>
            <a:endParaRPr lang="en-US" sz="1200" b="1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581202" y="2239192"/>
            <a:ext cx="2438400" cy="35092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Market competitive wages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Covered health insurance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Retention Increase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All additional benefits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0947" y="5282102"/>
            <a:ext cx="3714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Potential </a:t>
            </a:r>
            <a:r>
              <a:rPr lang="en-US" sz="2000" b="1" dirty="0">
                <a:solidFill>
                  <a:schemeClr val="accent6"/>
                </a:solidFill>
                <a:latin typeface="Constantia" panose="02030602050306030303" pitchFamily="18" charset="0"/>
              </a:rPr>
              <a:t>total compensation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1849" y="5677969"/>
            <a:ext cx="6751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+ $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980938" y="5813287"/>
            <a:ext cx="304800" cy="290548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38653" y="575850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$ per hour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0181" y="2239192"/>
            <a:ext cx="685800" cy="3242965"/>
            <a:chOff x="762000" y="1786235"/>
            <a:chExt cx="685800" cy="3242965"/>
          </a:xfrm>
        </p:grpSpPr>
        <p:sp>
          <p:nvSpPr>
            <p:cNvPr id="18" name="Oval 17"/>
            <p:cNvSpPr/>
            <p:nvPr/>
          </p:nvSpPr>
          <p:spPr>
            <a:xfrm>
              <a:off x="762000" y="17862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62000" y="26244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62000" y="35388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62000" y="43770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44" y="1916580"/>
              <a:ext cx="401512" cy="39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60" y="2757784"/>
              <a:ext cx="379879" cy="38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2" y="3667347"/>
              <a:ext cx="389413" cy="39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49" y="4502943"/>
              <a:ext cx="465978" cy="40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reeform 25"/>
          <p:cNvSpPr/>
          <p:nvPr/>
        </p:nvSpPr>
        <p:spPr>
          <a:xfrm>
            <a:off x="601323" y="2742952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68661" y="4521670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438032" y="3647418"/>
            <a:ext cx="238383" cy="437990"/>
          </a:xfrm>
          <a:custGeom>
            <a:avLst/>
            <a:gdLst>
              <a:gd name="connsiteX0" fmla="*/ 0 w 238383"/>
              <a:gd name="connsiteY0" fmla="*/ 0 h 437990"/>
              <a:gd name="connsiteX1" fmla="*/ 238205 w 238383"/>
              <a:gd name="connsiteY1" fmla="*/ 199784 h 437990"/>
              <a:gd name="connsiteX2" fmla="*/ 30736 w 238383"/>
              <a:gd name="connsiteY2" fmla="*/ 437990 h 4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383" h="437990">
                <a:moveTo>
                  <a:pt x="0" y="0"/>
                </a:moveTo>
                <a:cubicBezTo>
                  <a:pt x="116541" y="63393"/>
                  <a:pt x="233082" y="126786"/>
                  <a:pt x="238205" y="199784"/>
                </a:cubicBezTo>
                <a:cubicBezTo>
                  <a:pt x="243328" y="272782"/>
                  <a:pt x="137032" y="355386"/>
                  <a:pt x="30736" y="43799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71677" y="4008684"/>
            <a:ext cx="4518977" cy="1894432"/>
            <a:chOff x="1371600" y="3015253"/>
            <a:chExt cx="4195492" cy="2699747"/>
          </a:xfrm>
        </p:grpSpPr>
        <p:sp>
          <p:nvSpPr>
            <p:cNvPr id="30" name="Freeform 29"/>
            <p:cNvSpPr/>
            <p:nvPr/>
          </p:nvSpPr>
          <p:spPr>
            <a:xfrm>
              <a:off x="1371600" y="4908176"/>
              <a:ext cx="4195492" cy="806824"/>
            </a:xfrm>
            <a:custGeom>
              <a:avLst/>
              <a:gdLst>
                <a:gd name="connsiteX0" fmla="*/ 0 w 2497311"/>
                <a:gd name="connsiteY0" fmla="*/ 0 h 806824"/>
                <a:gd name="connsiteX1" fmla="*/ 706931 w 2497311"/>
                <a:gd name="connsiteY1" fmla="*/ 614723 h 806824"/>
                <a:gd name="connsiteX2" fmla="*/ 2497311 w 2497311"/>
                <a:gd name="connsiteY2" fmla="*/ 806824 h 80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7311" h="806824">
                  <a:moveTo>
                    <a:pt x="0" y="0"/>
                  </a:moveTo>
                  <a:cubicBezTo>
                    <a:pt x="145356" y="240126"/>
                    <a:pt x="290713" y="480252"/>
                    <a:pt x="706931" y="614723"/>
                  </a:cubicBezTo>
                  <a:cubicBezTo>
                    <a:pt x="1123149" y="749194"/>
                    <a:pt x="1810230" y="778009"/>
                    <a:pt x="2497311" y="80682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672714" y="3015253"/>
              <a:ext cx="1110883" cy="1450949"/>
            </a:xfrm>
            <a:custGeom>
              <a:avLst/>
              <a:gdLst>
                <a:gd name="connsiteX0" fmla="*/ 0 w 1110883"/>
                <a:gd name="connsiteY0" fmla="*/ 1450949 h 1450949"/>
                <a:gd name="connsiteX1" fmla="*/ 612119 w 1110883"/>
                <a:gd name="connsiteY1" fmla="*/ 1042869 h 1450949"/>
                <a:gd name="connsiteX2" fmla="*/ 468536 w 1110883"/>
                <a:gd name="connsiteY2" fmla="*/ 347623 h 1450949"/>
                <a:gd name="connsiteX3" fmla="*/ 1110883 w 1110883"/>
                <a:gd name="connsiteY3" fmla="*/ 0 h 14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883" h="1450949">
                  <a:moveTo>
                    <a:pt x="0" y="1450949"/>
                  </a:moveTo>
                  <a:cubicBezTo>
                    <a:pt x="267015" y="1338853"/>
                    <a:pt x="534030" y="1226757"/>
                    <a:pt x="612119" y="1042869"/>
                  </a:cubicBezTo>
                  <a:cubicBezTo>
                    <a:pt x="690208" y="858981"/>
                    <a:pt x="385409" y="521434"/>
                    <a:pt x="468536" y="347623"/>
                  </a:cubicBezTo>
                  <a:cubicBezTo>
                    <a:pt x="551663" y="173811"/>
                    <a:pt x="831273" y="86905"/>
                    <a:pt x="1110883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592420" y="3022810"/>
              <a:ext cx="198734" cy="5179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57600" y="5699256"/>
              <a:ext cx="1909492" cy="1574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677121" y="2372380"/>
            <a:ext cx="1745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$25,168*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9801" y="3141864"/>
            <a:ext cx="1359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$1,274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60050" y="4333936"/>
            <a:ext cx="117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$624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90689" y="5220547"/>
            <a:ext cx="1455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$3,286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9395" y="5663955"/>
            <a:ext cx="148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 $14.59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9777680" y="539193"/>
            <a:ext cx="502788" cy="479546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713412" y="1981200"/>
            <a:ext cx="4687453" cy="272459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sz="1500" u="sng" dirty="0">
                <a:solidFill>
                  <a:schemeClr val="tx2"/>
                </a:solidFill>
              </a:rPr>
              <a:t>Additional Benefits:</a:t>
            </a:r>
          </a:p>
          <a:p>
            <a:pPr hangingPunct="0"/>
            <a:endParaRPr lang="en-US" sz="700" dirty="0">
              <a:solidFill>
                <a:schemeClr val="tx2"/>
              </a:solidFill>
            </a:endParaRP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Employer Paid Parking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401(k) with Employer match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Company Paid Life Insurance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PTO Accrual (40 Hours)- Begins Year One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Paid Holidays and Bereavement Pay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Parking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.60 increase after 6 months of emp.</a:t>
            </a:r>
          </a:p>
        </p:txBody>
      </p:sp>
    </p:spTree>
    <p:extLst>
      <p:ext uri="{BB962C8B-B14F-4D97-AF65-F5344CB8AC3E}">
        <p14:creationId xmlns:p14="http://schemas.microsoft.com/office/powerpoint/2010/main" val="35058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87" y="790139"/>
            <a:ext cx="7315200" cy="4572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 graphic: demonstrating swissport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total comp (Fueling)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689" y="1390745"/>
            <a:ext cx="983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i="1" dirty="0"/>
              <a:t>What is my total compensation at Swissport?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It is more than just your hourly wage.</a:t>
            </a:r>
            <a:endParaRPr lang="en-US" sz="1200" b="1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581202" y="2239192"/>
            <a:ext cx="2438400" cy="35092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Market competitive wages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Covered health insurance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Retention Increase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All additional benefits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0947" y="5282102"/>
            <a:ext cx="3714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Potential </a:t>
            </a:r>
            <a:r>
              <a:rPr lang="en-US" sz="2000" b="1" dirty="0">
                <a:solidFill>
                  <a:schemeClr val="accent6"/>
                </a:solidFill>
                <a:latin typeface="Constantia" panose="02030602050306030303" pitchFamily="18" charset="0"/>
              </a:rPr>
              <a:t>total compensation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1849" y="5677969"/>
            <a:ext cx="6751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+ $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980938" y="5813287"/>
            <a:ext cx="304800" cy="290548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38653" y="575850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$ per hour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0181" y="2239192"/>
            <a:ext cx="685800" cy="3242965"/>
            <a:chOff x="762000" y="1786235"/>
            <a:chExt cx="685800" cy="3242965"/>
          </a:xfrm>
        </p:grpSpPr>
        <p:sp>
          <p:nvSpPr>
            <p:cNvPr id="18" name="Oval 17"/>
            <p:cNvSpPr/>
            <p:nvPr/>
          </p:nvSpPr>
          <p:spPr>
            <a:xfrm>
              <a:off x="762000" y="17862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62000" y="26244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62000" y="35388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62000" y="43770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44" y="1916580"/>
              <a:ext cx="401512" cy="39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60" y="2757784"/>
              <a:ext cx="379879" cy="38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2" y="3667347"/>
              <a:ext cx="389413" cy="39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49" y="4502943"/>
              <a:ext cx="465978" cy="40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reeform 25"/>
          <p:cNvSpPr/>
          <p:nvPr/>
        </p:nvSpPr>
        <p:spPr>
          <a:xfrm>
            <a:off x="601323" y="2742952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68661" y="4521670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438032" y="3647418"/>
            <a:ext cx="238383" cy="437990"/>
          </a:xfrm>
          <a:custGeom>
            <a:avLst/>
            <a:gdLst>
              <a:gd name="connsiteX0" fmla="*/ 0 w 238383"/>
              <a:gd name="connsiteY0" fmla="*/ 0 h 437990"/>
              <a:gd name="connsiteX1" fmla="*/ 238205 w 238383"/>
              <a:gd name="connsiteY1" fmla="*/ 199784 h 437990"/>
              <a:gd name="connsiteX2" fmla="*/ 30736 w 238383"/>
              <a:gd name="connsiteY2" fmla="*/ 437990 h 4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383" h="437990">
                <a:moveTo>
                  <a:pt x="0" y="0"/>
                </a:moveTo>
                <a:cubicBezTo>
                  <a:pt x="116541" y="63393"/>
                  <a:pt x="233082" y="126786"/>
                  <a:pt x="238205" y="199784"/>
                </a:cubicBezTo>
                <a:cubicBezTo>
                  <a:pt x="243328" y="272782"/>
                  <a:pt x="137032" y="355386"/>
                  <a:pt x="30736" y="43799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71677" y="4008684"/>
            <a:ext cx="4518977" cy="1894432"/>
            <a:chOff x="1371600" y="3015253"/>
            <a:chExt cx="4195492" cy="2699747"/>
          </a:xfrm>
        </p:grpSpPr>
        <p:sp>
          <p:nvSpPr>
            <p:cNvPr id="30" name="Freeform 29"/>
            <p:cNvSpPr/>
            <p:nvPr/>
          </p:nvSpPr>
          <p:spPr>
            <a:xfrm>
              <a:off x="1371600" y="4908176"/>
              <a:ext cx="4195492" cy="806824"/>
            </a:xfrm>
            <a:custGeom>
              <a:avLst/>
              <a:gdLst>
                <a:gd name="connsiteX0" fmla="*/ 0 w 2497311"/>
                <a:gd name="connsiteY0" fmla="*/ 0 h 806824"/>
                <a:gd name="connsiteX1" fmla="*/ 706931 w 2497311"/>
                <a:gd name="connsiteY1" fmla="*/ 614723 h 806824"/>
                <a:gd name="connsiteX2" fmla="*/ 2497311 w 2497311"/>
                <a:gd name="connsiteY2" fmla="*/ 806824 h 80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7311" h="806824">
                  <a:moveTo>
                    <a:pt x="0" y="0"/>
                  </a:moveTo>
                  <a:cubicBezTo>
                    <a:pt x="145356" y="240126"/>
                    <a:pt x="290713" y="480252"/>
                    <a:pt x="706931" y="614723"/>
                  </a:cubicBezTo>
                  <a:cubicBezTo>
                    <a:pt x="1123149" y="749194"/>
                    <a:pt x="1810230" y="778009"/>
                    <a:pt x="2497311" y="80682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672714" y="3015253"/>
              <a:ext cx="1110883" cy="1450949"/>
            </a:xfrm>
            <a:custGeom>
              <a:avLst/>
              <a:gdLst>
                <a:gd name="connsiteX0" fmla="*/ 0 w 1110883"/>
                <a:gd name="connsiteY0" fmla="*/ 1450949 h 1450949"/>
                <a:gd name="connsiteX1" fmla="*/ 612119 w 1110883"/>
                <a:gd name="connsiteY1" fmla="*/ 1042869 h 1450949"/>
                <a:gd name="connsiteX2" fmla="*/ 468536 w 1110883"/>
                <a:gd name="connsiteY2" fmla="*/ 347623 h 1450949"/>
                <a:gd name="connsiteX3" fmla="*/ 1110883 w 1110883"/>
                <a:gd name="connsiteY3" fmla="*/ 0 h 14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883" h="1450949">
                  <a:moveTo>
                    <a:pt x="0" y="1450949"/>
                  </a:moveTo>
                  <a:cubicBezTo>
                    <a:pt x="267015" y="1338853"/>
                    <a:pt x="534030" y="1226757"/>
                    <a:pt x="612119" y="1042869"/>
                  </a:cubicBezTo>
                  <a:cubicBezTo>
                    <a:pt x="690208" y="858981"/>
                    <a:pt x="385409" y="521434"/>
                    <a:pt x="468536" y="347623"/>
                  </a:cubicBezTo>
                  <a:cubicBezTo>
                    <a:pt x="551663" y="173811"/>
                    <a:pt x="831273" y="86905"/>
                    <a:pt x="1110883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592420" y="3022810"/>
              <a:ext cx="198734" cy="5179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57600" y="5699256"/>
              <a:ext cx="1909492" cy="1574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637212" y="1893065"/>
            <a:ext cx="4687453" cy="272459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sz="1500" u="sng" dirty="0">
                <a:solidFill>
                  <a:schemeClr val="tx2"/>
                </a:solidFill>
              </a:rPr>
              <a:t>Additional Benefits:</a:t>
            </a:r>
          </a:p>
          <a:p>
            <a:pPr hangingPunct="0"/>
            <a:endParaRPr lang="en-US" sz="700" dirty="0">
              <a:solidFill>
                <a:schemeClr val="tx2"/>
              </a:solidFill>
            </a:endParaRP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Employer Paid Parking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401(k) with Employer match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Company Paid Life Insurance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PTO Accrual (40 Hours)- Begins Year One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Paid Holidays and Bereavement Pay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Parking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.60 increase after 6 months of emp.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6544" y="2372380"/>
            <a:ext cx="1766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$29,120*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9801" y="3141864"/>
            <a:ext cx="1359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$1,274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60050" y="4333936"/>
            <a:ext cx="117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$624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30989" y="5220547"/>
            <a:ext cx="1375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$3,831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9395" y="5663955"/>
            <a:ext cx="148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 </a:t>
            </a:r>
            <a:r>
              <a:rPr lang="en-US" sz="2800" b="1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$16.75</a:t>
            </a:r>
            <a:endParaRPr lang="en-US" sz="2800" b="1" dirty="0">
              <a:ln w="10541" cmpd="sng">
                <a:noFill/>
                <a:prstDash val="solid"/>
              </a:ln>
              <a:solidFill>
                <a:schemeClr val="accent6"/>
              </a:solidFill>
              <a:latin typeface="Constantia" panose="02030602050306030303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513478"/>
            <a:ext cx="553322" cy="5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87" y="2286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Employee paid utilization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5212" y="685800"/>
            <a:ext cx="10058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Total paid outage tends to be relatively consistent throughout the year, with a peak in March; overtime cost has been trending up due to ongoing labor shortages.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8012" y="6248400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2017 OT spend includes OT 1.5 and 2.0; excludes unpaid time off.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Swissport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770" y="2081463"/>
            <a:ext cx="2571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293812" y="2103392"/>
            <a:ext cx="8372641" cy="3916408"/>
            <a:chOff x="1293812" y="1647194"/>
            <a:chExt cx="8372641" cy="3916408"/>
          </a:xfrm>
        </p:grpSpPr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5230014"/>
                </p:ext>
              </p:extLst>
            </p:nvPr>
          </p:nvGraphicFramePr>
          <p:xfrm>
            <a:off x="1293812" y="1647194"/>
            <a:ext cx="8372641" cy="3916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212" y="1905000"/>
              <a:ext cx="7162800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195971" y="1295400"/>
            <a:ext cx="62552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Paid non-productive hours vs. Overtime (1.5/2.0) spend, 2017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90372" y="1752600"/>
            <a:ext cx="145745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Outage hours (K)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13812" y="1752600"/>
            <a:ext cx="14895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OT Spend USD (K)</a:t>
            </a:r>
          </a:p>
        </p:txBody>
      </p:sp>
    </p:spTree>
    <p:extLst>
      <p:ext uri="{BB962C8B-B14F-4D97-AF65-F5344CB8AC3E}">
        <p14:creationId xmlns:p14="http://schemas.microsoft.com/office/powerpoint/2010/main" val="6257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2888456" y="2153653"/>
            <a:ext cx="5139072" cy="561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Oval 29"/>
          <p:cNvSpPr/>
          <p:nvPr/>
        </p:nvSpPr>
        <p:spPr>
          <a:xfrm>
            <a:off x="5200065" y="2041358"/>
            <a:ext cx="499284" cy="282762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01316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Swissport</a:t>
            </a:r>
            <a:r>
              <a:rPr lang="en-US" sz="2400" dirty="0">
                <a:solidFill>
                  <a:srgbClr val="C00000"/>
                </a:solidFill>
              </a:rPr>
              <a:t> IAD Labor Trends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5212" y="1034716"/>
            <a:ext cx="10058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Since 2012, total headcount has grown by 217%; </a:t>
            </a:r>
            <a:r>
              <a:rPr lang="en-US" sz="1600" dirty="0" err="1"/>
              <a:t>Swissport</a:t>
            </a:r>
            <a:r>
              <a:rPr lang="en-US" sz="1600" dirty="0"/>
              <a:t> has hired 3,749 unique heads as 2,907 have left the company across all business units.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8012" y="6248400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Note: 2017 includes hire and attrition data through September 18.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Swissport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517643" y="445831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9952234" y="400635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290" y="361078"/>
            <a:ext cx="553322" cy="553322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822390"/>
              </p:ext>
            </p:extLst>
          </p:nvPr>
        </p:nvGraphicFramePr>
        <p:xfrm>
          <a:off x="1903412" y="2388249"/>
          <a:ext cx="6781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989012" y="1608044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Headcount adjustments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7086" y="1908971"/>
            <a:ext cx="208101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Increase/decrease in count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1075" y="3465468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79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2296" y="3236248"/>
            <a:ext cx="37702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154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2002" y="3300663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8907" y="2963779"/>
            <a:ext cx="37702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524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6275" y="3825835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56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32003" y="3934326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18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27528" y="2153653"/>
            <a:ext cx="0" cy="2847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88456" y="2213810"/>
            <a:ext cx="0" cy="13922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35934" y="2071417"/>
            <a:ext cx="63560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/>
              <a:t>+217%</a:t>
            </a:r>
          </a:p>
        </p:txBody>
      </p:sp>
      <p:sp useBgFill="1">
        <p:nvSpPr>
          <p:cNvPr id="31" name="TextBox 30"/>
          <p:cNvSpPr txBox="1"/>
          <p:nvPr/>
        </p:nvSpPr>
        <p:spPr>
          <a:xfrm>
            <a:off x="7263934" y="3003884"/>
            <a:ext cx="1537583" cy="216982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Headcount net change</a:t>
            </a:r>
          </a:p>
        </p:txBody>
      </p:sp>
      <p:cxnSp>
        <p:nvCxnSpPr>
          <p:cNvPr id="33" name="Straight Connector 32"/>
          <p:cNvCxnSpPr>
            <a:stCxn id="31" idx="2"/>
            <a:endCxn id="14" idx="0"/>
          </p:cNvCxnSpPr>
          <p:nvPr/>
        </p:nvCxnSpPr>
        <p:spPr>
          <a:xfrm flipH="1">
            <a:off x="8027528" y="3220866"/>
            <a:ext cx="5198" cy="188288"/>
          </a:xfrm>
          <a:prstGeom prst="line">
            <a:avLst/>
          </a:prstGeom>
          <a:ln w="95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481880"/>
              </p:ext>
            </p:extLst>
          </p:nvPr>
        </p:nvGraphicFramePr>
        <p:xfrm>
          <a:off x="1889876" y="2304067"/>
          <a:ext cx="6795336" cy="3755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572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Swissport</a:t>
            </a:r>
            <a:r>
              <a:rPr lang="en-US" sz="2400" dirty="0">
                <a:solidFill>
                  <a:srgbClr val="C00000"/>
                </a:solidFill>
              </a:rPr>
              <a:t> ground handling Labor Trends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2812" y="990600"/>
            <a:ext cx="10058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Since 2012, total GH headcount has grown by 251%; </a:t>
            </a:r>
            <a:r>
              <a:rPr lang="en-US" sz="1600" dirty="0" err="1"/>
              <a:t>Swissport</a:t>
            </a:r>
            <a:r>
              <a:rPr lang="en-US" sz="1600" dirty="0"/>
              <a:t> has hired 3,426 unique heads as 2,567 have left the business unit.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10163624" y="364351"/>
            <a:ext cx="502788" cy="434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6612" y="1563928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Headcount adjustments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64686" y="1864855"/>
            <a:ext cx="208101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Increase/decrease in count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888456" y="2153653"/>
            <a:ext cx="5139072" cy="561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Oval 12"/>
          <p:cNvSpPr/>
          <p:nvPr/>
        </p:nvSpPr>
        <p:spPr>
          <a:xfrm>
            <a:off x="5200065" y="2041358"/>
            <a:ext cx="499284" cy="282762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7871075" y="3417342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67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2296" y="3200400"/>
            <a:ext cx="37702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592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2002" y="3284621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21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8907" y="3048000"/>
            <a:ext cx="37702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518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4296" y="3769480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57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32003" y="3845887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38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7528" y="2153653"/>
            <a:ext cx="5198" cy="3609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88456" y="2213810"/>
            <a:ext cx="0" cy="13922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5934" y="2071417"/>
            <a:ext cx="63560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/>
              <a:t>+251%</a:t>
            </a:r>
          </a:p>
        </p:txBody>
      </p:sp>
      <p:sp useBgFill="1">
        <p:nvSpPr>
          <p:cNvPr id="25" name="TextBox 24"/>
          <p:cNvSpPr txBox="1"/>
          <p:nvPr/>
        </p:nvSpPr>
        <p:spPr>
          <a:xfrm>
            <a:off x="7263934" y="2951374"/>
            <a:ext cx="1537583" cy="216982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Headcount net change</a:t>
            </a: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 flipH="1">
            <a:off x="8027528" y="3168356"/>
            <a:ext cx="5198" cy="244602"/>
          </a:xfrm>
          <a:prstGeom prst="line">
            <a:avLst/>
          </a:prstGeom>
          <a:ln w="95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012" y="6248400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Note: 2017 includes hire and attrition data through September 18.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Swissport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402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9416"/>
              </p:ext>
            </p:extLst>
          </p:nvPr>
        </p:nvGraphicFramePr>
        <p:xfrm>
          <a:off x="1979612" y="2344586"/>
          <a:ext cx="6683125" cy="370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572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Swissport</a:t>
            </a:r>
            <a:r>
              <a:rPr lang="en-US" sz="2400" dirty="0">
                <a:solidFill>
                  <a:srgbClr val="C00000"/>
                </a:solidFill>
              </a:rPr>
              <a:t> Cargo labor </a:t>
            </a:r>
            <a:r>
              <a:rPr lang="en-US" sz="2400" dirty="0" err="1">
                <a:solidFill>
                  <a:srgbClr val="C00000"/>
                </a:solidFill>
              </a:rPr>
              <a:t>trents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12" y="990600"/>
            <a:ext cx="10058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Since 2012, total Cargo headcount has grown by 62%; </a:t>
            </a:r>
            <a:r>
              <a:rPr lang="en-US" sz="1600" dirty="0" err="1"/>
              <a:t>Swissport</a:t>
            </a:r>
            <a:r>
              <a:rPr lang="en-US" sz="1600" dirty="0"/>
              <a:t> has hired 276 unique heads as 276 have left the business unit.  Additional staffing has been obtained through transfers.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190110" y="381000"/>
            <a:ext cx="502788" cy="479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6612" y="1563928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Headcount adjustments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64686" y="1864855"/>
            <a:ext cx="208101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Increase/decrease in count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888456" y="2153653"/>
            <a:ext cx="5139072" cy="561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Oval 10"/>
          <p:cNvSpPr/>
          <p:nvPr/>
        </p:nvSpPr>
        <p:spPr>
          <a:xfrm>
            <a:off x="5200065" y="2041358"/>
            <a:ext cx="499284" cy="282762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7863054" y="3404937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2252" y="4913102"/>
            <a:ext cx="29687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28044" y="3135818"/>
            <a:ext cx="24878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7491" y="3208834"/>
            <a:ext cx="24878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4697" y="3375581"/>
            <a:ext cx="24878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3895" y="4692316"/>
            <a:ext cx="36099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-18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27528" y="2153653"/>
            <a:ext cx="0" cy="2847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88456" y="2213810"/>
            <a:ext cx="0" cy="794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5934" y="2071417"/>
            <a:ext cx="63560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/>
              <a:t>+62%</a:t>
            </a:r>
          </a:p>
        </p:txBody>
      </p:sp>
      <p:sp useBgFill="1">
        <p:nvSpPr>
          <p:cNvPr id="23" name="TextBox 22"/>
          <p:cNvSpPr txBox="1"/>
          <p:nvPr/>
        </p:nvSpPr>
        <p:spPr>
          <a:xfrm>
            <a:off x="7263934" y="2895600"/>
            <a:ext cx="1537583" cy="216982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Headcount net change</a:t>
            </a:r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 flipH="1">
            <a:off x="8027528" y="3112582"/>
            <a:ext cx="5198" cy="244602"/>
          </a:xfrm>
          <a:prstGeom prst="line">
            <a:avLst/>
          </a:prstGeom>
          <a:ln w="95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012" y="6248400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Note: 2017 includes hire and attrition data through September 18.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Swissport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110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Swissport</a:t>
            </a:r>
            <a:r>
              <a:rPr lang="en-US" sz="2400" dirty="0">
                <a:solidFill>
                  <a:srgbClr val="C00000"/>
                </a:solidFill>
              </a:rPr>
              <a:t> fueling labor trends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6612" y="8382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Since 2012, total fueling headcount has grown by 92%; </a:t>
            </a:r>
            <a:r>
              <a:rPr lang="en-US" sz="1600" dirty="0" err="1"/>
              <a:t>Swissport</a:t>
            </a:r>
            <a:r>
              <a:rPr lang="en-US" sz="1600" dirty="0"/>
              <a:t> has hired 47 unique heads as 64 have left the business unit.  The remaining hires have been brought in through transfer from other lines of business.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90" y="228600"/>
            <a:ext cx="553322" cy="5533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0412" y="1587991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Headcount adjustments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8486" y="1888918"/>
            <a:ext cx="208101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Increase/decrease in count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061429"/>
              </p:ext>
            </p:extLst>
          </p:nvPr>
        </p:nvGraphicFramePr>
        <p:xfrm>
          <a:off x="1979612" y="2261937"/>
          <a:ext cx="6705600" cy="375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2888456" y="2153653"/>
            <a:ext cx="5139072" cy="561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Oval 14"/>
          <p:cNvSpPr/>
          <p:nvPr/>
        </p:nvSpPr>
        <p:spPr>
          <a:xfrm>
            <a:off x="5200065" y="2041358"/>
            <a:ext cx="499284" cy="282762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7903159" y="3332747"/>
            <a:ext cx="24878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5216" y="5205663"/>
            <a:ext cx="29687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0003" y="5157537"/>
            <a:ext cx="36099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-10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97491" y="3513594"/>
            <a:ext cx="24878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7057" y="4664242"/>
            <a:ext cx="29687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-4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01410" y="4367463"/>
            <a:ext cx="29687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-2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27528" y="2153653"/>
            <a:ext cx="0" cy="2847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88456" y="2213810"/>
            <a:ext cx="0" cy="8584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5934" y="2071417"/>
            <a:ext cx="63560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/>
              <a:t>+92%</a:t>
            </a:r>
          </a:p>
        </p:txBody>
      </p:sp>
      <p:sp useBgFill="1">
        <p:nvSpPr>
          <p:cNvPr id="27" name="TextBox 26"/>
          <p:cNvSpPr txBox="1"/>
          <p:nvPr/>
        </p:nvSpPr>
        <p:spPr>
          <a:xfrm>
            <a:off x="4161766" y="3088312"/>
            <a:ext cx="1537583" cy="216982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Headcount net change</a:t>
            </a: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>
            <a:off x="4925360" y="3305294"/>
            <a:ext cx="5198" cy="188288"/>
          </a:xfrm>
          <a:prstGeom prst="line">
            <a:avLst/>
          </a:prstGeom>
          <a:ln w="95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012" y="6248400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Note: 2017 includes hire and attrition data through September 18.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Swissport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9046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72" y="280032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Seniority distribution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9012" y="6324600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Active employees as of 9/2017, Exited employees include all instances from 2012 through 8/2017.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249224" y="593385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9683815" y="548189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871" y="508632"/>
            <a:ext cx="553322" cy="553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221" y="152400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Active employee distribution*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947221" y="3886200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Exited employee distribution*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60413" y="794188"/>
            <a:ext cx="84888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Overall, ~34% of the active population has one year or less of seniority, whereas ~64% of the population tends to exit the company within the first year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74241"/>
              </p:ext>
            </p:extLst>
          </p:nvPr>
        </p:nvGraphicFramePr>
        <p:xfrm>
          <a:off x="684213" y="4400299"/>
          <a:ext cx="10667999" cy="1524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Business Unit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 months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6 months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9 months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0.75-1 year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1-2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2-3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3-4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4-5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&gt;5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Cargo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Fueling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Ground</a:t>
                      </a:r>
                      <a:r>
                        <a:rPr lang="en-US" sz="14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Handling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Station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427097"/>
              </p:ext>
            </p:extLst>
          </p:nvPr>
        </p:nvGraphicFramePr>
        <p:xfrm>
          <a:off x="2140033" y="4552699"/>
          <a:ext cx="1347787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774308"/>
              </p:ext>
            </p:extLst>
          </p:nvPr>
        </p:nvGraphicFramePr>
        <p:xfrm>
          <a:off x="3189778" y="4576762"/>
          <a:ext cx="137398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546040"/>
              </p:ext>
            </p:extLst>
          </p:nvPr>
        </p:nvGraphicFramePr>
        <p:xfrm>
          <a:off x="4197431" y="4576762"/>
          <a:ext cx="152400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249584"/>
              </p:ext>
            </p:extLst>
          </p:nvPr>
        </p:nvGraphicFramePr>
        <p:xfrm>
          <a:off x="5180344" y="4576762"/>
          <a:ext cx="1371268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975223"/>
              </p:ext>
            </p:extLst>
          </p:nvPr>
        </p:nvGraphicFramePr>
        <p:xfrm>
          <a:off x="6254833" y="4552699"/>
          <a:ext cx="3124200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097719"/>
              </p:ext>
            </p:extLst>
          </p:nvPr>
        </p:nvGraphicFramePr>
        <p:xfrm>
          <a:off x="7245433" y="4552699"/>
          <a:ext cx="107156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72286"/>
              </p:ext>
            </p:extLst>
          </p:nvPr>
        </p:nvGraphicFramePr>
        <p:xfrm>
          <a:off x="8312233" y="4552699"/>
          <a:ext cx="107156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078801"/>
              </p:ext>
            </p:extLst>
          </p:nvPr>
        </p:nvGraphicFramePr>
        <p:xfrm>
          <a:off x="9294812" y="4552699"/>
          <a:ext cx="107156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740309"/>
              </p:ext>
            </p:extLst>
          </p:nvPr>
        </p:nvGraphicFramePr>
        <p:xfrm>
          <a:off x="10293850" y="4552699"/>
          <a:ext cx="107156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49085"/>
              </p:ext>
            </p:extLst>
          </p:nvPr>
        </p:nvGraphicFramePr>
        <p:xfrm>
          <a:off x="684212" y="1981200"/>
          <a:ext cx="10667999" cy="1524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Business Unit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 months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6 months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9 months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0.75-1 year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1-2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2-3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3-4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4-5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&gt;5 years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Cargo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Fueling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Ground</a:t>
                      </a:r>
                      <a:r>
                        <a:rPr lang="en-US" sz="14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Handling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Station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097080"/>
              </p:ext>
            </p:extLst>
          </p:nvPr>
        </p:nvGraphicFramePr>
        <p:xfrm>
          <a:off x="2208212" y="2176819"/>
          <a:ext cx="1524000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907421"/>
              </p:ext>
            </p:extLst>
          </p:nvPr>
        </p:nvGraphicFramePr>
        <p:xfrm>
          <a:off x="3190791" y="2176819"/>
          <a:ext cx="1806006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89971"/>
              </p:ext>
            </p:extLst>
          </p:nvPr>
        </p:nvGraphicFramePr>
        <p:xfrm>
          <a:off x="4204718" y="2176819"/>
          <a:ext cx="1600200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175360"/>
              </p:ext>
            </p:extLst>
          </p:nvPr>
        </p:nvGraphicFramePr>
        <p:xfrm>
          <a:off x="9299755" y="2180975"/>
          <a:ext cx="107156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877178"/>
              </p:ext>
            </p:extLst>
          </p:nvPr>
        </p:nvGraphicFramePr>
        <p:xfrm>
          <a:off x="6178633" y="2177716"/>
          <a:ext cx="320278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828099"/>
              </p:ext>
            </p:extLst>
          </p:nvPr>
        </p:nvGraphicFramePr>
        <p:xfrm>
          <a:off x="7193295" y="2176819"/>
          <a:ext cx="3777917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410556"/>
              </p:ext>
            </p:extLst>
          </p:nvPr>
        </p:nvGraphicFramePr>
        <p:xfrm>
          <a:off x="8287058" y="2176819"/>
          <a:ext cx="1221581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916031"/>
              </p:ext>
            </p:extLst>
          </p:nvPr>
        </p:nvGraphicFramePr>
        <p:xfrm>
          <a:off x="5180012" y="2176819"/>
          <a:ext cx="1071562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091646"/>
              </p:ext>
            </p:extLst>
          </p:nvPr>
        </p:nvGraphicFramePr>
        <p:xfrm>
          <a:off x="10232521" y="2176819"/>
          <a:ext cx="2707239" cy="151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42" name="Rectangle 41"/>
          <p:cNvSpPr/>
          <p:nvPr/>
        </p:nvSpPr>
        <p:spPr>
          <a:xfrm>
            <a:off x="744526" y="1607593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744526" y="3969795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19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233665"/>
              </p:ext>
            </p:extLst>
          </p:nvPr>
        </p:nvGraphicFramePr>
        <p:xfrm>
          <a:off x="1029117" y="4550867"/>
          <a:ext cx="8640262" cy="1773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048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Swissport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iad</a:t>
            </a:r>
            <a:r>
              <a:rPr lang="en-US" sz="2400" dirty="0">
                <a:solidFill>
                  <a:srgbClr val="C00000"/>
                </a:solidFill>
              </a:rPr>
              <a:t> seniority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9012" y="6324600"/>
            <a:ext cx="1005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*) Active employees as of 8/2017, Exited employees include all instances from 2012 through 8/2017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</a:t>
            </a:r>
            <a:r>
              <a:rPr lang="en-US" sz="1200" dirty="0" err="1"/>
              <a:t>Swissport</a:t>
            </a:r>
            <a:r>
              <a:rPr lang="en-US" sz="1200" dirty="0"/>
              <a:t> payroll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249224" y="593385"/>
            <a:ext cx="502788" cy="43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9683815" y="548189"/>
            <a:ext cx="502788" cy="47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871" y="508632"/>
            <a:ext cx="553322" cy="553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9012" y="1716328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Active employee seniority*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29117" y="4111823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Exited employee distribution*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989012" y="762000"/>
            <a:ext cx="857545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The majority of exited employees tend to leave the company with about 3 months of service, whereas current active employees have a median seniority of 1.6  years.  1,119 employees exited the company prior to 30 days worked.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06740"/>
              </p:ext>
            </p:extLst>
          </p:nvPr>
        </p:nvGraphicFramePr>
        <p:xfrm>
          <a:off x="1043572" y="2235849"/>
          <a:ext cx="8845615" cy="1677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989012" y="3962400"/>
            <a:ext cx="101346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7086" y="2017255"/>
            <a:ext cx="125226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Count of heads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28212" y="3485147"/>
            <a:ext cx="7489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Seniority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943517" y="2362200"/>
            <a:ext cx="0" cy="1245288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08475" y="2362200"/>
            <a:ext cx="0" cy="124528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04213" y="2214568"/>
            <a:ext cx="1524000" cy="452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           Median: 1.6</a:t>
            </a:r>
          </a:p>
          <a:p>
            <a:pPr>
              <a:lnSpc>
                <a:spcPct val="90000"/>
              </a:lnSpc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100" dirty="0"/>
              <a:t>           Average: 2.8    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412496" y="2336909"/>
            <a:ext cx="228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12496" y="2527429"/>
            <a:ext cx="228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212" y="4419600"/>
            <a:ext cx="125226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Count of heads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28212" y="5791200"/>
            <a:ext cx="7489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Seniority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04212" y="4800600"/>
            <a:ext cx="1524000" cy="452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           Median: 0.4</a:t>
            </a:r>
          </a:p>
          <a:p>
            <a:pPr>
              <a:lnSpc>
                <a:spcPct val="90000"/>
              </a:lnSpc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100" dirty="0"/>
              <a:t>           Average: 1.1    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412495" y="4922941"/>
            <a:ext cx="228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12495" y="5113461"/>
            <a:ext cx="228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04" b="90196" l="376" r="89975">
                        <a14:foregroundMark x1="501" y1="16176" x2="15163" y2="28431"/>
                        <a14:foregroundMark x1="15789" y1="30882" x2="31579" y2="65196"/>
                        <a14:foregroundMark x1="31704" y1="66176" x2="47368" y2="84804"/>
                        <a14:foregroundMark x1="47619" y1="86275" x2="59774" y2="90196"/>
                        <a14:foregroundMark x1="16165" y1="28431" x2="50627" y2="28922"/>
                        <a14:foregroundMark x1="20802" y1="17647" x2="48371" y2="20588"/>
                        <a14:foregroundMark x1="33459" y1="24510" x2="48371" y2="24020"/>
                        <a14:backgroundMark x1="1003" y1="21078" x2="10276" y2="67647"/>
                        <a14:backgroundMark x1="10526" y1="65686" x2="27193" y2="84804"/>
                        <a14:backgroundMark x1="21053" y1="20588" x2="47243" y2="23039"/>
                        <a14:backgroundMark x1="42732" y1="85784" x2="39975" y2="80882"/>
                        <a14:backgroundMark x1="34586" y1="26471" x2="48747" y2="26961"/>
                        <a14:backgroundMark x1="21053" y1="26471" x2="26566" y2="25490"/>
                        <a14:backgroundMark x1="22180" y1="17647" x2="46115" y2="19118"/>
                        <a14:backgroundMark x1="48622" y1="20588" x2="32331" y2="27451"/>
                        <a14:backgroundMark x1="43734" y1="84804" x2="43734" y2="84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2" y="4533920"/>
            <a:ext cx="4933950" cy="163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505002" y="4749929"/>
            <a:ext cx="1431747" cy="2446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958418" y="4697832"/>
            <a:ext cx="295013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Increasing tenure will allow </a:t>
            </a:r>
            <a:r>
              <a:rPr lang="en-US" sz="1000" dirty="0" err="1"/>
              <a:t>Swissport</a:t>
            </a:r>
            <a:r>
              <a:rPr lang="en-US" sz="1000" dirty="0"/>
              <a:t> to reduce new hire training and shift funds to leadership and soft skills training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3880" y="4753391"/>
            <a:ext cx="1824538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i="1" dirty="0"/>
              <a:t>More ideal attrition curve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27177" y="4782573"/>
            <a:ext cx="0" cy="1245288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843254" y="4782573"/>
            <a:ext cx="0" cy="124528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4618</TotalTime>
  <Words>3029</Words>
  <Application>Microsoft Office PowerPoint</Application>
  <PresentationFormat>Custom</PresentationFormat>
  <Paragraphs>628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Aparajita</vt:lpstr>
      <vt:lpstr>Arial</vt:lpstr>
      <vt:lpstr>Calibri</vt:lpstr>
      <vt:lpstr>Century Gothic</vt:lpstr>
      <vt:lpstr>Constantia</vt:lpstr>
      <vt:lpstr>Times New Roman</vt:lpstr>
      <vt:lpstr>Wingdings</vt:lpstr>
      <vt:lpstr>World Presentation 16x9</vt:lpstr>
      <vt:lpstr>KM Airlines -IAD Airport Turnover analysis</vt:lpstr>
      <vt:lpstr>PowerPoint Presentation</vt:lpstr>
      <vt:lpstr>Employee paid utilization</vt:lpstr>
      <vt:lpstr>Swissport IAD Labor Trends</vt:lpstr>
      <vt:lpstr>Swissport ground handling Labor Trends</vt:lpstr>
      <vt:lpstr>Swissport Cargo labor trents</vt:lpstr>
      <vt:lpstr>Swissport fueling labor trends</vt:lpstr>
      <vt:lpstr>Seniority distribution</vt:lpstr>
      <vt:lpstr>Swissport iad seniority Overview</vt:lpstr>
      <vt:lpstr>Cargo Seniority Overview</vt:lpstr>
      <vt:lpstr>Fueling Seniority Overview</vt:lpstr>
      <vt:lpstr>Ground handling Seniority Overview</vt:lpstr>
      <vt:lpstr>Age bucket distribution</vt:lpstr>
      <vt:lpstr>IAD Employee DISTRIBUTION BY AGE AND SENIORITY</vt:lpstr>
      <vt:lpstr>Ground handling Employee DISTRIBUTION BY AGE AND SENIORITY</vt:lpstr>
      <vt:lpstr>Exited employee geography</vt:lpstr>
      <vt:lpstr>Labor market overview</vt:lpstr>
      <vt:lpstr>Wage environment overview</vt:lpstr>
      <vt:lpstr>LOCAL IAD Available jobs</vt:lpstr>
      <vt:lpstr>LOCAL open POSITIONS</vt:lpstr>
      <vt:lpstr>Washington dc Metro bls data</vt:lpstr>
      <vt:lpstr>Average wage summary</vt:lpstr>
      <vt:lpstr>High-level cost overview</vt:lpstr>
      <vt:lpstr>Overview of handling attrition</vt:lpstr>
      <vt:lpstr>Example graphic: demonstrating swissport total comp (GROUND HANDLING)</vt:lpstr>
      <vt:lpstr>Example graphic: demonstrating swissport total comp (Cargo)</vt:lpstr>
      <vt:lpstr>Example graphic: demonstrating swissport total comp (Fueling)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SWISSPORT IAD Labor Market Overview</dc:title>
  <dc:creator>Dar, Kirun</dc:creator>
  <cp:lastModifiedBy>Kirun Dar</cp:lastModifiedBy>
  <cp:revision>187</cp:revision>
  <cp:lastPrinted>2017-09-21T20:47:55Z</cp:lastPrinted>
  <dcterms:created xsi:type="dcterms:W3CDTF">2017-08-24T19:00:00Z</dcterms:created>
  <dcterms:modified xsi:type="dcterms:W3CDTF">2017-11-04T17:48:30Z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