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32" r:id="rId3"/>
    <p:sldId id="325" r:id="rId4"/>
    <p:sldId id="326" r:id="rId5"/>
    <p:sldId id="327" r:id="rId6"/>
    <p:sldId id="329" r:id="rId7"/>
    <p:sldId id="331" r:id="rId8"/>
    <p:sldId id="272" r:id="rId9"/>
    <p:sldId id="275" r:id="rId10"/>
    <p:sldId id="328" r:id="rId11"/>
    <p:sldId id="311" r:id="rId12"/>
    <p:sldId id="291" r:id="rId13"/>
    <p:sldId id="321" r:id="rId14"/>
    <p:sldId id="289" r:id="rId15"/>
    <p:sldId id="296" r:id="rId16"/>
    <p:sldId id="293" r:id="rId17"/>
    <p:sldId id="333" r:id="rId18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ADD7"/>
    <a:srgbClr val="69C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294" autoAdjust="0"/>
  </p:normalViewPr>
  <p:slideViewPr>
    <p:cSldViewPr>
      <p:cViewPr varScale="1">
        <p:scale>
          <a:sx n="84" d="100"/>
          <a:sy n="84" d="100"/>
        </p:scale>
        <p:origin x="96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un\Desktop\Airline\Term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hoa267\AppData\Local\Microsoft\Windows\Temporary%20Internet%20Files\Content.IE5\1EGJ0L30\SeriesReport-20170918124939_efce5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[Terms.csv]Sheet1!PivotTable1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Exited</a:t>
            </a:r>
            <a:r>
              <a:rPr lang="en-US" sz="1600" baseline="0" dirty="0"/>
              <a:t> Employee Count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Sheet1!$A$4:$A$37</c:f>
              <c:strCache>
                <c:ptCount val="33"/>
                <c:pt idx="0">
                  <c:v>(blank)</c:v>
                </c:pt>
                <c:pt idx="1">
                  <c:v>JESSUP</c:v>
                </c:pt>
                <c:pt idx="2">
                  <c:v>MANASSA PARK</c:v>
                </c:pt>
                <c:pt idx="3">
                  <c:v>MARTINSBURG</c:v>
                </c:pt>
                <c:pt idx="4">
                  <c:v>BASYE</c:v>
                </c:pt>
                <c:pt idx="5">
                  <c:v>NORTH POTOMAC</c:v>
                </c:pt>
                <c:pt idx="6">
                  <c:v>DUMFRIES</c:v>
                </c:pt>
                <c:pt idx="7">
                  <c:v>OAK HILL</c:v>
                </c:pt>
                <c:pt idx="8">
                  <c:v>GAITHERSBURG</c:v>
                </c:pt>
                <c:pt idx="9">
                  <c:v>RESTON</c:v>
                </c:pt>
                <c:pt idx="10">
                  <c:v>WINCHESTER</c:v>
                </c:pt>
                <c:pt idx="11">
                  <c:v>REYNOLDSBURG</c:v>
                </c:pt>
                <c:pt idx="12">
                  <c:v>FALLS CHURCH</c:v>
                </c:pt>
                <c:pt idx="13">
                  <c:v>RIVERDALE</c:v>
                </c:pt>
                <c:pt idx="14">
                  <c:v>DALE CITY</c:v>
                </c:pt>
                <c:pt idx="15">
                  <c:v>SPRINGFIELD</c:v>
                </c:pt>
                <c:pt idx="16">
                  <c:v>HERDON</c:v>
                </c:pt>
                <c:pt idx="17">
                  <c:v>WHITE PLAINS</c:v>
                </c:pt>
                <c:pt idx="18">
                  <c:v>ALDIE</c:v>
                </c:pt>
                <c:pt idx="19">
                  <c:v>CHANTILLY</c:v>
                </c:pt>
                <c:pt idx="20">
                  <c:v>STRASBURG</c:v>
                </c:pt>
                <c:pt idx="21">
                  <c:v>ARLINGTON</c:v>
                </c:pt>
                <c:pt idx="22">
                  <c:v>WASHINGTON</c:v>
                </c:pt>
                <c:pt idx="23">
                  <c:v>ALEXANDRIA</c:v>
                </c:pt>
                <c:pt idx="24">
                  <c:v>BRISTOW</c:v>
                </c:pt>
                <c:pt idx="25">
                  <c:v>Fairfax</c:v>
                </c:pt>
                <c:pt idx="26">
                  <c:v>CENTREVILLE</c:v>
                </c:pt>
                <c:pt idx="27">
                  <c:v>LEESBURG</c:v>
                </c:pt>
                <c:pt idx="28">
                  <c:v>WOODBRIDGE</c:v>
                </c:pt>
                <c:pt idx="29">
                  <c:v>MANASSAS</c:v>
                </c:pt>
                <c:pt idx="30">
                  <c:v>HERNDON</c:v>
                </c:pt>
                <c:pt idx="31">
                  <c:v>ASHBURN</c:v>
                </c:pt>
                <c:pt idx="32">
                  <c:v>STERLING</c:v>
                </c:pt>
              </c:strCache>
            </c:strRef>
          </c:cat>
          <c:val>
            <c:numRef>
              <c:f>Sheet1!$B$4:$B$37</c:f>
              <c:numCache>
                <c:formatCode>General</c:formatCode>
                <c:ptCount val="33"/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3</c:v>
                </c:pt>
                <c:pt idx="27">
                  <c:v>4</c:v>
                </c:pt>
                <c:pt idx="28">
                  <c:v>5</c:v>
                </c:pt>
                <c:pt idx="29">
                  <c:v>6</c:v>
                </c:pt>
                <c:pt idx="30">
                  <c:v>9</c:v>
                </c:pt>
                <c:pt idx="31">
                  <c:v>10</c:v>
                </c:pt>
                <c:pt idx="3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14-44CB-B14D-05C75DED361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38085248"/>
        <c:axId val="538084264"/>
      </c:barChart>
      <c:catAx>
        <c:axId val="538085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084264"/>
        <c:crosses val="autoZero"/>
        <c:auto val="1"/>
        <c:lblAlgn val="ctr"/>
        <c:lblOffset val="100"/>
        <c:noMultiLvlLbl val="0"/>
      </c:catAx>
      <c:valAx>
        <c:axId val="538084264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808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/>
              <a:t>Unemployment</a:t>
            </a:r>
          </a:p>
        </c:rich>
      </c:tx>
      <c:layout>
        <c:manualLayout>
          <c:xMode val="edge"/>
          <c:yMode val="edge"/>
          <c:x val="1.7013779527559059E-2"/>
          <c:y val="1.851851851851851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9002405949256338E-2"/>
          <c:y val="0.18348388743073782"/>
          <c:w val="0.8904420384951881"/>
          <c:h val="0.65913385826771664"/>
        </c:manualLayout>
      </c:layout>
      <c:lineChart>
        <c:grouping val="standard"/>
        <c:varyColors val="0"/>
        <c:ser>
          <c:idx val="0"/>
          <c:order val="0"/>
          <c:tx>
            <c:strRef>
              <c:f>'[SeriesReport-20170918124939_efce56.xlsx]BLS Data Series'!$A$13</c:f>
              <c:strCache>
                <c:ptCount val="1"/>
                <c:pt idx="0">
                  <c:v>National</c:v>
                </c:pt>
              </c:strCache>
            </c:strRef>
          </c:tx>
          <c:marker>
            <c:symbol val="none"/>
          </c:marker>
          <c:cat>
            <c:numRef>
              <c:f>'[SeriesReport-20170918124939_efce56.xlsx]BLS Data Series'!$B$12:$AF$12</c:f>
              <c:numCache>
                <c:formatCode>[$-409]mmm\-yy;@</c:formatCode>
                <c:ptCount val="31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</c:numCache>
            </c:numRef>
          </c:cat>
          <c:val>
            <c:numRef>
              <c:f>'[SeriesReport-20170918124939_efce56.xlsx]BLS Data Series'!$B$13:$AF$13</c:f>
              <c:numCache>
                <c:formatCode>#0.0</c:formatCode>
                <c:ptCount val="31"/>
                <c:pt idx="0">
                  <c:v>6.1</c:v>
                </c:pt>
                <c:pt idx="1">
                  <c:v>5.8</c:v>
                </c:pt>
                <c:pt idx="2">
                  <c:v>5.6</c:v>
                </c:pt>
                <c:pt idx="3">
                  <c:v>5.0999999999999996</c:v>
                </c:pt>
                <c:pt idx="4">
                  <c:v>5.3</c:v>
                </c:pt>
                <c:pt idx="5">
                  <c:v>5.5</c:v>
                </c:pt>
                <c:pt idx="6">
                  <c:v>5.6</c:v>
                </c:pt>
                <c:pt idx="7">
                  <c:v>5.2</c:v>
                </c:pt>
                <c:pt idx="8">
                  <c:v>4.9000000000000004</c:v>
                </c:pt>
                <c:pt idx="9">
                  <c:v>4.8</c:v>
                </c:pt>
                <c:pt idx="10">
                  <c:v>4.8</c:v>
                </c:pt>
                <c:pt idx="11">
                  <c:v>4.8</c:v>
                </c:pt>
                <c:pt idx="12">
                  <c:v>5.3</c:v>
                </c:pt>
                <c:pt idx="13">
                  <c:v>5.2</c:v>
                </c:pt>
                <c:pt idx="14">
                  <c:v>5.0999999999999996</c:v>
                </c:pt>
                <c:pt idx="15">
                  <c:v>4.7</c:v>
                </c:pt>
                <c:pt idx="16">
                  <c:v>4.5</c:v>
                </c:pt>
                <c:pt idx="17">
                  <c:v>5.0999999999999996</c:v>
                </c:pt>
                <c:pt idx="18">
                  <c:v>5.0999999999999996</c:v>
                </c:pt>
                <c:pt idx="19">
                  <c:v>5</c:v>
                </c:pt>
                <c:pt idx="20">
                  <c:v>4.8</c:v>
                </c:pt>
                <c:pt idx="21">
                  <c:v>4.7</c:v>
                </c:pt>
                <c:pt idx="22">
                  <c:v>4.4000000000000004</c:v>
                </c:pt>
                <c:pt idx="23">
                  <c:v>4.5</c:v>
                </c:pt>
                <c:pt idx="24">
                  <c:v>5.0999999999999996</c:v>
                </c:pt>
                <c:pt idx="25">
                  <c:v>4.9000000000000004</c:v>
                </c:pt>
                <c:pt idx="26">
                  <c:v>4.5999999999999996</c:v>
                </c:pt>
                <c:pt idx="27">
                  <c:v>4.0999999999999996</c:v>
                </c:pt>
                <c:pt idx="28">
                  <c:v>4.0999999999999996</c:v>
                </c:pt>
                <c:pt idx="29">
                  <c:v>4.5</c:v>
                </c:pt>
                <c:pt idx="30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1A-4AEB-9A81-EEAAF997D909}"/>
            </c:ext>
          </c:extLst>
        </c:ser>
        <c:ser>
          <c:idx val="1"/>
          <c:order val="1"/>
          <c:tx>
            <c:strRef>
              <c:f>'[SeriesReport-20170918124939_efce56.xlsx]BLS Data Series'!$A$14</c:f>
              <c:strCache>
                <c:ptCount val="1"/>
                <c:pt idx="0">
                  <c:v>Loudoun County</c:v>
                </c:pt>
              </c:strCache>
            </c:strRef>
          </c:tx>
          <c:marker>
            <c:symbol val="none"/>
          </c:marker>
          <c:cat>
            <c:numRef>
              <c:f>'[SeriesReport-20170918124939_efce56.xlsx]BLS Data Series'!$B$12:$AF$12</c:f>
              <c:numCache>
                <c:formatCode>[$-409]mmm\-yy;@</c:formatCode>
                <c:ptCount val="31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</c:numCache>
            </c:numRef>
          </c:cat>
          <c:val>
            <c:numRef>
              <c:f>'[SeriesReport-20170918124939_efce56.xlsx]BLS Data Series'!$B$14:$AF$14</c:f>
              <c:numCache>
                <c:formatCode>#0.0</c:formatCode>
                <c:ptCount val="31"/>
                <c:pt idx="0">
                  <c:v>4</c:v>
                </c:pt>
                <c:pt idx="1">
                  <c:v>4</c:v>
                </c:pt>
                <c:pt idx="2">
                  <c:v>3.8</c:v>
                </c:pt>
                <c:pt idx="3">
                  <c:v>3.4</c:v>
                </c:pt>
                <c:pt idx="4">
                  <c:v>3.8</c:v>
                </c:pt>
                <c:pt idx="5">
                  <c:v>3.8</c:v>
                </c:pt>
                <c:pt idx="6">
                  <c:v>3.6</c:v>
                </c:pt>
                <c:pt idx="7">
                  <c:v>3.5</c:v>
                </c:pt>
                <c:pt idx="8">
                  <c:v>3.4</c:v>
                </c:pt>
                <c:pt idx="9">
                  <c:v>3.3</c:v>
                </c:pt>
                <c:pt idx="10">
                  <c:v>3.1</c:v>
                </c:pt>
                <c:pt idx="11">
                  <c:v>3.1</c:v>
                </c:pt>
                <c:pt idx="12">
                  <c:v>3.2</c:v>
                </c:pt>
                <c:pt idx="13">
                  <c:v>3.2</c:v>
                </c:pt>
                <c:pt idx="14">
                  <c:v>3.1</c:v>
                </c:pt>
                <c:pt idx="15">
                  <c:v>2.8</c:v>
                </c:pt>
                <c:pt idx="16">
                  <c:v>3</c:v>
                </c:pt>
                <c:pt idx="17">
                  <c:v>3.4</c:v>
                </c:pt>
                <c:pt idx="18">
                  <c:v>3.3</c:v>
                </c:pt>
                <c:pt idx="19">
                  <c:v>3.4</c:v>
                </c:pt>
                <c:pt idx="20">
                  <c:v>3.4</c:v>
                </c:pt>
                <c:pt idx="21">
                  <c:v>3.3</c:v>
                </c:pt>
                <c:pt idx="22">
                  <c:v>3</c:v>
                </c:pt>
                <c:pt idx="23">
                  <c:v>3</c:v>
                </c:pt>
                <c:pt idx="24">
                  <c:v>3.2</c:v>
                </c:pt>
                <c:pt idx="25">
                  <c:v>3.1</c:v>
                </c:pt>
                <c:pt idx="26">
                  <c:v>3</c:v>
                </c:pt>
                <c:pt idx="27">
                  <c:v>2.9</c:v>
                </c:pt>
                <c:pt idx="28">
                  <c:v>3.2</c:v>
                </c:pt>
                <c:pt idx="29">
                  <c:v>3.2</c:v>
                </c:pt>
                <c:pt idx="30">
                  <c:v>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1A-4AEB-9A81-EEAAF997D9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219712"/>
        <c:axId val="101225600"/>
      </c:lineChart>
      <c:dateAx>
        <c:axId val="101219712"/>
        <c:scaling>
          <c:orientation val="minMax"/>
        </c:scaling>
        <c:delete val="0"/>
        <c:axPos val="b"/>
        <c:numFmt formatCode="[$-409]mmm\-yy;@" sourceLinked="1"/>
        <c:majorTickMark val="none"/>
        <c:minorTickMark val="none"/>
        <c:tickLblPos val="nextTo"/>
        <c:crossAx val="101225600"/>
        <c:crosses val="autoZero"/>
        <c:auto val="1"/>
        <c:lblOffset val="100"/>
        <c:baseTimeUnit val="months"/>
        <c:majorUnit val="6"/>
        <c:majorTimeUnit val="months"/>
      </c:dateAx>
      <c:valAx>
        <c:axId val="101225600"/>
        <c:scaling>
          <c:orientation val="minMax"/>
        </c:scaling>
        <c:delete val="0"/>
        <c:axPos val="l"/>
        <c:majorGridlines/>
        <c:numFmt formatCode="#0.0" sourceLinked="1"/>
        <c:majorTickMark val="none"/>
        <c:minorTickMark val="none"/>
        <c:tickLblPos val="nextTo"/>
        <c:crossAx val="10121971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5078237095363072"/>
          <c:y val="6.9060586176727903E-2"/>
          <c:w val="0.49843525809273842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3C2B7D-2E13-4AC3-B0E7-D1ABE8A94E2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24DEC7-A5AB-4257-A417-D390563B5B39}">
      <dgm:prSet phldrT="[Text]"/>
      <dgm:spPr/>
      <dgm:t>
        <a:bodyPr/>
        <a:lstStyle/>
        <a:p>
          <a:r>
            <a:rPr lang="en-US" dirty="0"/>
            <a:t>Determine Cause of Termination (Involuntary vs Voluntary)</a:t>
          </a:r>
        </a:p>
      </dgm:t>
    </dgm:pt>
    <dgm:pt modelId="{0CA1E86F-0376-43A0-A4AE-4FD157728B26}" type="parTrans" cxnId="{43350834-EFDD-49E2-8933-191043094E5E}">
      <dgm:prSet/>
      <dgm:spPr/>
      <dgm:t>
        <a:bodyPr/>
        <a:lstStyle/>
        <a:p>
          <a:endParaRPr lang="en-US"/>
        </a:p>
      </dgm:t>
    </dgm:pt>
    <dgm:pt modelId="{659DB1F3-7B9F-43E6-8314-56BA9594FC72}" type="sibTrans" cxnId="{43350834-EFDD-49E2-8933-191043094E5E}">
      <dgm:prSet/>
      <dgm:spPr/>
      <dgm:t>
        <a:bodyPr/>
        <a:lstStyle/>
        <a:p>
          <a:endParaRPr lang="en-US"/>
        </a:p>
      </dgm:t>
    </dgm:pt>
    <dgm:pt modelId="{4FFB83A7-1391-459A-A6FA-6FF51F755813}">
      <dgm:prSet phldrT="[Text]"/>
      <dgm:spPr/>
      <dgm:t>
        <a:bodyPr/>
        <a:lstStyle/>
        <a:p>
          <a:r>
            <a:rPr lang="en-US" dirty="0"/>
            <a:t>Conduct thorough review using data set</a:t>
          </a:r>
        </a:p>
        <a:p>
          <a:r>
            <a:rPr lang="en-US" dirty="0"/>
            <a:t>- BLS DATA set and Lawson ERP System’s Dataset</a:t>
          </a:r>
        </a:p>
      </dgm:t>
    </dgm:pt>
    <dgm:pt modelId="{CD8C3148-6DE5-4F0E-971D-8954F21346CF}" type="parTrans" cxnId="{60053194-8FED-4685-AF06-EAD35DC6B01D}">
      <dgm:prSet/>
      <dgm:spPr/>
      <dgm:t>
        <a:bodyPr/>
        <a:lstStyle/>
        <a:p>
          <a:endParaRPr lang="en-US"/>
        </a:p>
      </dgm:t>
    </dgm:pt>
    <dgm:pt modelId="{42B7BCF7-BB72-40B1-9DB9-E7D9F4010BE9}" type="sibTrans" cxnId="{60053194-8FED-4685-AF06-EAD35DC6B01D}">
      <dgm:prSet/>
      <dgm:spPr/>
      <dgm:t>
        <a:bodyPr/>
        <a:lstStyle/>
        <a:p>
          <a:endParaRPr lang="en-US"/>
        </a:p>
      </dgm:t>
    </dgm:pt>
    <dgm:pt modelId="{1C9A0102-7A0D-4ED8-851E-77F8919A9AE5}">
      <dgm:prSet phldrT="[Text]"/>
      <dgm:spPr/>
      <dgm:t>
        <a:bodyPr/>
        <a:lstStyle/>
        <a:p>
          <a:r>
            <a:rPr lang="en-US" dirty="0"/>
            <a:t>Recommendations based off of research</a:t>
          </a:r>
        </a:p>
      </dgm:t>
    </dgm:pt>
    <dgm:pt modelId="{4964AFCE-9A08-4A5C-9ECD-27CE032584EC}" type="parTrans" cxnId="{05C39E0E-6D4E-474E-BB11-41F21A0323A3}">
      <dgm:prSet/>
      <dgm:spPr/>
      <dgm:t>
        <a:bodyPr/>
        <a:lstStyle/>
        <a:p>
          <a:endParaRPr lang="en-US"/>
        </a:p>
      </dgm:t>
    </dgm:pt>
    <dgm:pt modelId="{9FD0E484-8508-4F3E-8621-D4203EBE3A94}" type="sibTrans" cxnId="{05C39E0E-6D4E-474E-BB11-41F21A0323A3}">
      <dgm:prSet/>
      <dgm:spPr/>
      <dgm:t>
        <a:bodyPr/>
        <a:lstStyle/>
        <a:p>
          <a:endParaRPr lang="en-US"/>
        </a:p>
      </dgm:t>
    </dgm:pt>
    <dgm:pt modelId="{88DE1D0F-9730-41BF-AF7D-4AE613939AD2}" type="pres">
      <dgm:prSet presAssocID="{0C3C2B7D-2E13-4AC3-B0E7-D1ABE8A94E24}" presName="linear" presStyleCnt="0">
        <dgm:presLayoutVars>
          <dgm:dir/>
          <dgm:animLvl val="lvl"/>
          <dgm:resizeHandles val="exact"/>
        </dgm:presLayoutVars>
      </dgm:prSet>
      <dgm:spPr/>
    </dgm:pt>
    <dgm:pt modelId="{FDC01E51-B39D-459E-8A19-11D04D8419AF}" type="pres">
      <dgm:prSet presAssocID="{4324DEC7-A5AB-4257-A417-D390563B5B39}" presName="parentLin" presStyleCnt="0"/>
      <dgm:spPr/>
    </dgm:pt>
    <dgm:pt modelId="{AA4E4E90-CB57-4935-A63E-085DDA621F92}" type="pres">
      <dgm:prSet presAssocID="{4324DEC7-A5AB-4257-A417-D390563B5B39}" presName="parentLeftMargin" presStyleLbl="node1" presStyleIdx="0" presStyleCnt="3"/>
      <dgm:spPr/>
    </dgm:pt>
    <dgm:pt modelId="{CAE17DA3-5607-4215-8F2B-5F3B36B6526C}" type="pres">
      <dgm:prSet presAssocID="{4324DEC7-A5AB-4257-A417-D390563B5B39}" presName="parentText" presStyleLbl="node1" presStyleIdx="0" presStyleCnt="3" custScaleX="108929" custScaleY="167478">
        <dgm:presLayoutVars>
          <dgm:chMax val="0"/>
          <dgm:bulletEnabled val="1"/>
        </dgm:presLayoutVars>
      </dgm:prSet>
      <dgm:spPr/>
    </dgm:pt>
    <dgm:pt modelId="{FCDE9530-A925-4388-B9B9-E4517DE6CA6E}" type="pres">
      <dgm:prSet presAssocID="{4324DEC7-A5AB-4257-A417-D390563B5B39}" presName="negativeSpace" presStyleCnt="0"/>
      <dgm:spPr/>
    </dgm:pt>
    <dgm:pt modelId="{CC647DBD-70F9-4E29-95BC-3788DD6E16C5}" type="pres">
      <dgm:prSet presAssocID="{4324DEC7-A5AB-4257-A417-D390563B5B39}" presName="childText" presStyleLbl="conFgAcc1" presStyleIdx="0" presStyleCnt="3">
        <dgm:presLayoutVars>
          <dgm:bulletEnabled val="1"/>
        </dgm:presLayoutVars>
      </dgm:prSet>
      <dgm:spPr/>
    </dgm:pt>
    <dgm:pt modelId="{DE401321-6430-4E85-BEA2-5162CBCCAA92}" type="pres">
      <dgm:prSet presAssocID="{659DB1F3-7B9F-43E6-8314-56BA9594FC72}" presName="spaceBetweenRectangles" presStyleCnt="0"/>
      <dgm:spPr/>
    </dgm:pt>
    <dgm:pt modelId="{ECC93F0B-9519-45D7-812B-FF9BD4A0AF61}" type="pres">
      <dgm:prSet presAssocID="{4FFB83A7-1391-459A-A6FA-6FF51F755813}" presName="parentLin" presStyleCnt="0"/>
      <dgm:spPr/>
    </dgm:pt>
    <dgm:pt modelId="{CE08E9D0-4430-4782-945C-5E85AC83ABF8}" type="pres">
      <dgm:prSet presAssocID="{4FFB83A7-1391-459A-A6FA-6FF51F755813}" presName="parentLeftMargin" presStyleLbl="node1" presStyleIdx="0" presStyleCnt="3"/>
      <dgm:spPr/>
    </dgm:pt>
    <dgm:pt modelId="{C739E7B1-EC25-44DD-BBAF-155463F071BE}" type="pres">
      <dgm:prSet presAssocID="{4FFB83A7-1391-459A-A6FA-6FF51F755813}" presName="parentText" presStyleLbl="node1" presStyleIdx="1" presStyleCnt="3" custScaleX="108929" custScaleY="141655">
        <dgm:presLayoutVars>
          <dgm:chMax val="0"/>
          <dgm:bulletEnabled val="1"/>
        </dgm:presLayoutVars>
      </dgm:prSet>
      <dgm:spPr/>
    </dgm:pt>
    <dgm:pt modelId="{1EADDFDB-0E61-4DEB-9BB7-74CD8D839BBC}" type="pres">
      <dgm:prSet presAssocID="{4FFB83A7-1391-459A-A6FA-6FF51F755813}" presName="negativeSpace" presStyleCnt="0"/>
      <dgm:spPr/>
    </dgm:pt>
    <dgm:pt modelId="{583DB7DB-DB7D-4988-A3E9-5CB7B2BB9295}" type="pres">
      <dgm:prSet presAssocID="{4FFB83A7-1391-459A-A6FA-6FF51F755813}" presName="childText" presStyleLbl="conFgAcc1" presStyleIdx="1" presStyleCnt="3">
        <dgm:presLayoutVars>
          <dgm:bulletEnabled val="1"/>
        </dgm:presLayoutVars>
      </dgm:prSet>
      <dgm:spPr/>
    </dgm:pt>
    <dgm:pt modelId="{39FAC462-C0AD-4756-8EE3-0ABD1DAF5DF0}" type="pres">
      <dgm:prSet presAssocID="{42B7BCF7-BB72-40B1-9DB9-E7D9F4010BE9}" presName="spaceBetweenRectangles" presStyleCnt="0"/>
      <dgm:spPr/>
    </dgm:pt>
    <dgm:pt modelId="{46D9B1D2-0CCE-4183-BD71-C4C8973B61D7}" type="pres">
      <dgm:prSet presAssocID="{1C9A0102-7A0D-4ED8-851E-77F8919A9AE5}" presName="parentLin" presStyleCnt="0"/>
      <dgm:spPr/>
    </dgm:pt>
    <dgm:pt modelId="{BD15E712-A1C8-40FA-8CA7-4F5149F0B98C}" type="pres">
      <dgm:prSet presAssocID="{1C9A0102-7A0D-4ED8-851E-77F8919A9AE5}" presName="parentLeftMargin" presStyleLbl="node1" presStyleIdx="1" presStyleCnt="3"/>
      <dgm:spPr/>
    </dgm:pt>
    <dgm:pt modelId="{4849A4AF-9C96-4F0F-981B-C04F64B46C7D}" type="pres">
      <dgm:prSet presAssocID="{1C9A0102-7A0D-4ED8-851E-77F8919A9AE5}" presName="parentText" presStyleLbl="node1" presStyleIdx="2" presStyleCnt="3" custScaleX="108929" custScaleY="140364">
        <dgm:presLayoutVars>
          <dgm:chMax val="0"/>
          <dgm:bulletEnabled val="1"/>
        </dgm:presLayoutVars>
      </dgm:prSet>
      <dgm:spPr/>
    </dgm:pt>
    <dgm:pt modelId="{C84B977D-3EC9-4D46-8C0C-652149EE4C35}" type="pres">
      <dgm:prSet presAssocID="{1C9A0102-7A0D-4ED8-851E-77F8919A9AE5}" presName="negativeSpace" presStyleCnt="0"/>
      <dgm:spPr/>
    </dgm:pt>
    <dgm:pt modelId="{39DB2CBC-5CD6-48C7-969B-E3C49835F99D}" type="pres">
      <dgm:prSet presAssocID="{1C9A0102-7A0D-4ED8-851E-77F8919A9AE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5C39E0E-6D4E-474E-BB11-41F21A0323A3}" srcId="{0C3C2B7D-2E13-4AC3-B0E7-D1ABE8A94E24}" destId="{1C9A0102-7A0D-4ED8-851E-77F8919A9AE5}" srcOrd="2" destOrd="0" parTransId="{4964AFCE-9A08-4A5C-9ECD-27CE032584EC}" sibTransId="{9FD0E484-8508-4F3E-8621-D4203EBE3A94}"/>
    <dgm:cxn modelId="{C65E0F25-865F-4E68-9199-97816CEC816F}" type="presOf" srcId="{4FFB83A7-1391-459A-A6FA-6FF51F755813}" destId="{CE08E9D0-4430-4782-945C-5E85AC83ABF8}" srcOrd="0" destOrd="0" presId="urn:microsoft.com/office/officeart/2005/8/layout/list1"/>
    <dgm:cxn modelId="{638B8E31-E4B3-487B-869C-23A5D7A776D8}" type="presOf" srcId="{1C9A0102-7A0D-4ED8-851E-77F8919A9AE5}" destId="{BD15E712-A1C8-40FA-8CA7-4F5149F0B98C}" srcOrd="0" destOrd="0" presId="urn:microsoft.com/office/officeart/2005/8/layout/list1"/>
    <dgm:cxn modelId="{43350834-EFDD-49E2-8933-191043094E5E}" srcId="{0C3C2B7D-2E13-4AC3-B0E7-D1ABE8A94E24}" destId="{4324DEC7-A5AB-4257-A417-D390563B5B39}" srcOrd="0" destOrd="0" parTransId="{0CA1E86F-0376-43A0-A4AE-4FD157728B26}" sibTransId="{659DB1F3-7B9F-43E6-8314-56BA9594FC72}"/>
    <dgm:cxn modelId="{337E4E63-199E-4CF7-8C49-4C6A247BFBA7}" type="presOf" srcId="{1C9A0102-7A0D-4ED8-851E-77F8919A9AE5}" destId="{4849A4AF-9C96-4F0F-981B-C04F64B46C7D}" srcOrd="1" destOrd="0" presId="urn:microsoft.com/office/officeart/2005/8/layout/list1"/>
    <dgm:cxn modelId="{E50AFD7F-FD2D-4E46-9335-7DF954A74AD3}" type="presOf" srcId="{4FFB83A7-1391-459A-A6FA-6FF51F755813}" destId="{C739E7B1-EC25-44DD-BBAF-155463F071BE}" srcOrd="1" destOrd="0" presId="urn:microsoft.com/office/officeart/2005/8/layout/list1"/>
    <dgm:cxn modelId="{46DEA892-8F7F-4DF2-9C62-D90015366DFC}" type="presOf" srcId="{0C3C2B7D-2E13-4AC3-B0E7-D1ABE8A94E24}" destId="{88DE1D0F-9730-41BF-AF7D-4AE613939AD2}" srcOrd="0" destOrd="0" presId="urn:microsoft.com/office/officeart/2005/8/layout/list1"/>
    <dgm:cxn modelId="{60053194-8FED-4685-AF06-EAD35DC6B01D}" srcId="{0C3C2B7D-2E13-4AC3-B0E7-D1ABE8A94E24}" destId="{4FFB83A7-1391-459A-A6FA-6FF51F755813}" srcOrd="1" destOrd="0" parTransId="{CD8C3148-6DE5-4F0E-971D-8954F21346CF}" sibTransId="{42B7BCF7-BB72-40B1-9DB9-E7D9F4010BE9}"/>
    <dgm:cxn modelId="{C0A17EC8-B39A-4E64-AD3F-8257B7BFA0F9}" type="presOf" srcId="{4324DEC7-A5AB-4257-A417-D390563B5B39}" destId="{AA4E4E90-CB57-4935-A63E-085DDA621F92}" srcOrd="0" destOrd="0" presId="urn:microsoft.com/office/officeart/2005/8/layout/list1"/>
    <dgm:cxn modelId="{60CC41E4-39B2-4C42-AAA0-9E6CC0484E7D}" type="presOf" srcId="{4324DEC7-A5AB-4257-A417-D390563B5B39}" destId="{CAE17DA3-5607-4215-8F2B-5F3B36B6526C}" srcOrd="1" destOrd="0" presId="urn:microsoft.com/office/officeart/2005/8/layout/list1"/>
    <dgm:cxn modelId="{276462BD-2EDC-485A-88C7-A993B510DECD}" type="presParOf" srcId="{88DE1D0F-9730-41BF-AF7D-4AE613939AD2}" destId="{FDC01E51-B39D-459E-8A19-11D04D8419AF}" srcOrd="0" destOrd="0" presId="urn:microsoft.com/office/officeart/2005/8/layout/list1"/>
    <dgm:cxn modelId="{A2D760E8-B988-4044-8725-AF21C2D085AA}" type="presParOf" srcId="{FDC01E51-B39D-459E-8A19-11D04D8419AF}" destId="{AA4E4E90-CB57-4935-A63E-085DDA621F92}" srcOrd="0" destOrd="0" presId="urn:microsoft.com/office/officeart/2005/8/layout/list1"/>
    <dgm:cxn modelId="{A2DF208D-B498-41B5-9450-1B1438057074}" type="presParOf" srcId="{FDC01E51-B39D-459E-8A19-11D04D8419AF}" destId="{CAE17DA3-5607-4215-8F2B-5F3B36B6526C}" srcOrd="1" destOrd="0" presId="urn:microsoft.com/office/officeart/2005/8/layout/list1"/>
    <dgm:cxn modelId="{322FFF19-F8B0-4A44-BAB3-4F7560C80B0F}" type="presParOf" srcId="{88DE1D0F-9730-41BF-AF7D-4AE613939AD2}" destId="{FCDE9530-A925-4388-B9B9-E4517DE6CA6E}" srcOrd="1" destOrd="0" presId="urn:microsoft.com/office/officeart/2005/8/layout/list1"/>
    <dgm:cxn modelId="{CBAF5148-47F6-400A-96E8-B2DCD79BC6D1}" type="presParOf" srcId="{88DE1D0F-9730-41BF-AF7D-4AE613939AD2}" destId="{CC647DBD-70F9-4E29-95BC-3788DD6E16C5}" srcOrd="2" destOrd="0" presId="urn:microsoft.com/office/officeart/2005/8/layout/list1"/>
    <dgm:cxn modelId="{17902A28-BE68-4B4E-942C-AB367A5A62DA}" type="presParOf" srcId="{88DE1D0F-9730-41BF-AF7D-4AE613939AD2}" destId="{DE401321-6430-4E85-BEA2-5162CBCCAA92}" srcOrd="3" destOrd="0" presId="urn:microsoft.com/office/officeart/2005/8/layout/list1"/>
    <dgm:cxn modelId="{CB3E69E0-9592-4D47-BFBF-070A2B3A1DCF}" type="presParOf" srcId="{88DE1D0F-9730-41BF-AF7D-4AE613939AD2}" destId="{ECC93F0B-9519-45D7-812B-FF9BD4A0AF61}" srcOrd="4" destOrd="0" presId="urn:microsoft.com/office/officeart/2005/8/layout/list1"/>
    <dgm:cxn modelId="{91CD5B89-1323-4E0E-B384-F1F56CED739F}" type="presParOf" srcId="{ECC93F0B-9519-45D7-812B-FF9BD4A0AF61}" destId="{CE08E9D0-4430-4782-945C-5E85AC83ABF8}" srcOrd="0" destOrd="0" presId="urn:microsoft.com/office/officeart/2005/8/layout/list1"/>
    <dgm:cxn modelId="{80CECA1C-2222-494F-8DD1-1388D4DD4A89}" type="presParOf" srcId="{ECC93F0B-9519-45D7-812B-FF9BD4A0AF61}" destId="{C739E7B1-EC25-44DD-BBAF-155463F071BE}" srcOrd="1" destOrd="0" presId="urn:microsoft.com/office/officeart/2005/8/layout/list1"/>
    <dgm:cxn modelId="{516D1D48-F0A5-44E5-847B-530157051191}" type="presParOf" srcId="{88DE1D0F-9730-41BF-AF7D-4AE613939AD2}" destId="{1EADDFDB-0E61-4DEB-9BB7-74CD8D839BBC}" srcOrd="5" destOrd="0" presId="urn:microsoft.com/office/officeart/2005/8/layout/list1"/>
    <dgm:cxn modelId="{ED3F5BC9-7EB7-4FB0-B91D-AB60C8F634D3}" type="presParOf" srcId="{88DE1D0F-9730-41BF-AF7D-4AE613939AD2}" destId="{583DB7DB-DB7D-4988-A3E9-5CB7B2BB9295}" srcOrd="6" destOrd="0" presId="urn:microsoft.com/office/officeart/2005/8/layout/list1"/>
    <dgm:cxn modelId="{19F2FB77-8511-453B-ACDC-3B37B2F1A8AA}" type="presParOf" srcId="{88DE1D0F-9730-41BF-AF7D-4AE613939AD2}" destId="{39FAC462-C0AD-4756-8EE3-0ABD1DAF5DF0}" srcOrd="7" destOrd="0" presId="urn:microsoft.com/office/officeart/2005/8/layout/list1"/>
    <dgm:cxn modelId="{53CEDF5D-FE3F-4C2C-A5DE-891FF052D49A}" type="presParOf" srcId="{88DE1D0F-9730-41BF-AF7D-4AE613939AD2}" destId="{46D9B1D2-0CCE-4183-BD71-C4C8973B61D7}" srcOrd="8" destOrd="0" presId="urn:microsoft.com/office/officeart/2005/8/layout/list1"/>
    <dgm:cxn modelId="{235F50A8-B451-4223-865A-CE6A863BA091}" type="presParOf" srcId="{46D9B1D2-0CCE-4183-BD71-C4C8973B61D7}" destId="{BD15E712-A1C8-40FA-8CA7-4F5149F0B98C}" srcOrd="0" destOrd="0" presId="urn:microsoft.com/office/officeart/2005/8/layout/list1"/>
    <dgm:cxn modelId="{4B110307-8288-4EF6-A8E9-E10384A09E18}" type="presParOf" srcId="{46D9B1D2-0CCE-4183-BD71-C4C8973B61D7}" destId="{4849A4AF-9C96-4F0F-981B-C04F64B46C7D}" srcOrd="1" destOrd="0" presId="urn:microsoft.com/office/officeart/2005/8/layout/list1"/>
    <dgm:cxn modelId="{3CBCA0EB-8756-43BA-9220-23C3A46DACCE}" type="presParOf" srcId="{88DE1D0F-9730-41BF-AF7D-4AE613939AD2}" destId="{C84B977D-3EC9-4D46-8C0C-652149EE4C35}" srcOrd="9" destOrd="0" presId="urn:microsoft.com/office/officeart/2005/8/layout/list1"/>
    <dgm:cxn modelId="{48F35A50-C30C-4A59-9AC1-DA5A9B300B34}" type="presParOf" srcId="{88DE1D0F-9730-41BF-AF7D-4AE613939AD2}" destId="{39DB2CBC-5CD6-48C7-969B-E3C49835F9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47DBD-70F9-4E29-95BC-3788DD6E16C5}">
      <dsp:nvSpPr>
        <dsp:cNvPr id="0" name=""/>
        <dsp:cNvSpPr/>
      </dsp:nvSpPr>
      <dsp:spPr>
        <a:xfrm>
          <a:off x="0" y="1275353"/>
          <a:ext cx="9753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17DA3-5607-4215-8F2B-5F3B36B6526C}">
      <dsp:nvSpPr>
        <dsp:cNvPr id="0" name=""/>
        <dsp:cNvSpPr/>
      </dsp:nvSpPr>
      <dsp:spPr>
        <a:xfrm>
          <a:off x="487680" y="685802"/>
          <a:ext cx="7437149" cy="8404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064" tIns="0" rIns="25806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Determine Cause of Termination (Involuntary vs Voluntary)</a:t>
          </a:r>
        </a:p>
      </dsp:txBody>
      <dsp:txXfrm>
        <a:off x="528708" y="726830"/>
        <a:ext cx="7355093" cy="758415"/>
      </dsp:txXfrm>
    </dsp:sp>
    <dsp:sp modelId="{583DB7DB-DB7D-4988-A3E9-5CB7B2BB9295}">
      <dsp:nvSpPr>
        <dsp:cNvPr id="0" name=""/>
        <dsp:cNvSpPr/>
      </dsp:nvSpPr>
      <dsp:spPr>
        <a:xfrm>
          <a:off x="0" y="2255515"/>
          <a:ext cx="9753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9E7B1-EC25-44DD-BBAF-155463F071BE}">
      <dsp:nvSpPr>
        <dsp:cNvPr id="0" name=""/>
        <dsp:cNvSpPr/>
      </dsp:nvSpPr>
      <dsp:spPr>
        <a:xfrm>
          <a:off x="487680" y="1795553"/>
          <a:ext cx="7437149" cy="7108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064" tIns="0" rIns="25806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Conduct thorough review using data set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BLS DATA set and Lawson ERP System’s Dataset</a:t>
          </a:r>
        </a:p>
      </dsp:txBody>
      <dsp:txXfrm>
        <a:off x="522382" y="1830255"/>
        <a:ext cx="7367745" cy="641477"/>
      </dsp:txXfrm>
    </dsp:sp>
    <dsp:sp modelId="{39DB2CBC-5CD6-48C7-969B-E3C49835F99D}">
      <dsp:nvSpPr>
        <dsp:cNvPr id="0" name=""/>
        <dsp:cNvSpPr/>
      </dsp:nvSpPr>
      <dsp:spPr>
        <a:xfrm>
          <a:off x="0" y="3229197"/>
          <a:ext cx="9753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9A4AF-9C96-4F0F-981B-C04F64B46C7D}">
      <dsp:nvSpPr>
        <dsp:cNvPr id="0" name=""/>
        <dsp:cNvSpPr/>
      </dsp:nvSpPr>
      <dsp:spPr>
        <a:xfrm>
          <a:off x="487680" y="2775715"/>
          <a:ext cx="7437149" cy="7044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064" tIns="0" rIns="25806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Recommendations based off of research</a:t>
          </a:r>
        </a:p>
      </dsp:txBody>
      <dsp:txXfrm>
        <a:off x="522066" y="2810101"/>
        <a:ext cx="7368377" cy="635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11/14/2017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bls.gov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5.wdp"/><Relationship Id="rId3" Type="http://schemas.openxmlformats.org/officeDocument/2006/relationships/image" Target="../media/image14.jpg"/><Relationship Id="rId7" Type="http://schemas.microsoft.com/office/2007/relationships/hdphoto" Target="../media/hdphoto2.wdp"/><Relationship Id="rId12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microsoft.com/office/2007/relationships/hdphoto" Target="../media/hdphoto4.wdp"/><Relationship Id="rId5" Type="http://schemas.openxmlformats.org/officeDocument/2006/relationships/image" Target="../media/image16.png"/><Relationship Id="rId15" Type="http://schemas.microsoft.com/office/2007/relationships/hdphoto" Target="../media/hdphoto6.wdp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microsoft.com/office/2007/relationships/hdphoto" Target="../media/hdphoto3.wdp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292" y="2438400"/>
            <a:ext cx="97536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Swift Airlines -IAD Airport Turnover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4757" y="2971800"/>
            <a:ext cx="1846430" cy="381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November, 2017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5BDF-6155-4736-87BC-D0B6E93C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0F0F7-02E7-496E-8BED-6CCDF5AA2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35" y="1828800"/>
            <a:ext cx="4648200" cy="4419600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Swift Airline </a:t>
            </a:r>
            <a:r>
              <a:rPr lang="en-US" sz="2000" b="1" dirty="0"/>
              <a:t>vs </a:t>
            </a:r>
            <a:r>
              <a:rPr lang="en-US" sz="2000" b="1" dirty="0">
                <a:solidFill>
                  <a:schemeClr val="accent4"/>
                </a:solidFill>
              </a:rPr>
              <a:t>BLS</a:t>
            </a:r>
          </a:p>
          <a:p>
            <a:pPr marL="45720" indent="0">
              <a:buNone/>
            </a:pPr>
            <a:r>
              <a:rPr lang="en-US" sz="1600" b="1" dirty="0">
                <a:hlinkClick r:id="rId2"/>
              </a:rPr>
              <a:t>U.S. Bureau of Labor Statistics</a:t>
            </a:r>
            <a:endParaRPr lang="en-US" sz="1600" b="1" dirty="0"/>
          </a:p>
          <a:p>
            <a:pPr marL="45720" indent="0">
              <a:buNone/>
            </a:pPr>
            <a:r>
              <a:rPr lang="en-US" sz="1600" dirty="0"/>
              <a:t>The BLS is a governmental statistical agency that collects, processes, analyzes, and disseminates essential statistical data to the American public.</a:t>
            </a:r>
          </a:p>
          <a:p>
            <a:pPr marL="45720" indent="0">
              <a:buNone/>
            </a:pPr>
            <a:r>
              <a:rPr lang="en-US" sz="1600" dirty="0"/>
              <a:t>Passenger Service </a:t>
            </a:r>
            <a:r>
              <a:rPr lang="en-US" sz="1600" dirty="0">
                <a:sym typeface="Wingdings" panose="05000000000000000000" pitchFamily="2" charset="2"/>
              </a:rPr>
              <a:t> Customer Service</a:t>
            </a:r>
          </a:p>
          <a:p>
            <a:pPr marL="4572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Ramp  Ground Maintenance</a:t>
            </a:r>
          </a:p>
          <a:p>
            <a:pPr marL="4572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Aircraft Cleaners  Cleaning Maintenance</a:t>
            </a:r>
          </a:p>
          <a:p>
            <a:pPr marL="45720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pPr marL="45720" indent="0">
              <a:buNone/>
            </a:pPr>
            <a:r>
              <a:rPr lang="en-US" sz="1600" b="1" dirty="0">
                <a:sym typeface="Wingdings" panose="05000000000000000000" pitchFamily="2" charset="2"/>
              </a:rPr>
              <a:t>Data Source:</a:t>
            </a:r>
          </a:p>
          <a:p>
            <a:pPr marL="45720" indent="0">
              <a:buNone/>
            </a:pPr>
            <a:r>
              <a:rPr lang="en-US" sz="1600" dirty="0"/>
              <a:t>-BLS Website- JSON File/ XLXS File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62935E-61EF-4426-8934-B30F8FC7FB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73"/>
          <a:stretch/>
        </p:blipFill>
        <p:spPr>
          <a:xfrm>
            <a:off x="5021552" y="1594756"/>
            <a:ext cx="6561302" cy="441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20502E-0448-431D-AB0A-A4F05360CD80}"/>
              </a:ext>
            </a:extLst>
          </p:cNvPr>
          <p:cNvSpPr txBox="1"/>
          <p:nvPr/>
        </p:nvSpPr>
        <p:spPr>
          <a:xfrm>
            <a:off x="5865812" y="3389086"/>
            <a:ext cx="80983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$10.10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4E00D-49B6-427B-8B61-987189354E2B}"/>
              </a:ext>
            </a:extLst>
          </p:cNvPr>
          <p:cNvSpPr txBox="1"/>
          <p:nvPr/>
        </p:nvSpPr>
        <p:spPr>
          <a:xfrm>
            <a:off x="6675649" y="2572061"/>
            <a:ext cx="52610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$15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B8B43-52AC-4D18-B580-8DDF135E8EC1}"/>
              </a:ext>
            </a:extLst>
          </p:cNvPr>
          <p:cNvSpPr txBox="1"/>
          <p:nvPr/>
        </p:nvSpPr>
        <p:spPr>
          <a:xfrm>
            <a:off x="7770812" y="3389086"/>
            <a:ext cx="80983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$10.10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B8720-2326-430E-A6AE-3F080186E388}"/>
              </a:ext>
            </a:extLst>
          </p:cNvPr>
          <p:cNvSpPr txBox="1"/>
          <p:nvPr/>
        </p:nvSpPr>
        <p:spPr>
          <a:xfrm>
            <a:off x="9675812" y="3419052"/>
            <a:ext cx="80983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$10.10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21492-EF27-4B9B-A56E-5F02A2102BDF}"/>
              </a:ext>
            </a:extLst>
          </p:cNvPr>
          <p:cNvSpPr txBox="1"/>
          <p:nvPr/>
        </p:nvSpPr>
        <p:spPr>
          <a:xfrm>
            <a:off x="10361612" y="3115068"/>
            <a:ext cx="80983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$11.50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6E1271-6417-4E7D-9AE2-B29F307ECC5A}"/>
              </a:ext>
            </a:extLst>
          </p:cNvPr>
          <p:cNvSpPr txBox="1"/>
          <p:nvPr/>
        </p:nvSpPr>
        <p:spPr>
          <a:xfrm>
            <a:off x="8553661" y="1615232"/>
            <a:ext cx="80983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$22.25</a:t>
            </a:r>
          </a:p>
        </p:txBody>
      </p:sp>
    </p:spTree>
    <p:extLst>
      <p:ext uri="{BB962C8B-B14F-4D97-AF65-F5344CB8AC3E}">
        <p14:creationId xmlns:p14="http://schemas.microsoft.com/office/powerpoint/2010/main" val="105846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810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Wage environment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4753D-D969-4009-B252-3042D4FE5301}"/>
              </a:ext>
            </a:extLst>
          </p:cNvPr>
          <p:cNvSpPr txBox="1"/>
          <p:nvPr/>
        </p:nvSpPr>
        <p:spPr>
          <a:xfrm>
            <a:off x="873401" y="1066800"/>
            <a:ext cx="10262324" cy="144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Virginia and the federal government have set a legal minimum wage - Virginia's is $7.25 per hour, while the federal minimum wage is $7.25 per hour.  The legal requirements do not come close to the local cost of wages for skilled and unskilled labor in the surrounding area.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Employment increases in Loudoun county ranked third highest in nation. Loudoun has the fastest rate of employment growth in the state, at 6.2% currently.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748" y="2819400"/>
            <a:ext cx="9115631" cy="33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974B873-9C82-4BF3-9159-256D329F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810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LOCAL IAD Available jobs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B07C6-A37B-4DD0-9109-FE7DE7EEC155}"/>
              </a:ext>
            </a:extLst>
          </p:cNvPr>
          <p:cNvSpPr txBox="1"/>
          <p:nvPr/>
        </p:nvSpPr>
        <p:spPr>
          <a:xfrm>
            <a:off x="899663" y="6355461"/>
            <a:ext cx="10058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Source: Weblinks available on last page.</a:t>
            </a:r>
            <a:endParaRPr lang="en-US" sz="1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CD56E-C62B-4929-A9DF-66ECFBA862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17010"/>
          <a:stretch/>
        </p:blipFill>
        <p:spPr>
          <a:xfrm>
            <a:off x="9974843" y="369631"/>
            <a:ext cx="502788" cy="43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FADC6F-9192-4263-84A1-7B62DCC345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6942" r="17167" b="19543"/>
          <a:stretch/>
        </p:blipFill>
        <p:spPr>
          <a:xfrm>
            <a:off x="10409434" y="324435"/>
            <a:ext cx="502788" cy="4795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080D19-4BD2-4099-817B-3731CB39FF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490" y="284878"/>
            <a:ext cx="553322" cy="5533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AA6207-4098-42FC-ACBF-D48A2D3899AD}"/>
              </a:ext>
            </a:extLst>
          </p:cNvPr>
          <p:cNvSpPr txBox="1"/>
          <p:nvPr/>
        </p:nvSpPr>
        <p:spPr>
          <a:xfrm>
            <a:off x="684212" y="907459"/>
            <a:ext cx="983326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Swift is competing against certain employers who offer higher initial pay, many are coupled with an easier workload and indoor work environment </a:t>
            </a:r>
            <a:endParaRPr lang="en-US" sz="1600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FC52F6D-E5D7-4A43-A066-0E9807A6B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750144"/>
              </p:ext>
            </p:extLst>
          </p:nvPr>
        </p:nvGraphicFramePr>
        <p:xfrm>
          <a:off x="684212" y="1620525"/>
          <a:ext cx="11087309" cy="41148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996571">
                  <a:extLst>
                    <a:ext uri="{9D8B030D-6E8A-4147-A177-3AD203B41FA5}">
                      <a16:colId xmlns:a16="http://schemas.microsoft.com/office/drawing/2014/main" val="2722123070"/>
                    </a:ext>
                  </a:extLst>
                </a:gridCol>
                <a:gridCol w="2414995">
                  <a:extLst>
                    <a:ext uri="{9D8B030D-6E8A-4147-A177-3AD203B41FA5}">
                      <a16:colId xmlns:a16="http://schemas.microsoft.com/office/drawing/2014/main" val="898731129"/>
                    </a:ext>
                  </a:extLst>
                </a:gridCol>
                <a:gridCol w="1707703">
                  <a:extLst>
                    <a:ext uri="{9D8B030D-6E8A-4147-A177-3AD203B41FA5}">
                      <a16:colId xmlns:a16="http://schemas.microsoft.com/office/drawing/2014/main" val="689153562"/>
                    </a:ext>
                  </a:extLst>
                </a:gridCol>
                <a:gridCol w="690498">
                  <a:extLst>
                    <a:ext uri="{9D8B030D-6E8A-4147-A177-3AD203B41FA5}">
                      <a16:colId xmlns:a16="http://schemas.microsoft.com/office/drawing/2014/main" val="3345101195"/>
                    </a:ext>
                  </a:extLst>
                </a:gridCol>
                <a:gridCol w="1678741">
                  <a:extLst>
                    <a:ext uri="{9D8B030D-6E8A-4147-A177-3AD203B41FA5}">
                      <a16:colId xmlns:a16="http://schemas.microsoft.com/office/drawing/2014/main" val="2807739500"/>
                    </a:ext>
                  </a:extLst>
                </a:gridCol>
                <a:gridCol w="1598801">
                  <a:extLst>
                    <a:ext uri="{9D8B030D-6E8A-4147-A177-3AD203B41FA5}">
                      <a16:colId xmlns:a16="http://schemas.microsoft.com/office/drawing/2014/main" val="3267669439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Company</a:t>
                      </a: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Position</a:t>
                      </a:r>
                      <a:endParaRPr lang="en-US" sz="15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Starting rate $</a:t>
                      </a:r>
                      <a:endParaRPr lang="en-US" sz="15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Bonus</a:t>
                      </a:r>
                      <a:endParaRPr lang="en-US" sz="15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Location</a:t>
                      </a:r>
                      <a:endParaRPr lang="en-US" sz="15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Heavy Lifting</a:t>
                      </a:r>
                      <a:endParaRPr lang="en-US" sz="15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4263325872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Swift Airlines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Ground Handling</a:t>
                      </a: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$10.10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900" b="1" u="none" strike="noStrike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4069039821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Walmart</a:t>
                      </a: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Sales Assoc.</a:t>
                      </a: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$13.00</a:t>
                      </a: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3605760556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 dirty="0">
                          <a:effectLst/>
                        </a:rPr>
                        <a:t>G2 Security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Security Agent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$12.00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363128228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TSA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Transportation Security Agent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$17.00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303395494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 dirty="0">
                          <a:effectLst/>
                        </a:rPr>
                        <a:t>ABM Aviation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Floor tech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$13.00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926693985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Super Shuttle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Cust</a:t>
                      </a:r>
                      <a:r>
                        <a:rPr lang="en-US" sz="1400" u="none" strike="noStrike" dirty="0">
                          <a:effectLst/>
                        </a:rPr>
                        <a:t>. Svc.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$13.00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371989632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B00C213-5B0A-4FFF-87A3-80E5D6A2C7E1}"/>
              </a:ext>
            </a:extLst>
          </p:cNvPr>
          <p:cNvSpPr txBox="1"/>
          <p:nvPr/>
        </p:nvSpPr>
        <p:spPr>
          <a:xfrm>
            <a:off x="720724" y="5943600"/>
            <a:ext cx="983326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While there are other openings that pay at or below Swissport’s starting level, there are also many others that offer a higher starting rate, driving a gap greater than $1</a:t>
            </a:r>
            <a:endParaRPr lang="en-US" sz="1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3956" y="2262080"/>
            <a:ext cx="404920" cy="4049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18812" y="2286000"/>
            <a:ext cx="384624" cy="4097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9412" y="2286000"/>
            <a:ext cx="381000" cy="400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63376" y="2838450"/>
            <a:ext cx="434498" cy="443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9355" y1="63636" x2="19355" y2="63636"/>
                        <a14:foregroundMark x1="27419" y1="34848" x2="27419" y2="34848"/>
                        <a14:foregroundMark x1="38710" y1="24242" x2="38710" y2="24242"/>
                        <a14:foregroundMark x1="67742" y1="34848" x2="67742" y2="34848"/>
                        <a14:foregroundMark x1="79032" y1="59091" x2="79032" y2="59091"/>
                        <a14:foregroundMark x1="64516" y1="81818" x2="6451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04312" y="2867025"/>
            <a:ext cx="438439" cy="466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8724" y="2895600"/>
            <a:ext cx="304800" cy="3905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63376" y="3518867"/>
            <a:ext cx="381000" cy="4000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9301" y="4029092"/>
            <a:ext cx="434498" cy="4435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9301" y="4662863"/>
            <a:ext cx="381000" cy="400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9355" y1="63636" x2="19355" y2="63636"/>
                        <a14:foregroundMark x1="27419" y1="34848" x2="27419" y2="34848"/>
                        <a14:foregroundMark x1="38710" y1="24242" x2="38710" y2="24242"/>
                        <a14:foregroundMark x1="67742" y1="34848" x2="67742" y2="34848"/>
                        <a14:foregroundMark x1="79032" y1="59091" x2="79032" y2="59091"/>
                        <a14:foregroundMark x1="64516" y1="81818" x2="6451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17195" y="4017504"/>
            <a:ext cx="438439" cy="4667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9355" y1="63636" x2="19355" y2="63636"/>
                        <a14:foregroundMark x1="27419" y1="34848" x2="27419" y2="34848"/>
                        <a14:foregroundMark x1="38710" y1="24242" x2="38710" y2="24242"/>
                        <a14:foregroundMark x1="67742" y1="34848" x2="67742" y2="34848"/>
                        <a14:foregroundMark x1="79032" y1="59091" x2="79032" y2="59091"/>
                        <a14:foregroundMark x1="64516" y1="81818" x2="6451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17196" y="4634916"/>
            <a:ext cx="438439" cy="4667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9355" y1="63636" x2="19355" y2="63636"/>
                        <a14:foregroundMark x1="27419" y1="34848" x2="27419" y2="34848"/>
                        <a14:foregroundMark x1="38710" y1="24242" x2="38710" y2="24242"/>
                        <a14:foregroundMark x1="67742" y1="34848" x2="67742" y2="34848"/>
                        <a14:foregroundMark x1="79032" y1="59091" x2="79032" y2="59091"/>
                        <a14:foregroundMark x1="64516" y1="81818" x2="6451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04312" y="5179116"/>
            <a:ext cx="438439" cy="4667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9425" y="4667261"/>
            <a:ext cx="304800" cy="3905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8948" y="4058658"/>
            <a:ext cx="304800" cy="3905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9959" y="5217215"/>
            <a:ext cx="304800" cy="3905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9355" y1="63636" x2="19355" y2="63636"/>
                        <a14:foregroundMark x1="27419" y1="34848" x2="27419" y2="34848"/>
                        <a14:foregroundMark x1="38710" y1="24242" x2="38710" y2="24242"/>
                        <a14:foregroundMark x1="67742" y1="34848" x2="67742" y2="34848"/>
                        <a14:foregroundMark x1="79032" y1="59091" x2="79032" y2="59091"/>
                        <a14:foregroundMark x1="64516" y1="81818" x2="6451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00437" y="3437831"/>
            <a:ext cx="438439" cy="4667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8724" y="3486017"/>
            <a:ext cx="304800" cy="3905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3212" y="5257800"/>
            <a:ext cx="3810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3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462010"/>
            <a:ext cx="9953624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Exited employee geography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3489" y="6415451"/>
            <a:ext cx="100584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/>
              <a:t>Notes: *Average cost is a one-way fare; miles to IAD is the distance from the zip code to IAD per the fastest route as provided by Google Maps; Transportation methodology, time, and costs are provided by Google Maps and are as of September 16, 2017.</a:t>
            </a:r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6588" y="988469"/>
            <a:ext cx="1003328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Drive distance from the most common location is an average of 8.8 miles each way; average commute time is 25 minutes each way.</a:t>
            </a:r>
            <a:endParaRPr lang="en-US" sz="1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70" y="1524000"/>
            <a:ext cx="4632860" cy="4571777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372D830-D30B-4655-B71C-DD07AB89A4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1442540"/>
              </p:ext>
            </p:extLst>
          </p:nvPr>
        </p:nvGraphicFramePr>
        <p:xfrm>
          <a:off x="5408612" y="1488641"/>
          <a:ext cx="6524625" cy="4517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335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810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Labor market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080" y="759673"/>
            <a:ext cx="9927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Loudoun County has had steady growth in employment, which has driven unemployment to a low 3.2%; cost of employment and living is significantly higher than the national average.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32465" y="4448547"/>
            <a:ext cx="180832" cy="140589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3297" y="4382983"/>
            <a:ext cx="466869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Cost of living comparison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40168"/>
              </p:ext>
            </p:extLst>
          </p:nvPr>
        </p:nvGraphicFramePr>
        <p:xfrm>
          <a:off x="6305477" y="4776780"/>
          <a:ext cx="4638747" cy="165231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54114">
                  <a:extLst>
                    <a:ext uri="{9D8B030D-6E8A-4147-A177-3AD203B41FA5}">
                      <a16:colId xmlns:a16="http://schemas.microsoft.com/office/drawing/2014/main" val="8385536"/>
                    </a:ext>
                  </a:extLst>
                </a:gridCol>
                <a:gridCol w="1050055">
                  <a:extLst>
                    <a:ext uri="{9D8B030D-6E8A-4147-A177-3AD203B41FA5}">
                      <a16:colId xmlns:a16="http://schemas.microsoft.com/office/drawing/2014/main" val="3250985920"/>
                    </a:ext>
                  </a:extLst>
                </a:gridCol>
                <a:gridCol w="1243168">
                  <a:extLst>
                    <a:ext uri="{9D8B030D-6E8A-4147-A177-3AD203B41FA5}">
                      <a16:colId xmlns:a16="http://schemas.microsoft.com/office/drawing/2014/main" val="2651701496"/>
                    </a:ext>
                  </a:extLst>
                </a:gridCol>
                <a:gridCol w="591410">
                  <a:extLst>
                    <a:ext uri="{9D8B030D-6E8A-4147-A177-3AD203B41FA5}">
                      <a16:colId xmlns:a16="http://schemas.microsoft.com/office/drawing/2014/main" val="3227204870"/>
                    </a:ext>
                  </a:extLst>
                </a:gridCol>
              </a:tblGrid>
              <a:tr h="2796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Category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Median Expense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61229"/>
                  </a:ext>
                </a:extLst>
              </a:tr>
              <a:tr h="274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National 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Metro</a:t>
                      </a:r>
                      <a:r>
                        <a:rPr lang="en-US" sz="105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Area</a:t>
                      </a:r>
                      <a:endParaRPr lang="en-US" sz="105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Vari.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9601466"/>
                  </a:ext>
                </a:extLst>
              </a:tr>
              <a:tr h="274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 bedroom rent**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$1,230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$2,271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85%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82608"/>
                  </a:ext>
                </a:extLst>
              </a:tr>
              <a:tr h="274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 gallon milk*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$3.17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$3.73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18%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4152462"/>
                  </a:ext>
                </a:extLst>
              </a:tr>
              <a:tr h="274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 dozen eggs*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$1.33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$3.40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159%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4140389"/>
                  </a:ext>
                </a:extLst>
              </a:tr>
              <a:tr h="274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 gallon gas^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$2.30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$2.53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10%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631215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865812" y="1657579"/>
            <a:ext cx="0" cy="4771513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63718" y="4418059"/>
            <a:ext cx="180832" cy="140589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05440"/>
              </p:ext>
            </p:extLst>
          </p:nvPr>
        </p:nvGraphicFramePr>
        <p:xfrm>
          <a:off x="6399212" y="161359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18" y="2800832"/>
            <a:ext cx="4924425" cy="2676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3718" y="2411250"/>
            <a:ext cx="3581400" cy="2862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Loudoun County 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5331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487" y="790139"/>
            <a:ext cx="7315200" cy="457200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Example graphic: demonstrating Swift Airline total comp (Ramp, PAX, cleaning)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6689" y="1390745"/>
            <a:ext cx="983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i="1" dirty="0"/>
              <a:t>What is my total compensation </a:t>
            </a:r>
            <a:r>
              <a:rPr lang="en-US" sz="1600" b="1" i="1"/>
              <a:t>at Swift </a:t>
            </a:r>
            <a:r>
              <a:rPr lang="en-US" sz="1600" b="1" i="1" dirty="0"/>
              <a:t>Airlines?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dirty="0"/>
              <a:t>It is more than just your hourly wage.</a:t>
            </a:r>
            <a:endParaRPr lang="en-US" sz="1200" b="1" dirty="0"/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1581202" y="2239192"/>
            <a:ext cx="2438400" cy="35092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200" dirty="0"/>
              <a:t>Market competitive wages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Covered health insurance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Retention Increase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All additional benefits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30947" y="5282102"/>
            <a:ext cx="3714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tantia" panose="02030602050306030303" pitchFamily="18" charset="0"/>
              </a:rPr>
              <a:t>Potential </a:t>
            </a:r>
            <a:r>
              <a:rPr lang="en-US" sz="2000" b="1" dirty="0">
                <a:solidFill>
                  <a:schemeClr val="accent6"/>
                </a:solidFill>
                <a:latin typeface="Constantia" panose="02030602050306030303" pitchFamily="18" charset="0"/>
              </a:rPr>
              <a:t>total compensation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71849" y="5677969"/>
            <a:ext cx="6751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>
                <a:ln w="0"/>
                <a:solidFill>
                  <a:schemeClr val="accent6"/>
                </a:solidFill>
                <a:effectLst>
                  <a:reflection blurRad="12700" stA="50000" endPos="50000" dist="5000" dir="5400000" sy="-100000" rotWithShape="0"/>
                </a:effectLst>
                <a:latin typeface="Aparajita" panose="020B0604020202020204" pitchFamily="34" charset="0"/>
                <a:cs typeface="Aparajita" panose="020B0604020202020204" pitchFamily="34" charset="0"/>
              </a:rPr>
              <a:t>+ $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7980938" y="5813287"/>
            <a:ext cx="304800" cy="290548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338653" y="5758506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$ per hour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10181" y="2239192"/>
            <a:ext cx="685800" cy="3242965"/>
            <a:chOff x="762000" y="1786235"/>
            <a:chExt cx="685800" cy="3242965"/>
          </a:xfrm>
        </p:grpSpPr>
        <p:sp>
          <p:nvSpPr>
            <p:cNvPr id="18" name="Oval 17"/>
            <p:cNvSpPr/>
            <p:nvPr/>
          </p:nvSpPr>
          <p:spPr>
            <a:xfrm>
              <a:off x="762000" y="1786235"/>
              <a:ext cx="685800" cy="65216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62000" y="2624435"/>
              <a:ext cx="685800" cy="65216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62000" y="3538835"/>
              <a:ext cx="685800" cy="65216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762000" y="4377035"/>
              <a:ext cx="685800" cy="65216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144" y="1916580"/>
              <a:ext cx="401512" cy="39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960" y="2757784"/>
              <a:ext cx="379879" cy="385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632" y="3667347"/>
              <a:ext cx="389413" cy="395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349" y="4502943"/>
              <a:ext cx="465978" cy="40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reeform 25"/>
          <p:cNvSpPr/>
          <p:nvPr/>
        </p:nvSpPr>
        <p:spPr>
          <a:xfrm>
            <a:off x="601323" y="2742952"/>
            <a:ext cx="200000" cy="474016"/>
          </a:xfrm>
          <a:custGeom>
            <a:avLst/>
            <a:gdLst>
              <a:gd name="connsiteX0" fmla="*/ 200000 w 200000"/>
              <a:gd name="connsiteY0" fmla="*/ 0 h 338097"/>
              <a:gd name="connsiteX1" fmla="*/ 215 w 200000"/>
              <a:gd name="connsiteY1" fmla="*/ 192101 h 338097"/>
              <a:gd name="connsiteX2" fmla="*/ 169263 w 200000"/>
              <a:gd name="connsiteY2" fmla="*/ 338097 h 33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00" h="338097">
                <a:moveTo>
                  <a:pt x="200000" y="0"/>
                </a:moveTo>
                <a:cubicBezTo>
                  <a:pt x="102669" y="67876"/>
                  <a:pt x="5338" y="135752"/>
                  <a:pt x="215" y="192101"/>
                </a:cubicBezTo>
                <a:cubicBezTo>
                  <a:pt x="-4908" y="248450"/>
                  <a:pt x="82177" y="293273"/>
                  <a:pt x="169263" y="338097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568661" y="4521670"/>
            <a:ext cx="200000" cy="474016"/>
          </a:xfrm>
          <a:custGeom>
            <a:avLst/>
            <a:gdLst>
              <a:gd name="connsiteX0" fmla="*/ 200000 w 200000"/>
              <a:gd name="connsiteY0" fmla="*/ 0 h 338097"/>
              <a:gd name="connsiteX1" fmla="*/ 215 w 200000"/>
              <a:gd name="connsiteY1" fmla="*/ 192101 h 338097"/>
              <a:gd name="connsiteX2" fmla="*/ 169263 w 200000"/>
              <a:gd name="connsiteY2" fmla="*/ 338097 h 33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00" h="338097">
                <a:moveTo>
                  <a:pt x="200000" y="0"/>
                </a:moveTo>
                <a:cubicBezTo>
                  <a:pt x="102669" y="67876"/>
                  <a:pt x="5338" y="135752"/>
                  <a:pt x="215" y="192101"/>
                </a:cubicBezTo>
                <a:cubicBezTo>
                  <a:pt x="-4908" y="248450"/>
                  <a:pt x="82177" y="293273"/>
                  <a:pt x="169263" y="338097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438032" y="3647418"/>
            <a:ext cx="238383" cy="437990"/>
          </a:xfrm>
          <a:custGeom>
            <a:avLst/>
            <a:gdLst>
              <a:gd name="connsiteX0" fmla="*/ 0 w 238383"/>
              <a:gd name="connsiteY0" fmla="*/ 0 h 437990"/>
              <a:gd name="connsiteX1" fmla="*/ 238205 w 238383"/>
              <a:gd name="connsiteY1" fmla="*/ 199784 h 437990"/>
              <a:gd name="connsiteX2" fmla="*/ 30736 w 238383"/>
              <a:gd name="connsiteY2" fmla="*/ 437990 h 43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383" h="437990">
                <a:moveTo>
                  <a:pt x="0" y="0"/>
                </a:moveTo>
                <a:cubicBezTo>
                  <a:pt x="116541" y="63393"/>
                  <a:pt x="233082" y="126786"/>
                  <a:pt x="238205" y="199784"/>
                </a:cubicBezTo>
                <a:cubicBezTo>
                  <a:pt x="243328" y="272782"/>
                  <a:pt x="137032" y="355386"/>
                  <a:pt x="30736" y="43799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71677" y="4008684"/>
            <a:ext cx="4518977" cy="1894432"/>
            <a:chOff x="1371600" y="3015253"/>
            <a:chExt cx="4195492" cy="2699747"/>
          </a:xfrm>
        </p:grpSpPr>
        <p:sp>
          <p:nvSpPr>
            <p:cNvPr id="30" name="Freeform 29"/>
            <p:cNvSpPr/>
            <p:nvPr/>
          </p:nvSpPr>
          <p:spPr>
            <a:xfrm>
              <a:off x="1371600" y="4908176"/>
              <a:ext cx="4195492" cy="806824"/>
            </a:xfrm>
            <a:custGeom>
              <a:avLst/>
              <a:gdLst>
                <a:gd name="connsiteX0" fmla="*/ 0 w 2497311"/>
                <a:gd name="connsiteY0" fmla="*/ 0 h 806824"/>
                <a:gd name="connsiteX1" fmla="*/ 706931 w 2497311"/>
                <a:gd name="connsiteY1" fmla="*/ 614723 h 806824"/>
                <a:gd name="connsiteX2" fmla="*/ 2497311 w 2497311"/>
                <a:gd name="connsiteY2" fmla="*/ 806824 h 80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7311" h="806824">
                  <a:moveTo>
                    <a:pt x="0" y="0"/>
                  </a:moveTo>
                  <a:cubicBezTo>
                    <a:pt x="145356" y="240126"/>
                    <a:pt x="290713" y="480252"/>
                    <a:pt x="706931" y="614723"/>
                  </a:cubicBezTo>
                  <a:cubicBezTo>
                    <a:pt x="1123149" y="749194"/>
                    <a:pt x="1810230" y="778009"/>
                    <a:pt x="2497311" y="806824"/>
                  </a:cubicBezTo>
                </a:path>
              </a:pathLst>
            </a:custGeom>
            <a:noFill/>
            <a:ln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672714" y="3015253"/>
              <a:ext cx="1110883" cy="1450949"/>
            </a:xfrm>
            <a:custGeom>
              <a:avLst/>
              <a:gdLst>
                <a:gd name="connsiteX0" fmla="*/ 0 w 1110883"/>
                <a:gd name="connsiteY0" fmla="*/ 1450949 h 1450949"/>
                <a:gd name="connsiteX1" fmla="*/ 612119 w 1110883"/>
                <a:gd name="connsiteY1" fmla="*/ 1042869 h 1450949"/>
                <a:gd name="connsiteX2" fmla="*/ 468536 w 1110883"/>
                <a:gd name="connsiteY2" fmla="*/ 347623 h 1450949"/>
                <a:gd name="connsiteX3" fmla="*/ 1110883 w 1110883"/>
                <a:gd name="connsiteY3" fmla="*/ 0 h 14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0883" h="1450949">
                  <a:moveTo>
                    <a:pt x="0" y="1450949"/>
                  </a:moveTo>
                  <a:cubicBezTo>
                    <a:pt x="267015" y="1338853"/>
                    <a:pt x="534030" y="1226757"/>
                    <a:pt x="612119" y="1042869"/>
                  </a:cubicBezTo>
                  <a:cubicBezTo>
                    <a:pt x="690208" y="858981"/>
                    <a:pt x="385409" y="521434"/>
                    <a:pt x="468536" y="347623"/>
                  </a:cubicBezTo>
                  <a:cubicBezTo>
                    <a:pt x="551663" y="173811"/>
                    <a:pt x="831273" y="86905"/>
                    <a:pt x="1110883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4592420" y="3022810"/>
              <a:ext cx="198734" cy="51797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657600" y="5699256"/>
              <a:ext cx="1909492" cy="15744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633521" y="2372380"/>
            <a:ext cx="1832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+ $21,008*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69801" y="3141864"/>
            <a:ext cx="1359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+ $1,274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960051" y="4333936"/>
            <a:ext cx="1179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+ $624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83796" y="5220547"/>
            <a:ext cx="146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+ $2,790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49395" y="5663955"/>
            <a:ext cx="1484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 $12.35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637212" y="1893065"/>
            <a:ext cx="4687453" cy="272459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en-US" sz="1500" u="sng" dirty="0">
                <a:solidFill>
                  <a:schemeClr val="tx2"/>
                </a:solidFill>
              </a:rPr>
              <a:t>Additional Benefits:</a:t>
            </a:r>
          </a:p>
          <a:p>
            <a:pPr hangingPunct="0"/>
            <a:endParaRPr lang="en-US" sz="700" dirty="0">
              <a:solidFill>
                <a:schemeClr val="tx2"/>
              </a:solidFill>
            </a:endParaRP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Employer Paid Parking  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401(k) with Employer match  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Company Paid Life Insurance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PTO Accrual (40 Hours)- Begins Year One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Paid Holidays and Bereavement Pay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Parking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.60 increase after 6 months of emp.</a:t>
            </a:r>
          </a:p>
        </p:txBody>
      </p:sp>
    </p:spTree>
    <p:extLst>
      <p:ext uri="{BB962C8B-B14F-4D97-AF65-F5344CB8AC3E}">
        <p14:creationId xmlns:p14="http://schemas.microsoft.com/office/powerpoint/2010/main" val="8275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6096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Overview of handling attrition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5212" y="1136059"/>
            <a:ext cx="983326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While the cost implication of increased wages may be offset by reducing training expenses, Swift Airline will realize additional benefit from improving retention and increasing attraction 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1063624" y="1584487"/>
            <a:ext cx="10134599" cy="29113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070891" y="1702156"/>
            <a:ext cx="434340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b="1" dirty="0"/>
              <a:t>Attracting an employee</a:t>
            </a:r>
          </a:p>
          <a:p>
            <a:endParaRPr lang="en-US" sz="1200" dirty="0"/>
          </a:p>
          <a:p>
            <a:r>
              <a:rPr lang="en-US" sz="1200" dirty="0"/>
              <a:t>	Competitive entry hourly wage</a:t>
            </a:r>
          </a:p>
          <a:p>
            <a:endParaRPr lang="en-US" sz="1200" dirty="0"/>
          </a:p>
          <a:p>
            <a:r>
              <a:rPr lang="en-US" sz="1200" dirty="0"/>
              <a:t>	Primary benefits (health, vacation, etc.)</a:t>
            </a:r>
          </a:p>
          <a:p>
            <a:endParaRPr lang="en-US" sz="1200" dirty="0"/>
          </a:p>
          <a:p>
            <a:r>
              <a:rPr lang="en-US" sz="1200" dirty="0"/>
              <a:t>	Secondary benefits (parking, trans., meals)</a:t>
            </a:r>
          </a:p>
          <a:p>
            <a:endParaRPr lang="en-US" sz="1200" dirty="0"/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52286" y="1702156"/>
            <a:ext cx="5145937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b="1" dirty="0"/>
              <a:t>Keeping an employee</a:t>
            </a:r>
          </a:p>
          <a:p>
            <a:endParaRPr lang="en-US" sz="1200" dirty="0"/>
          </a:p>
          <a:p>
            <a:r>
              <a:rPr lang="en-US" sz="1200" dirty="0"/>
              <a:t>	Strong supervisor leadership</a:t>
            </a:r>
          </a:p>
          <a:p>
            <a:endParaRPr lang="en-US" sz="1200" dirty="0"/>
          </a:p>
          <a:p>
            <a:r>
              <a:rPr lang="en-US" sz="1200" dirty="0"/>
              <a:t>	Investments in employee training</a:t>
            </a:r>
          </a:p>
          <a:p>
            <a:endParaRPr lang="en-US" sz="1200" dirty="0"/>
          </a:p>
          <a:p>
            <a:r>
              <a:rPr lang="en-US" sz="1200" dirty="0"/>
              <a:t>	Culture that motivates growth &amp; rewards performance</a:t>
            </a:r>
          </a:p>
          <a:p>
            <a:endParaRPr lang="en-US" sz="1200" dirty="0"/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955442" y="4777021"/>
            <a:ext cx="10052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Once the changes take effect, the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benefit will be greater </a:t>
            </a:r>
            <a:r>
              <a:rPr lang="en-US" sz="1200" dirty="0"/>
              <a:t>than savings driven by reduced training</a:t>
            </a:r>
          </a:p>
          <a:p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052426" y="1551960"/>
            <a:ext cx="1005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Improving</a:t>
            </a:r>
            <a:r>
              <a:rPr lang="en-US" dirty="0"/>
              <a:t> </a:t>
            </a:r>
            <a:r>
              <a:rPr lang="en-US" sz="1200" dirty="0"/>
              <a:t>attrition and attraction requires a comprehensive approach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5303" y="3361687"/>
            <a:ext cx="97134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Even with improvements to wages, those that want to leave will leave</a:t>
            </a:r>
          </a:p>
          <a:p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Initially, attrition may not be immediately improved; this will be heavily influenced by culture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Improving the culture via enhanced training for supervisors will have a lagging, but beneficial impact</a:t>
            </a:r>
          </a:p>
        </p:txBody>
      </p:sp>
      <p:sp>
        <p:nvSpPr>
          <p:cNvPr id="16" name="Isosceles Triangle 15"/>
          <p:cNvSpPr/>
          <p:nvPr/>
        </p:nvSpPr>
        <p:spPr>
          <a:xfrm flipV="1">
            <a:off x="1137401" y="4495800"/>
            <a:ext cx="9973425" cy="12262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/>
          <p:cNvSpPr/>
          <p:nvPr/>
        </p:nvSpPr>
        <p:spPr>
          <a:xfrm>
            <a:off x="1903412" y="5287751"/>
            <a:ext cx="3891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Enhanced culture, motivating employees and fostering dedication</a:t>
            </a:r>
          </a:p>
          <a:p>
            <a:endParaRPr lang="en-US" sz="1200" dirty="0"/>
          </a:p>
          <a:p>
            <a:r>
              <a:rPr lang="en-US" sz="1200" dirty="0"/>
              <a:t>Improved employee predictability and scheduling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26933" y="5287751"/>
            <a:ext cx="3891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Enhanced Service to customers, protecting revenue sources</a:t>
            </a:r>
          </a:p>
          <a:p>
            <a:br>
              <a:rPr lang="en-US" sz="1200" dirty="0"/>
            </a:br>
            <a:r>
              <a:rPr lang="en-US" sz="1200" dirty="0"/>
              <a:t>Reduced safety incidents and equipment damages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73" y="2140189"/>
            <a:ext cx="442062" cy="125147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500300" y="2202512"/>
            <a:ext cx="404729" cy="11101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rcRect l="16664" r="11550"/>
          <a:stretch/>
        </p:blipFill>
        <p:spPr>
          <a:xfrm>
            <a:off x="1384389" y="5290782"/>
            <a:ext cx="473605" cy="1012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/>
          <a:srcRect l="12986" r="15862"/>
          <a:stretch/>
        </p:blipFill>
        <p:spPr>
          <a:xfrm>
            <a:off x="6399211" y="5320642"/>
            <a:ext cx="457201" cy="949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721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FE8B-4EB2-42AA-8335-6F155B0B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66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00E0-36C5-4B25-AF82-6766063C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10886"/>
            <a:ext cx="9753600" cy="86836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1777-E00E-451A-8E72-998B9E816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066800"/>
            <a:ext cx="10591802" cy="5029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Scenario</a:t>
            </a:r>
          </a:p>
          <a:p>
            <a:r>
              <a:rPr lang="en-US" dirty="0"/>
              <a:t>Turnover analysis process flow</a:t>
            </a:r>
          </a:p>
          <a:p>
            <a:r>
              <a:rPr lang="en-US" dirty="0"/>
              <a:t>Cause of Termination</a:t>
            </a:r>
          </a:p>
          <a:p>
            <a:r>
              <a:rPr lang="en-US" dirty="0"/>
              <a:t>Breakdown of Voluntary Terminations</a:t>
            </a:r>
          </a:p>
          <a:p>
            <a:r>
              <a:rPr lang="en-US" dirty="0"/>
              <a:t>Breakdown of Involuntary Terminations</a:t>
            </a:r>
          </a:p>
          <a:p>
            <a:r>
              <a:rPr lang="en-US" dirty="0"/>
              <a:t>Current Labor Overview</a:t>
            </a:r>
          </a:p>
          <a:p>
            <a:r>
              <a:rPr lang="en-US" dirty="0"/>
              <a:t>Employee Paid Utilization</a:t>
            </a:r>
          </a:p>
          <a:p>
            <a:r>
              <a:rPr lang="en-US" dirty="0"/>
              <a:t>Wage Analysis</a:t>
            </a:r>
          </a:p>
          <a:p>
            <a:r>
              <a:rPr lang="en-US" dirty="0"/>
              <a:t>Wage Environment Overview</a:t>
            </a:r>
          </a:p>
          <a:p>
            <a:r>
              <a:rPr lang="en-US" dirty="0"/>
              <a:t>Exited employee Geography</a:t>
            </a:r>
          </a:p>
          <a:p>
            <a:r>
              <a:rPr lang="en-US" dirty="0"/>
              <a:t>Labor Market Overview</a:t>
            </a:r>
          </a:p>
          <a:p>
            <a:r>
              <a:rPr lang="en-US" dirty="0"/>
              <a:t>Local IAD Available Jobs</a:t>
            </a:r>
          </a:p>
          <a:p>
            <a:r>
              <a:rPr lang="en-US" dirty="0"/>
              <a:t>Overview of Handling Attrition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9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F57E-2271-48BB-A566-18A3B576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AA74-6012-4D30-AE58-77FA39DF7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Swift Airlines is a Regional and Charter airline company located in Northern Virginia area. It currently flies from DCA, IAD and BWI Airports. </a:t>
            </a:r>
          </a:p>
          <a:p>
            <a:r>
              <a:rPr lang="en-US" dirty="0"/>
              <a:t>The IAD airport location is experiencing a high turnover. The CEO of Swift Airlines has requested the Financial and HR analysts’ of his team to provide an in-depth analysis on the causes for the high turnover as well as recommendations.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5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1CF4-9644-4BC2-8BC7-A6EEBCF1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Turnover Analysis Process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D8CD68-AC69-4FF3-9EBE-63E66D1D1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567922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83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C15C-AD39-424F-9532-9D74CF5B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64" y="742653"/>
            <a:ext cx="6958648" cy="857547"/>
          </a:xfrm>
        </p:spPr>
        <p:txBody>
          <a:bodyPr>
            <a:normAutofit fontScale="90000"/>
          </a:bodyPr>
          <a:lstStyle/>
          <a:p>
            <a:r>
              <a:rPr lang="en-US" dirty="0"/>
              <a:t>Cause of termination- YTD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045675-38D2-4DA4-81F8-29E9F1DE3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65" y="1752600"/>
            <a:ext cx="5520630" cy="46482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056B8D-C426-40C1-96A1-B03B7791B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563981"/>
              </p:ext>
            </p:extLst>
          </p:nvPr>
        </p:nvGraphicFramePr>
        <p:xfrm>
          <a:off x="507364" y="2011133"/>
          <a:ext cx="5791200" cy="14214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04185">
                  <a:extLst>
                    <a:ext uri="{9D8B030D-6E8A-4147-A177-3AD203B41FA5}">
                      <a16:colId xmlns:a16="http://schemas.microsoft.com/office/drawing/2014/main" val="3000938625"/>
                    </a:ext>
                  </a:extLst>
                </a:gridCol>
                <a:gridCol w="2787015">
                  <a:extLst>
                    <a:ext uri="{9D8B030D-6E8A-4147-A177-3AD203B41FA5}">
                      <a16:colId xmlns:a16="http://schemas.microsoft.com/office/drawing/2014/main" val="2690011444"/>
                    </a:ext>
                  </a:extLst>
                </a:gridCol>
              </a:tblGrid>
              <a:tr h="3519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Voluntary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Involuntary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83896"/>
                  </a:ext>
                </a:extLst>
              </a:tr>
              <a:tr h="351912">
                <a:tc>
                  <a:txBody>
                    <a:bodyPr/>
                    <a:lstStyle/>
                    <a:p>
                      <a:r>
                        <a:rPr lang="en-US" sz="1400" dirty="0"/>
                        <a:t>Resignation- Other 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Attendance Violation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12817"/>
                  </a:ext>
                </a:extLst>
              </a:tr>
              <a:tr h="351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Resignation- Relocation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Job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91566"/>
                  </a:ext>
                </a:extLst>
              </a:tr>
              <a:tr h="351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Resignation- 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Termination of cause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3109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CBB2B4-27CC-430D-B7D3-B7208B8B62A4}"/>
              </a:ext>
            </a:extLst>
          </p:cNvPr>
          <p:cNvSpPr txBox="1"/>
          <p:nvPr/>
        </p:nvSpPr>
        <p:spPr>
          <a:xfrm>
            <a:off x="507364" y="4191000"/>
            <a:ext cx="328006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Data Set: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-Company’s ERP System’s Data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-CSV File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55AB10D-E596-470F-B8AA-ED4BD4E21DF5}"/>
              </a:ext>
            </a:extLst>
          </p:cNvPr>
          <p:cNvSpPr/>
          <p:nvPr/>
        </p:nvSpPr>
        <p:spPr>
          <a:xfrm>
            <a:off x="1065212" y="1752600"/>
            <a:ext cx="381000" cy="4572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926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0799-6858-485F-A984-6739D937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Voluntary termination - YTD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814F4C-236B-4F08-A667-AD5EB02A0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600200"/>
            <a:ext cx="5551139" cy="516284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88F15B-31FD-45C2-AC6B-614F69C7E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77378"/>
              </p:ext>
            </p:extLst>
          </p:nvPr>
        </p:nvGraphicFramePr>
        <p:xfrm>
          <a:off x="431271" y="1905000"/>
          <a:ext cx="375814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58142">
                  <a:extLst>
                    <a:ext uri="{9D8B030D-6E8A-4147-A177-3AD203B41FA5}">
                      <a16:colId xmlns:a16="http://schemas.microsoft.com/office/drawing/2014/main" val="44713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 Opportunities(Variables)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0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Wages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53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9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1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0799-6858-485F-A984-6739D937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Involuntary termination-YTD </a:t>
            </a:r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6B9A00C-62B2-4B1C-BD89-38FE3D57B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1226944"/>
            <a:ext cx="5839141" cy="564248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708EC5-022A-427B-949A-3FF582DC5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16978"/>
              </p:ext>
            </p:extLst>
          </p:nvPr>
        </p:nvGraphicFramePr>
        <p:xfrm>
          <a:off x="455612" y="1905000"/>
          <a:ext cx="3622993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22993">
                  <a:extLst>
                    <a:ext uri="{9D8B030D-6E8A-4147-A177-3AD203B41FA5}">
                      <a16:colId xmlns:a16="http://schemas.microsoft.com/office/drawing/2014/main" val="44713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Involuntary (Variables)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0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Onboarding and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53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Performance Monitoring and Enrichment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9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11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9780" y="1592179"/>
            <a:ext cx="10210800" cy="1371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17010"/>
          <a:stretch/>
        </p:blipFill>
        <p:spPr>
          <a:xfrm>
            <a:off x="1938480" y="1891112"/>
            <a:ext cx="1038611" cy="8972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51308" y="1688784"/>
            <a:ext cx="1359668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Headcount, 2017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65049" y="4764505"/>
            <a:ext cx="1359668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Headcount, 2017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99271" y="3231794"/>
            <a:ext cx="1359668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Headcount, 2017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9953" y="2140535"/>
            <a:ext cx="35458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53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72621" y="3701784"/>
            <a:ext cx="47244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43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35769" y="5086639"/>
            <a:ext cx="147199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17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83316" y="5583030"/>
            <a:ext cx="619390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</a:rPr>
              <a:t>Hourly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95339" y="4157812"/>
            <a:ext cx="619390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</a:rPr>
              <a:t>Hourly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73702" y="2693487"/>
            <a:ext cx="80230" cy="137842"/>
          </a:xfrm>
          <a:prstGeom prst="rect">
            <a:avLst/>
          </a:prstGeom>
          <a:solidFill>
            <a:srgbClr val="6FADD7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/>
          <p:cNvSpPr txBox="1"/>
          <p:nvPr/>
        </p:nvSpPr>
        <p:spPr>
          <a:xfrm>
            <a:off x="3613817" y="2654907"/>
            <a:ext cx="619390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</a:rPr>
              <a:t>Hourly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7389812" y="1641922"/>
            <a:ext cx="0" cy="1143000"/>
          </a:xfrm>
          <a:prstGeom prst="line">
            <a:avLst/>
          </a:prstGeom>
          <a:ln w="31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389812" y="3276600"/>
            <a:ext cx="0" cy="1143000"/>
          </a:xfrm>
          <a:prstGeom prst="line">
            <a:avLst/>
          </a:prstGeom>
          <a:ln w="31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389812" y="4749046"/>
            <a:ext cx="0" cy="1143000"/>
          </a:xfrm>
          <a:prstGeom prst="line">
            <a:avLst/>
          </a:prstGeom>
          <a:ln w="31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999413" y="1686245"/>
            <a:ext cx="1972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2017 avg. rate and range*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999412" y="3276600"/>
            <a:ext cx="1972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2017 avg. rate and range*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999413" y="4800600"/>
            <a:ext cx="1972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2017 avg. rate and range*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9142412" y="2410232"/>
            <a:ext cx="1676400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0" name="Isosceles Triangle 69"/>
          <p:cNvSpPr/>
          <p:nvPr/>
        </p:nvSpPr>
        <p:spPr>
          <a:xfrm flipV="1">
            <a:off x="9324726" y="2273854"/>
            <a:ext cx="207961" cy="160536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/>
          <p:cNvSpPr txBox="1"/>
          <p:nvPr/>
        </p:nvSpPr>
        <p:spPr>
          <a:xfrm>
            <a:off x="8061422" y="2209800"/>
            <a:ext cx="81315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$10.17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32515" y="2502488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</a:rPr>
              <a:t>$10.90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856115" y="2512368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</a:rPr>
              <a:t>$10.10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9142412" y="3953775"/>
            <a:ext cx="1676400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8" name="Isosceles Triangle 77"/>
          <p:cNvSpPr/>
          <p:nvPr/>
        </p:nvSpPr>
        <p:spPr>
          <a:xfrm flipV="1">
            <a:off x="9533900" y="3796129"/>
            <a:ext cx="207961" cy="160536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9" name="TextBox 78"/>
          <p:cNvSpPr txBox="1"/>
          <p:nvPr/>
        </p:nvSpPr>
        <p:spPr>
          <a:xfrm>
            <a:off x="8061422" y="3733800"/>
            <a:ext cx="81315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$10.53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532515" y="4046031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</a:rPr>
              <a:t>$11.14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856115" y="4055911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</a:rPr>
              <a:t>$10.10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9142411" y="5538537"/>
            <a:ext cx="1676400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3" name="Isosceles Triangle 82"/>
          <p:cNvSpPr/>
          <p:nvPr/>
        </p:nvSpPr>
        <p:spPr>
          <a:xfrm flipV="1">
            <a:off x="9429919" y="5414258"/>
            <a:ext cx="207961" cy="160536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4" name="TextBox 83"/>
          <p:cNvSpPr txBox="1"/>
          <p:nvPr/>
        </p:nvSpPr>
        <p:spPr>
          <a:xfrm>
            <a:off x="8071866" y="5297216"/>
            <a:ext cx="81315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$10.42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532514" y="5631867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</a:rPr>
              <a:t>$11.14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856114" y="5641747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</a:rPr>
              <a:t>$10.10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18299" y="6223084"/>
            <a:ext cx="102537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</a:rPr>
              <a:t>Notes: * indicates hourly employees only were considered for wage averages, wage ranges are min and max of active employees within each labor group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470" y="2115397"/>
            <a:ext cx="2794120" cy="27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Connector 36"/>
          <p:cNvCxnSpPr/>
          <p:nvPr/>
        </p:nvCxnSpPr>
        <p:spPr>
          <a:xfrm>
            <a:off x="3401232" y="2012604"/>
            <a:ext cx="0" cy="630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550292" y="4171327"/>
            <a:ext cx="80230" cy="137842"/>
          </a:xfrm>
          <a:prstGeom prst="rect">
            <a:avLst/>
          </a:prstGeom>
          <a:solidFill>
            <a:srgbClr val="6FADD7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2" name="Rectangle 91"/>
          <p:cNvSpPr/>
          <p:nvPr/>
        </p:nvSpPr>
        <p:spPr>
          <a:xfrm>
            <a:off x="3521968" y="5601202"/>
            <a:ext cx="78812" cy="128723"/>
          </a:xfrm>
          <a:prstGeom prst="rect">
            <a:avLst/>
          </a:prstGeom>
          <a:solidFill>
            <a:srgbClr val="6FADD7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343362" y="3504510"/>
            <a:ext cx="0" cy="630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7" t="14739"/>
          <a:stretch/>
        </p:blipFill>
        <p:spPr bwMode="auto">
          <a:xfrm>
            <a:off x="3387181" y="5086639"/>
            <a:ext cx="1834537" cy="293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3373129" y="4931405"/>
            <a:ext cx="0" cy="630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itle 1"/>
          <p:cNvSpPr txBox="1">
            <a:spLocks/>
          </p:cNvSpPr>
          <p:nvPr/>
        </p:nvSpPr>
        <p:spPr>
          <a:xfrm>
            <a:off x="1087687" y="228600"/>
            <a:ext cx="97536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C00000"/>
                </a:solidFill>
              </a:rPr>
              <a:t>Current labor overview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65212" y="1622076"/>
            <a:ext cx="62068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/>
              <a:t>Ramp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045159" y="3124200"/>
            <a:ext cx="10210800" cy="1371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8" name="Rectangle 97"/>
          <p:cNvSpPr/>
          <p:nvPr/>
        </p:nvSpPr>
        <p:spPr>
          <a:xfrm>
            <a:off x="1041149" y="4648200"/>
            <a:ext cx="10210800" cy="1371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89276" y="3160423"/>
            <a:ext cx="153599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/>
              <a:t>Passenger Service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02328" y="4713845"/>
            <a:ext cx="86433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/>
              <a:t>Cleaning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65212" y="685800"/>
            <a:ext cx="100584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Ground handling and cargo pay rates average below the first 15</a:t>
            </a:r>
            <a:r>
              <a:rPr lang="en-US" sz="1600" baseline="30000" dirty="0"/>
              <a:t>th</a:t>
            </a:r>
            <a:r>
              <a:rPr lang="en-US" sz="1600" dirty="0"/>
              <a:t> percentile of the range for the station.  Average pay rate across these stations is lower than the starting rate at many competitors.</a:t>
            </a:r>
            <a:endParaRPr lang="en-US" sz="1200" b="1" dirty="0"/>
          </a:p>
        </p:txBody>
      </p:sp>
      <p:pic>
        <p:nvPicPr>
          <p:cNvPr id="87" name="Picture 3">
            <a:extLst>
              <a:ext uri="{FF2B5EF4-FFF2-40B4-BE49-F238E27FC236}">
                <a16:creationId xmlns:a16="http://schemas.microsoft.com/office/drawing/2014/main" id="{4A0DFB2E-43EB-497D-ABD5-84125CB2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308" y="3653774"/>
            <a:ext cx="2475616" cy="29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ircuit board&#10;&#10;Description generated with high confidence">
            <a:extLst>
              <a:ext uri="{FF2B5EF4-FFF2-40B4-BE49-F238E27FC236}">
                <a16:creationId xmlns:a16="http://schemas.microsoft.com/office/drawing/2014/main" id="{8C0294D6-4012-417B-A8B5-D8DAEFDADA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50" y="3382375"/>
            <a:ext cx="1062541" cy="1062541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D76033D-E967-4507-8A0E-A7A1D1B27A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0" b="7947"/>
          <a:stretch/>
        </p:blipFill>
        <p:spPr>
          <a:xfrm>
            <a:off x="1949015" y="4972377"/>
            <a:ext cx="1140976" cy="946363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C31F909-586E-45FA-9608-18EB9E4E1E02}"/>
              </a:ext>
            </a:extLst>
          </p:cNvPr>
          <p:cNvSpPr txBox="1"/>
          <p:nvPr/>
        </p:nvSpPr>
        <p:spPr>
          <a:xfrm>
            <a:off x="5875714" y="3686573"/>
            <a:ext cx="35458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687" y="2286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Employee paid utilization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7585" y="6438814"/>
            <a:ext cx="10058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Notes: 2017 OT spend includes OT 1.5 and 2.0; excludes unpaid time off.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Source: Swift payroll Data</a:t>
            </a:r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74" y="2062784"/>
            <a:ext cx="2571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08959" y="870054"/>
            <a:ext cx="641874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Year to date Overtime by Line of Business (1.5/2.0) spend, 2017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168274" y="1638340"/>
            <a:ext cx="145745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Outage hours (K)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0812" y="1704880"/>
            <a:ext cx="148951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OT Spend USD (K)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4927DE-C95D-447C-AA09-B532AE3EB7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"/>
          <a:stretch/>
        </p:blipFill>
        <p:spPr>
          <a:xfrm>
            <a:off x="2073761" y="1398686"/>
            <a:ext cx="5788386" cy="4825428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119033"/>
            <a:ext cx="5358872" cy="109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74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4985</TotalTime>
  <Words>1082</Words>
  <Application>Microsoft Office PowerPoint</Application>
  <PresentationFormat>Custom</PresentationFormat>
  <Paragraphs>223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Aparajita</vt:lpstr>
      <vt:lpstr>Arial</vt:lpstr>
      <vt:lpstr>Calibri</vt:lpstr>
      <vt:lpstr>Century Gothic</vt:lpstr>
      <vt:lpstr>Constantia</vt:lpstr>
      <vt:lpstr>Wingdings</vt:lpstr>
      <vt:lpstr>World Presentation 16x9</vt:lpstr>
      <vt:lpstr>Swift Airlines -IAD Airport Turnover analysis</vt:lpstr>
      <vt:lpstr>Agenda</vt:lpstr>
      <vt:lpstr>Scenario</vt:lpstr>
      <vt:lpstr>Turnover Analysis Process Flow</vt:lpstr>
      <vt:lpstr>Cause of termination- YTD</vt:lpstr>
      <vt:lpstr>Breakdown of Voluntary termination - YTD</vt:lpstr>
      <vt:lpstr>Breakdown of Involuntary termination-YTD </vt:lpstr>
      <vt:lpstr>PowerPoint Presentation</vt:lpstr>
      <vt:lpstr>Employee paid utilization</vt:lpstr>
      <vt:lpstr>Wage analysis</vt:lpstr>
      <vt:lpstr>Wage environment overview</vt:lpstr>
      <vt:lpstr>LOCAL IAD Available jobs</vt:lpstr>
      <vt:lpstr>Exited employee geography</vt:lpstr>
      <vt:lpstr>Labor market overview</vt:lpstr>
      <vt:lpstr>Example graphic: demonstrating Swift Airline total comp (Ramp, PAX, cleaning)</vt:lpstr>
      <vt:lpstr>Overview of handling attrition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SWISSPORT IAD Labor Market Overview</dc:title>
  <dc:creator>Dar, Kirun</dc:creator>
  <cp:lastModifiedBy>Kirun Dar</cp:lastModifiedBy>
  <cp:revision>228</cp:revision>
  <cp:lastPrinted>2017-09-21T20:47:55Z</cp:lastPrinted>
  <dcterms:created xsi:type="dcterms:W3CDTF">2017-08-24T19:00:00Z</dcterms:created>
  <dcterms:modified xsi:type="dcterms:W3CDTF">2017-11-14T23:53:39Z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