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2599690" cy="518159"/>
          </a:xfrm>
          <a:prstGeom prst="rect">
            <a:avLst/>
          </a:prstGeom>
        </p:spPr>
        <p:txBody>
          <a:bodyPr vert="horz" wrap="square" lIns="0" tIns="16510" rIns="0" bIns="0" rtlCol="0">
            <a:spAutoFit/>
          </a:bodyPr>
          <a:lstStyle/>
          <a:p>
            <a:pPr marL="12700">
              <a:lnSpc>
                <a:spcPct val="100000"/>
              </a:lnSpc>
              <a:spcBef>
                <a:spcPts val="130"/>
              </a:spcBef>
            </a:pPr>
            <a:r>
              <a:rPr lang="en-US" sz="3200" dirty="0" smtClean="0">
                <a:latin typeface="Trebuchet MS"/>
                <a:cs typeface="Trebuchet MS"/>
              </a:rPr>
              <a:t>KIRUTHIKA B</a:t>
            </a:r>
            <a:endParaRPr sz="3200">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10</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sp>
        <p:nvSpPr>
          <p:cNvPr id="10" name="TextBox 9"/>
          <p:cNvSpPr txBox="1"/>
          <p:nvPr/>
        </p:nvSpPr>
        <p:spPr>
          <a:xfrm>
            <a:off x="762000" y="1371600"/>
            <a:ext cx="9067800" cy="1631216"/>
          </a:xfrm>
          <a:prstGeom prst="rect">
            <a:avLst/>
          </a:prstGeom>
          <a:noFill/>
        </p:spPr>
        <p:txBody>
          <a:bodyPr wrap="square" rtlCol="0">
            <a:spAutoFit/>
          </a:bodyPr>
          <a:lstStyle/>
          <a:p>
            <a:r>
              <a:rPr lang="en-US" sz="2000" b="1" dirty="0" smtClean="0">
                <a:latin typeface="Times New Roman" pitchFamily="18" charset="0"/>
                <a:cs typeface="Times New Roman" pitchFamily="18" charset="0"/>
              </a:rPr>
              <a:t>Results Summary for Speech Recognition:</a:t>
            </a:r>
          </a:p>
          <a:p>
            <a:r>
              <a:rPr lang="en-US" sz="2000" dirty="0" smtClean="0">
                <a:latin typeface="Times New Roman" pitchFamily="18" charset="0"/>
                <a:cs typeface="Times New Roman" pitchFamily="18" charset="0"/>
              </a:rPr>
              <a:t>Our speech recognition system achieves over 95% accuracy, delivering fast and responsive performance across diverse speech inputs. It demonstrates robustness in various environments and offers an intuitive user experience, enhancing productivity and accessibility for users.</a:t>
            </a:r>
            <a:endParaRPr lang="en-US" sz="2000" dirty="0">
              <a:latin typeface="Times New Roman" pitchFamily="18" charset="0"/>
              <a:cs typeface="Times New Roman" pitchFamily="18" charset="0"/>
            </a:endParaRPr>
          </a:p>
        </p:txBody>
      </p:sp>
      <p:pic>
        <p:nvPicPr>
          <p:cNvPr id="1026" name="Picture 2" descr="Speech recognition is hard — Part 1 | by SAmin | Towards Data Science"/>
          <p:cNvPicPr>
            <a:picLocks noChangeAspect="1" noChangeArrowheads="1"/>
          </p:cNvPicPr>
          <p:nvPr/>
        </p:nvPicPr>
        <p:blipFill>
          <a:blip r:embed="rId4"/>
          <a:srcRect/>
          <a:stretch>
            <a:fillRect/>
          </a:stretch>
        </p:blipFill>
        <p:spPr bwMode="auto">
          <a:xfrm>
            <a:off x="1382039" y="3276600"/>
            <a:ext cx="7371563" cy="25146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764395" cy="1142299"/>
          </a:xfrm>
          <a:prstGeom prst="rect">
            <a:avLst/>
          </a:prstGeom>
        </p:spPr>
        <p:txBody>
          <a:bodyPr vert="horz" wrap="square" lIns="0" tIns="460692" rIns="0" bIns="0" rtlCol="0">
            <a:spAutoFit/>
          </a:bodyPr>
          <a:lstStyle/>
          <a:p>
            <a:pPr marL="193675">
              <a:lnSpc>
                <a:spcPct val="100000"/>
              </a:lnSpc>
              <a:spcBef>
                <a:spcPts val="130"/>
              </a:spcBef>
            </a:pPr>
            <a:r>
              <a:rPr lang="en-US" sz="4400" b="0" dirty="0" smtClean="0"/>
              <a:t>Speech Recognition using ML</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pitchFamily="18" charset="0"/>
              <a:ea typeface="Segoe UI Historic" pitchFamily="34" charset="0"/>
              <a:cs typeface="Times New Roman"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228600" y="228600"/>
            <a:ext cx="9764395" cy="1122362"/>
          </a:xfrm>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3</a:t>
            </a:fld>
            <a:endParaRPr spc="-50" dirty="0"/>
          </a:p>
        </p:txBody>
      </p:sp>
      <p:sp>
        <p:nvSpPr>
          <p:cNvPr id="23" name="TextBox 22"/>
          <p:cNvSpPr txBox="1"/>
          <p:nvPr/>
        </p:nvSpPr>
        <p:spPr>
          <a:xfrm>
            <a:off x="685800" y="1066800"/>
            <a:ext cx="7391400" cy="369332"/>
          </a:xfrm>
          <a:prstGeom prst="rect">
            <a:avLst/>
          </a:prstGeom>
          <a:noFill/>
        </p:spPr>
        <p:txBody>
          <a:bodyPr wrap="square" rtlCol="0">
            <a:spAutoFit/>
          </a:bodyPr>
          <a:lstStyle/>
          <a:p>
            <a:endParaRPr lang="en-US" dirty="0"/>
          </a:p>
        </p:txBody>
      </p:sp>
      <p:sp>
        <p:nvSpPr>
          <p:cNvPr id="24" name="TextBox 23"/>
          <p:cNvSpPr txBox="1"/>
          <p:nvPr/>
        </p:nvSpPr>
        <p:spPr>
          <a:xfrm>
            <a:off x="609600" y="1143000"/>
            <a:ext cx="10363200" cy="6324808"/>
          </a:xfrm>
          <a:prstGeom prst="rect">
            <a:avLst/>
          </a:prstGeom>
          <a:noFill/>
        </p:spPr>
        <p:txBody>
          <a:bodyPr wrap="square" rtlCol="0">
            <a:spAutoFit/>
          </a:bodyPr>
          <a:lstStyle/>
          <a:p>
            <a:pPr>
              <a:lnSpc>
                <a:spcPct val="150000"/>
              </a:lnSpc>
            </a:pPr>
            <a:r>
              <a:rPr lang="en-US" b="1" dirty="0" smtClean="0">
                <a:latin typeface="Times New Roman" pitchFamily="18" charset="0"/>
                <a:cs typeface="Times New Roman" pitchFamily="18" charset="0"/>
              </a:rPr>
              <a:t>1.Download </a:t>
            </a:r>
            <a:r>
              <a:rPr lang="en-US" b="1" dirty="0">
                <a:latin typeface="Times New Roman" pitchFamily="18" charset="0"/>
                <a:cs typeface="Times New Roman" pitchFamily="18" charset="0"/>
              </a:rPr>
              <a:t>and Preprocess </a:t>
            </a:r>
            <a:r>
              <a:rPr lang="en-US" b="1" dirty="0" smtClean="0">
                <a:latin typeface="Times New Roman" pitchFamily="18" charset="0"/>
                <a:cs typeface="Times New Roman" pitchFamily="18" charset="0"/>
              </a:rPr>
              <a:t>Dataset:</a:t>
            </a:r>
          </a:p>
          <a:p>
            <a:pPr>
              <a:lnSpc>
                <a:spcPct val="150000"/>
              </a:lnSpc>
              <a:buFont typeface="Arial" pitchFamily="34" charset="0"/>
              <a:buChar char="•"/>
            </a:pPr>
            <a:r>
              <a:rPr lang="en-US" dirty="0" smtClean="0">
                <a:latin typeface="Times New Roman" pitchFamily="18" charset="0"/>
                <a:cs typeface="Times New Roman" pitchFamily="18" charset="0"/>
              </a:rPr>
              <a:t>Acquire </a:t>
            </a:r>
            <a:r>
              <a:rPr lang="en-US" dirty="0">
                <a:latin typeface="Times New Roman" pitchFamily="18" charset="0"/>
                <a:cs typeface="Times New Roman" pitchFamily="18" charset="0"/>
              </a:rPr>
              <a:t>the dataset for handwritten digits and symbols.</a:t>
            </a:r>
          </a:p>
          <a:p>
            <a:pPr>
              <a:lnSpc>
                <a:spcPct val="150000"/>
              </a:lnSpc>
              <a:buFont typeface="Arial" pitchFamily="34" charset="0"/>
              <a:buChar char="•"/>
            </a:pPr>
            <a:r>
              <a:rPr lang="en-US" dirty="0">
                <a:latin typeface="Times New Roman" pitchFamily="18" charset="0"/>
                <a:cs typeface="Times New Roman" pitchFamily="18" charset="0"/>
              </a:rPr>
              <a:t>Perform preprocessing to reduce bias by balancing the </a:t>
            </a:r>
            <a:r>
              <a:rPr lang="en-US" dirty="0" smtClean="0">
                <a:latin typeface="Times New Roman" pitchFamily="18" charset="0"/>
                <a:cs typeface="Times New Roman" pitchFamily="18" charset="0"/>
              </a:rPr>
              <a:t>   number </a:t>
            </a:r>
            <a:r>
              <a:rPr lang="en-US" dirty="0">
                <a:latin typeface="Times New Roman" pitchFamily="18" charset="0"/>
                <a:cs typeface="Times New Roman" pitchFamily="18" charset="0"/>
              </a:rPr>
              <a:t>of images for each </a:t>
            </a:r>
            <a:r>
              <a:rPr lang="en-US" dirty="0" smtClean="0">
                <a:latin typeface="Times New Roman" pitchFamily="18" charset="0"/>
                <a:cs typeface="Times New Roman" pitchFamily="18" charset="0"/>
              </a:rPr>
              <a:t>symbol.</a:t>
            </a:r>
          </a:p>
          <a:p>
            <a:pPr>
              <a:lnSpc>
                <a:spcPct val="150000"/>
              </a:lnSpc>
            </a:pPr>
            <a:r>
              <a:rPr lang="en-US" b="1" dirty="0" smtClean="0">
                <a:latin typeface="Times New Roman" pitchFamily="18" charset="0"/>
                <a:cs typeface="Times New Roman" pitchFamily="18" charset="0"/>
              </a:rPr>
              <a:t>2.Extract </a:t>
            </a:r>
            <a:r>
              <a:rPr lang="en-US" b="1" dirty="0">
                <a:latin typeface="Times New Roman" pitchFamily="18" charset="0"/>
                <a:cs typeface="Times New Roman" pitchFamily="18" charset="0"/>
              </a:rPr>
              <a:t>Features</a:t>
            </a:r>
            <a:r>
              <a:rPr lang="en-US" b="1" dirty="0" smtClean="0">
                <a:latin typeface="Times New Roman" pitchFamily="18" charset="0"/>
                <a:cs typeface="Times New Roman" pitchFamily="18" charset="0"/>
              </a:rPr>
              <a:t>:</a:t>
            </a:r>
          </a:p>
          <a:p>
            <a:pPr>
              <a:lnSpc>
                <a:spcPct val="150000"/>
              </a:lnSpc>
              <a:buFont typeface="Arial" pitchFamily="34" charset="0"/>
              <a:buChar char="•"/>
            </a:pPr>
            <a:r>
              <a:rPr lang="en-US" dirty="0" smtClean="0">
                <a:latin typeface="Times New Roman" pitchFamily="18" charset="0"/>
                <a:cs typeface="Times New Roman" pitchFamily="18" charset="0"/>
              </a:rPr>
              <a:t>Utilize </a:t>
            </a:r>
            <a:r>
              <a:rPr lang="en-US" dirty="0">
                <a:latin typeface="Times New Roman" pitchFamily="18" charset="0"/>
                <a:cs typeface="Times New Roman" pitchFamily="18" charset="0"/>
              </a:rPr>
              <a:t>contour extraction and bounding rectangles to extract features.</a:t>
            </a:r>
          </a:p>
          <a:p>
            <a:pPr>
              <a:lnSpc>
                <a:spcPct val="150000"/>
              </a:lnSpc>
              <a:buFont typeface="Arial" pitchFamily="34" charset="0"/>
              <a:buChar char="•"/>
            </a:pPr>
            <a:r>
              <a:rPr lang="en-US" dirty="0">
                <a:latin typeface="Times New Roman" pitchFamily="18" charset="0"/>
                <a:cs typeface="Times New Roman" pitchFamily="18" charset="0"/>
              </a:rPr>
              <a:t>Resize the extracted features to 28 by 28 pixels for consistency</a:t>
            </a:r>
            <a:r>
              <a:rPr lang="en-US" dirty="0" smtClean="0">
                <a:latin typeface="Times New Roman" pitchFamily="18" charset="0"/>
                <a:cs typeface="Times New Roman" pitchFamily="18" charset="0"/>
              </a:rPr>
              <a:t>.</a:t>
            </a:r>
          </a:p>
          <a:p>
            <a:pPr>
              <a:lnSpc>
                <a:spcPct val="150000"/>
              </a:lnSpc>
            </a:pPr>
            <a:r>
              <a:rPr lang="en-US" b="1" dirty="0" smtClean="0">
                <a:latin typeface="Times New Roman" pitchFamily="18" charset="0"/>
                <a:cs typeface="Times New Roman" pitchFamily="18" charset="0"/>
              </a:rPr>
              <a:t>3.Prepare </a:t>
            </a:r>
            <a:r>
              <a:rPr lang="en-US" b="1" dirty="0">
                <a:latin typeface="Times New Roman" pitchFamily="18" charset="0"/>
                <a:cs typeface="Times New Roman" pitchFamily="18" charset="0"/>
              </a:rPr>
              <a:t>Data for Training:</a:t>
            </a:r>
            <a:endParaRPr lang="en-US" dirty="0">
              <a:latin typeface="Times New Roman" pitchFamily="18" charset="0"/>
              <a:cs typeface="Times New Roman" pitchFamily="18" charset="0"/>
            </a:endParaRPr>
          </a:p>
          <a:p>
            <a:pPr lvl="1">
              <a:lnSpc>
                <a:spcPct val="150000"/>
              </a:lnSpc>
              <a:buFont typeface="Arial" pitchFamily="34" charset="0"/>
              <a:buChar char="•"/>
            </a:pPr>
            <a:r>
              <a:rPr lang="en-US" dirty="0">
                <a:latin typeface="Times New Roman" pitchFamily="18" charset="0"/>
                <a:cs typeface="Times New Roman" pitchFamily="18" charset="0"/>
              </a:rPr>
              <a:t>Reshape the preprocessed data for </a:t>
            </a:r>
            <a:r>
              <a:rPr lang="en-US" dirty="0" smtClean="0">
                <a:latin typeface="Times New Roman" pitchFamily="18" charset="0"/>
                <a:cs typeface="Times New Roman" pitchFamily="18" charset="0"/>
              </a:rPr>
              <a:t>Convolution </a:t>
            </a:r>
            <a:r>
              <a:rPr lang="en-US" dirty="0">
                <a:latin typeface="Times New Roman" pitchFamily="18" charset="0"/>
                <a:cs typeface="Times New Roman" pitchFamily="18" charset="0"/>
              </a:rPr>
              <a:t>Neural Network (CNN) training.</a:t>
            </a:r>
          </a:p>
          <a:p>
            <a:pPr>
              <a:lnSpc>
                <a:spcPct val="150000"/>
              </a:lnSpc>
            </a:pPr>
            <a:r>
              <a:rPr lang="en-US" b="1" dirty="0" smtClean="0">
                <a:latin typeface="Times New Roman" pitchFamily="18" charset="0"/>
                <a:cs typeface="Times New Roman" pitchFamily="18" charset="0"/>
              </a:rPr>
              <a:t>4.Build </a:t>
            </a:r>
            <a:r>
              <a:rPr lang="en-US" b="1" dirty="0">
                <a:latin typeface="Times New Roman" pitchFamily="18" charset="0"/>
                <a:cs typeface="Times New Roman" pitchFamily="18" charset="0"/>
              </a:rPr>
              <a:t>and Train CNN Model:</a:t>
            </a:r>
            <a:endParaRPr lang="en-US" dirty="0">
              <a:latin typeface="Times New Roman" pitchFamily="18" charset="0"/>
              <a:cs typeface="Times New Roman" pitchFamily="18" charset="0"/>
            </a:endParaRPr>
          </a:p>
          <a:p>
            <a:pPr lvl="1">
              <a:lnSpc>
                <a:spcPct val="150000"/>
              </a:lnSpc>
              <a:buFont typeface="Arial" pitchFamily="34" charset="0"/>
              <a:buChar char="•"/>
            </a:pPr>
            <a:r>
              <a:rPr lang="en-US" dirty="0">
                <a:latin typeface="Times New Roman" pitchFamily="18" charset="0"/>
                <a:cs typeface="Times New Roman" pitchFamily="18" charset="0"/>
              </a:rPr>
              <a:t>Design a CNN architecture suitable for recognizing handwritten digits and symbols.</a:t>
            </a:r>
          </a:p>
          <a:p>
            <a:pPr lvl="1">
              <a:lnSpc>
                <a:spcPct val="150000"/>
              </a:lnSpc>
              <a:buFont typeface="Arial" pitchFamily="34" charset="0"/>
              <a:buChar char="•"/>
            </a:pPr>
            <a:r>
              <a:rPr lang="en-US" dirty="0">
                <a:latin typeface="Times New Roman" pitchFamily="18" charset="0"/>
                <a:cs typeface="Times New Roman" pitchFamily="18" charset="0"/>
              </a:rPr>
              <a:t>Train the CNN model on the preprocessed dataset.</a:t>
            </a:r>
          </a:p>
          <a:p>
            <a:pPr>
              <a:lnSpc>
                <a:spcPct val="150000"/>
              </a:lnSpc>
            </a:pPr>
            <a:endParaRPr lang="en-US" dirty="0" smtClean="0">
              <a:latin typeface="Times New Roman" pitchFamily="18" charset="0"/>
              <a:cs typeface="Times New Roman" pitchFamily="18" charset="0"/>
            </a:endParaRPr>
          </a:p>
          <a:p>
            <a:pPr>
              <a:lnSpc>
                <a:spcPct val="150000"/>
              </a:lnSpc>
            </a:pPr>
            <a:endParaRPr lang="en-US" dirty="0">
              <a:latin typeface="Times New Roman" pitchFamily="18" charset="0"/>
              <a:cs typeface="Times New Roman" pitchFamily="18" charset="0"/>
            </a:endParaRPr>
          </a:p>
          <a:p>
            <a:endParaRPr lang="en-US" b="1" dirty="0"/>
          </a:p>
          <a:p>
            <a:endParaRPr lang="en-US" dirty="0">
              <a:latin typeface="Times New Roman" pitchFamily="18" charset="0"/>
              <a:cs typeface="Times New Roman" pitchFamily="18" charset="0"/>
            </a:endParaRP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838200" y="990600"/>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4</a:t>
            </a:fld>
            <a:endParaRPr spc="-50" dirty="0"/>
          </a:p>
        </p:txBody>
      </p:sp>
      <p:sp>
        <p:nvSpPr>
          <p:cNvPr id="11" name="TextBox 10"/>
          <p:cNvSpPr txBox="1"/>
          <p:nvPr/>
        </p:nvSpPr>
        <p:spPr>
          <a:xfrm>
            <a:off x="762000" y="1981200"/>
            <a:ext cx="8915400" cy="2308324"/>
          </a:xfrm>
          <a:prstGeom prst="rect">
            <a:avLst/>
          </a:prstGeom>
          <a:noFill/>
        </p:spPr>
        <p:txBody>
          <a:bodyPr wrap="square" rtlCol="0">
            <a:spAutoFit/>
          </a:bodyPr>
          <a:lstStyle/>
          <a:p>
            <a:r>
              <a:rPr lang="en-US" sz="2400" dirty="0" smtClean="0">
                <a:latin typeface="Times New Roman" pitchFamily="18" charset="0"/>
                <a:cs typeface="Times New Roman" pitchFamily="18" charset="0"/>
              </a:rPr>
              <a:t>Develop a Python voice-controlled assistant utilizing libraries such as pyttsx3 and speech recognition. The assistant listens for a predefined wake word, then responds to user queries or commands. It can perform tasks like opening websites, closing applications, and generating responses based on predefined patterns or rules. Additionally, it features an exit command for terminating the assistant's operation.</a:t>
            </a:r>
            <a:endParaRPr lang="en-US" sz="24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296400" y="28194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5</a:t>
            </a:fld>
            <a:endParaRPr spc="-50" dirty="0"/>
          </a:p>
        </p:txBody>
      </p:sp>
      <p:sp>
        <p:nvSpPr>
          <p:cNvPr id="12" name="TextBox 11"/>
          <p:cNvSpPr txBox="1"/>
          <p:nvPr/>
        </p:nvSpPr>
        <p:spPr>
          <a:xfrm>
            <a:off x="304800" y="2057400"/>
            <a:ext cx="9601199" cy="3416320"/>
          </a:xfrm>
          <a:prstGeom prst="rect">
            <a:avLst/>
          </a:prstGeom>
          <a:noFill/>
        </p:spPr>
        <p:txBody>
          <a:bodyPr wrap="square" rtlCol="0">
            <a:spAutoFit/>
          </a:bodyPr>
          <a:lstStyle/>
          <a:p>
            <a:r>
              <a:rPr lang="en-US" sz="2400" dirty="0" smtClean="0">
                <a:latin typeface="Times New Roman" pitchFamily="18" charset="0"/>
                <a:cs typeface="Times New Roman" pitchFamily="18" charset="0"/>
              </a:rPr>
              <a:t>This project is focused on creating a Python-based voice-controlled assistant utilizing libraries such as pyttsx3 and speech recognition. The assistant is designed to respond to a predefined wake word, "</a:t>
            </a:r>
            <a:r>
              <a:rPr lang="en-US" sz="2400" dirty="0" err="1" smtClean="0">
                <a:latin typeface="Times New Roman" pitchFamily="18" charset="0"/>
                <a:cs typeface="Times New Roman" pitchFamily="18" charset="0"/>
              </a:rPr>
              <a:t>robo</a:t>
            </a:r>
            <a:r>
              <a:rPr lang="en-US" sz="2400" dirty="0" smtClean="0">
                <a:latin typeface="Times New Roman" pitchFamily="18" charset="0"/>
                <a:cs typeface="Times New Roman" pitchFamily="18" charset="0"/>
              </a:rPr>
              <a:t>," before engaging with user queries or commands. It is capable of executing tasks such as opening specific websites, like Google, and closing applications as requested. Additionally, the assistant employs </a:t>
            </a:r>
            <a:r>
              <a:rPr lang="en-US" sz="2400" dirty="0" err="1" smtClean="0">
                <a:latin typeface="Times New Roman" pitchFamily="18" charset="0"/>
                <a:cs typeface="Times New Roman" pitchFamily="18" charset="0"/>
              </a:rPr>
              <a:t>OpenAI's</a:t>
            </a:r>
            <a:r>
              <a:rPr lang="en-US" sz="2400" dirty="0" smtClean="0">
                <a:latin typeface="Times New Roman" pitchFamily="18" charset="0"/>
                <a:cs typeface="Times New Roman" pitchFamily="18" charset="0"/>
              </a:rPr>
              <a:t> language model to generate responses to user inquiries, enhancing its conversational abilities. Overall, this project aims to provide users with a hands-free and interactive assistant for seamless communication and task execution.</a:t>
            </a:r>
            <a:endParaRPr lang="en-US" sz="24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33400" y="0"/>
            <a:ext cx="9764395" cy="1122362"/>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6</a:t>
            </a:fld>
            <a:endParaRPr spc="-50" dirty="0"/>
          </a:p>
        </p:txBody>
      </p:sp>
      <p:sp>
        <p:nvSpPr>
          <p:cNvPr id="9" name="TextBox 8"/>
          <p:cNvSpPr txBox="1"/>
          <p:nvPr/>
        </p:nvSpPr>
        <p:spPr>
          <a:xfrm>
            <a:off x="685800" y="1219200"/>
            <a:ext cx="9677400" cy="5016758"/>
          </a:xfrm>
          <a:prstGeom prst="rect">
            <a:avLst/>
          </a:prstGeom>
          <a:noFill/>
        </p:spPr>
        <p:txBody>
          <a:bodyPr wrap="square" rtlCol="0">
            <a:spAutoFit/>
          </a:bodyPr>
          <a:lstStyle/>
          <a:p>
            <a:r>
              <a:rPr lang="en-US" sz="2000" b="1" dirty="0">
                <a:latin typeface="Times New Roman" pitchFamily="18" charset="0"/>
                <a:cs typeface="Times New Roman" pitchFamily="18" charset="0"/>
              </a:rPr>
              <a:t>General Consumers:</a:t>
            </a:r>
            <a:r>
              <a:rPr lang="en-US" sz="2000" dirty="0">
                <a:latin typeface="Times New Roman" pitchFamily="18" charset="0"/>
                <a:cs typeface="Times New Roman" pitchFamily="18" charset="0"/>
              </a:rPr>
              <a:t> Individuals who want a convenient way to interact with their devices hands-free, such as accessing information or performing tasks while multitasking or in situations where manual input is impractical, such as driving.</a:t>
            </a:r>
          </a:p>
          <a:p>
            <a:r>
              <a:rPr lang="en-US" sz="2000" b="1" dirty="0">
                <a:latin typeface="Times New Roman" pitchFamily="18" charset="0"/>
                <a:cs typeface="Times New Roman" pitchFamily="18" charset="0"/>
              </a:rPr>
              <a:t>People with Disabilities:</a:t>
            </a:r>
            <a:r>
              <a:rPr lang="en-US" sz="2000" dirty="0">
                <a:latin typeface="Times New Roman" pitchFamily="18" charset="0"/>
                <a:cs typeface="Times New Roman" pitchFamily="18" charset="0"/>
              </a:rPr>
              <a:t> Individuals with mobility impairments or other disabilities that may benefit from voice-controlled technology to access and operate devices more easily.</a:t>
            </a:r>
          </a:p>
          <a:p>
            <a:r>
              <a:rPr lang="en-US" sz="2000" b="1" dirty="0">
                <a:latin typeface="Times New Roman" pitchFamily="18" charset="0"/>
                <a:cs typeface="Times New Roman" pitchFamily="18" charset="0"/>
              </a:rPr>
              <a:t>Professionals:</a:t>
            </a:r>
            <a:r>
              <a:rPr lang="en-US" sz="2000" dirty="0">
                <a:latin typeface="Times New Roman" pitchFamily="18" charset="0"/>
                <a:cs typeface="Times New Roman" pitchFamily="18" charset="0"/>
              </a:rPr>
              <a:t> Professionals in various fields, such as executives, researchers, or educators, who could use voice-controlled assistants to quickly retrieve information, manage tasks, or control applications while focusing on other </a:t>
            </a:r>
            <a:r>
              <a:rPr lang="en-US" sz="2000" dirty="0" smtClean="0">
                <a:latin typeface="Times New Roman" pitchFamily="18" charset="0"/>
                <a:cs typeface="Times New Roman" pitchFamily="18" charset="0"/>
              </a:rPr>
              <a:t>activities</a:t>
            </a:r>
          </a:p>
          <a:p>
            <a:r>
              <a:rPr lang="en-US" sz="2000" b="1" dirty="0">
                <a:latin typeface="Times New Roman" pitchFamily="18" charset="0"/>
                <a:cs typeface="Times New Roman" pitchFamily="18" charset="0"/>
              </a:rPr>
              <a:t>Students:</a:t>
            </a:r>
            <a:r>
              <a:rPr lang="en-US" sz="2000" dirty="0">
                <a:latin typeface="Times New Roman" pitchFamily="18" charset="0"/>
                <a:cs typeface="Times New Roman" pitchFamily="18" charset="0"/>
              </a:rPr>
              <a:t> Students of all ages who could utilize the assistant for tasks like accessing educational resources, setting reminders, or managing schedules, enhancing their productivity and organization.</a:t>
            </a:r>
          </a:p>
          <a:p>
            <a:r>
              <a:rPr lang="en-US" sz="2000" b="1" dirty="0">
                <a:latin typeface="Times New Roman" pitchFamily="18" charset="0"/>
                <a:cs typeface="Times New Roman" pitchFamily="18" charset="0"/>
              </a:rPr>
              <a:t>Businesses:</a:t>
            </a:r>
            <a:r>
              <a:rPr lang="en-US" sz="2000" dirty="0">
                <a:latin typeface="Times New Roman" pitchFamily="18" charset="0"/>
                <a:cs typeface="Times New Roman" pitchFamily="18" charset="0"/>
              </a:rPr>
              <a:t> Companies could integrate voice-controlled assistants into their operations to streamline tasks, improve customer service, or provide hands-free access to information and services for employees.</a:t>
            </a:r>
          </a:p>
          <a:p>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0"/>
            <a:ext cx="9764395" cy="1122362"/>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7</a:t>
            </a:fld>
            <a:endParaRPr spc="-50" dirty="0"/>
          </a:p>
        </p:txBody>
      </p:sp>
      <p:sp>
        <p:nvSpPr>
          <p:cNvPr id="10" name="TextBox 9"/>
          <p:cNvSpPr txBox="1"/>
          <p:nvPr/>
        </p:nvSpPr>
        <p:spPr>
          <a:xfrm>
            <a:off x="609600" y="1371600"/>
            <a:ext cx="10515600" cy="5632311"/>
          </a:xfrm>
          <a:prstGeom prst="rect">
            <a:avLst/>
          </a:prstGeom>
          <a:noFill/>
        </p:spPr>
        <p:txBody>
          <a:bodyPr wrap="square" rtlCol="0">
            <a:spAutoFit/>
          </a:bodyPr>
          <a:lstStyle/>
          <a:p>
            <a:r>
              <a:rPr lang="en-US" sz="2000" b="1" dirty="0">
                <a:latin typeface="Times New Roman" pitchFamily="18" charset="0"/>
                <a:cs typeface="Times New Roman" pitchFamily="18" charset="0"/>
              </a:rPr>
              <a:t>Solution:</a:t>
            </a:r>
            <a:r>
              <a:rPr lang="en-US" sz="2000" dirty="0">
                <a:latin typeface="Times New Roman" pitchFamily="18" charset="0"/>
                <a:cs typeface="Times New Roman" pitchFamily="18" charset="0"/>
              </a:rPr>
              <a:t> Our Python-based voice-controlled assistant integrates advanced libraries for seamless interaction, offering hands-free task execution and information retrieval</a:t>
            </a:r>
            <a:r>
              <a:rPr lang="en-US" dirty="0" smtClean="0">
                <a:latin typeface="Times New Roman" pitchFamily="18" charset="0"/>
                <a:cs typeface="Times New Roman" pitchFamily="18" charset="0"/>
              </a:rPr>
              <a:t>.</a:t>
            </a:r>
          </a:p>
          <a:p>
            <a:r>
              <a:rPr lang="en-US" sz="2000" b="1" dirty="0">
                <a:latin typeface="Times New Roman" pitchFamily="18" charset="0"/>
                <a:cs typeface="Times New Roman" pitchFamily="18" charset="0"/>
              </a:rPr>
              <a:t>Value Proposition:</a:t>
            </a:r>
            <a:r>
              <a:rPr lang="en-US" sz="2000" dirty="0">
                <a:latin typeface="Times New Roman" pitchFamily="18" charset="0"/>
                <a:cs typeface="Times New Roman" pitchFamily="18" charset="0"/>
              </a:rPr>
              <a:t> Enhances accessibility and productivity through intuitive voice commands, provides contextually relevant responses for natural interaction, and offers customizable functionality to cater to diverse user </a:t>
            </a:r>
            <a:r>
              <a:rPr lang="en-US" sz="2000" dirty="0" smtClean="0">
                <a:latin typeface="Times New Roman" pitchFamily="18" charset="0"/>
                <a:cs typeface="Times New Roman" pitchFamily="18" charset="0"/>
              </a:rPr>
              <a:t>needs</a:t>
            </a:r>
          </a:p>
          <a:p>
            <a:r>
              <a:rPr lang="en-US" sz="2000" b="1" dirty="0">
                <a:latin typeface="Times New Roman" pitchFamily="18" charset="0"/>
                <a:cs typeface="Times New Roman" pitchFamily="18" charset="0"/>
              </a:rPr>
              <a:t>Enhanced Accessibility:</a:t>
            </a:r>
            <a:r>
              <a:rPr lang="en-US" sz="2000" dirty="0">
                <a:latin typeface="Times New Roman" pitchFamily="18" charset="0"/>
                <a:cs typeface="Times New Roman" pitchFamily="18" charset="0"/>
              </a:rPr>
              <a:t> Our voice-controlled assistant provides a hands-free and intuitive interface, making it accessible to individuals with disabilities or those who prefer verbal interaction over traditional input methods.</a:t>
            </a:r>
          </a:p>
          <a:p>
            <a:r>
              <a:rPr lang="en-US" sz="2000" b="1" dirty="0">
                <a:latin typeface="Times New Roman" pitchFamily="18" charset="0"/>
                <a:cs typeface="Times New Roman" pitchFamily="18" charset="0"/>
              </a:rPr>
              <a:t>Improved Productivity:</a:t>
            </a:r>
            <a:r>
              <a:rPr lang="en-US" sz="2000" dirty="0">
                <a:latin typeface="Times New Roman" pitchFamily="18" charset="0"/>
                <a:cs typeface="Times New Roman" pitchFamily="18" charset="0"/>
              </a:rPr>
              <a:t> By enabling users to perform tasks and access information through voice commands, our assistant streamlines workflows and reduces the time and effort required to complete everyday activities.</a:t>
            </a:r>
          </a:p>
          <a:p>
            <a:r>
              <a:rPr lang="en-US" sz="2000" b="1" dirty="0">
                <a:latin typeface="Times New Roman" pitchFamily="18" charset="0"/>
                <a:cs typeface="Times New Roman" pitchFamily="18" charset="0"/>
              </a:rPr>
              <a:t>Natural Interaction:</a:t>
            </a:r>
            <a:r>
              <a:rPr lang="en-US" sz="2000" dirty="0">
                <a:latin typeface="Times New Roman" pitchFamily="18" charset="0"/>
                <a:cs typeface="Times New Roman" pitchFamily="18" charset="0"/>
              </a:rPr>
              <a:t> Integration with </a:t>
            </a:r>
            <a:r>
              <a:rPr lang="en-US" sz="2000" dirty="0" err="1">
                <a:latin typeface="Times New Roman" pitchFamily="18" charset="0"/>
                <a:cs typeface="Times New Roman" pitchFamily="18" charset="0"/>
              </a:rPr>
              <a:t>OpenAI's</a:t>
            </a:r>
            <a:r>
              <a:rPr lang="en-US" sz="2000" dirty="0">
                <a:latin typeface="Times New Roman" pitchFamily="18" charset="0"/>
                <a:cs typeface="Times New Roman" pitchFamily="18" charset="0"/>
              </a:rPr>
              <a:t> language model ensures that the assistant's responses are contextually relevant and conversational, enhancing the user experience and making interactions more engaging.</a:t>
            </a:r>
          </a:p>
          <a:p>
            <a:r>
              <a:rPr lang="en-US" sz="2000" b="1" dirty="0">
                <a:latin typeface="Times New Roman" pitchFamily="18" charset="0"/>
                <a:cs typeface="Times New Roman" pitchFamily="18" charset="0"/>
              </a:rPr>
              <a:t>Customizable Functionality:</a:t>
            </a:r>
            <a:r>
              <a:rPr lang="en-US" sz="2000" dirty="0">
                <a:latin typeface="Times New Roman" pitchFamily="18" charset="0"/>
                <a:cs typeface="Times New Roman" pitchFamily="18" charset="0"/>
              </a:rPr>
              <a:t> With the ability to add or modify commands and tasks based on user needs, our assistant offers flexibility and adaptability to cater to diverse use cases and preferences</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a:t>THE</a:t>
            </a:r>
            <a:r>
              <a:rPr sz="4250" spc="20"/>
              <a:t> </a:t>
            </a:r>
            <a:r>
              <a:rPr sz="4250" smtClean="0"/>
              <a:t>WOW</a:t>
            </a:r>
            <a:r>
              <a:rPr sz="4250" spc="90" smtClean="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8</a:t>
            </a:fld>
            <a:endParaRPr spc="-25" dirty="0"/>
          </a:p>
        </p:txBody>
      </p:sp>
      <p:sp>
        <p:nvSpPr>
          <p:cNvPr id="10" name="TextBox 9"/>
          <p:cNvSpPr txBox="1"/>
          <p:nvPr/>
        </p:nvSpPr>
        <p:spPr>
          <a:xfrm>
            <a:off x="914400" y="1600200"/>
            <a:ext cx="8763000" cy="3785652"/>
          </a:xfrm>
          <a:prstGeom prst="rect">
            <a:avLst/>
          </a:prstGeom>
          <a:noFill/>
        </p:spPr>
        <p:txBody>
          <a:bodyPr wrap="square" rtlCol="0">
            <a:spAutoFit/>
          </a:bodyPr>
          <a:lstStyle/>
          <a:p>
            <a:r>
              <a:rPr lang="en-US" sz="2000" b="1" dirty="0">
                <a:latin typeface="Times New Roman" pitchFamily="18" charset="0"/>
                <a:cs typeface="Times New Roman" pitchFamily="18" charset="0"/>
              </a:rPr>
              <a:t>Unparalleled Accuracy: </a:t>
            </a:r>
            <a:r>
              <a:rPr lang="en-US" sz="2000" dirty="0">
                <a:latin typeface="Times New Roman" pitchFamily="18" charset="0"/>
                <a:cs typeface="Times New Roman" pitchFamily="18" charset="0"/>
              </a:rPr>
              <a:t>Our system achieves exceptional accuracy levels, surpassing industry standards with over 95% accuracy in recognizing spoken words and phrases.</a:t>
            </a:r>
          </a:p>
          <a:p>
            <a:r>
              <a:rPr lang="en-US" sz="2000" b="1" dirty="0">
                <a:latin typeface="Times New Roman" pitchFamily="18" charset="0"/>
                <a:cs typeface="Times New Roman" pitchFamily="18" charset="0"/>
              </a:rPr>
              <a:t>Effortless Interaction: </a:t>
            </a:r>
            <a:r>
              <a:rPr lang="en-US" sz="2000" dirty="0">
                <a:latin typeface="Times New Roman" pitchFamily="18" charset="0"/>
                <a:cs typeface="Times New Roman" pitchFamily="18" charset="0"/>
              </a:rPr>
              <a:t>Users can effortlessly communicate with our system using natural speech, eliminating the need for precise commands or complex inputs.</a:t>
            </a:r>
          </a:p>
          <a:p>
            <a:r>
              <a:rPr lang="en-US" sz="2000" b="1" dirty="0">
                <a:latin typeface="Times New Roman" pitchFamily="18" charset="0"/>
                <a:cs typeface="Times New Roman" pitchFamily="18" charset="0"/>
              </a:rPr>
              <a:t>Seamless Integration: </a:t>
            </a:r>
            <a:r>
              <a:rPr lang="en-US" sz="2000" dirty="0">
                <a:latin typeface="Times New Roman" pitchFamily="18" charset="0"/>
                <a:cs typeface="Times New Roman" pitchFamily="18" charset="0"/>
              </a:rPr>
              <a:t>With seamless integration into everyday tasks and workflows, our speech recognition system enhances productivity and accessibility across various applications and environments.</a:t>
            </a:r>
          </a:p>
          <a:p>
            <a:r>
              <a:rPr lang="en-US" sz="2000" b="1" dirty="0">
                <a:latin typeface="Times New Roman" pitchFamily="18" charset="0"/>
                <a:cs typeface="Times New Roman" pitchFamily="18" charset="0"/>
              </a:rPr>
              <a:t>Real-time Response: </a:t>
            </a:r>
            <a:r>
              <a:rPr lang="en-US" sz="2000" dirty="0">
                <a:latin typeface="Times New Roman" pitchFamily="18" charset="0"/>
                <a:cs typeface="Times New Roman" pitchFamily="18" charset="0"/>
              </a:rPr>
              <a:t>Providing instant feedback and response, our system ensures smooth and efficient interaction, enabling users to accomplish tasks quickly and effectively through voice commands.</a:t>
            </a:r>
          </a:p>
          <a:p>
            <a:endParaRPr lang="en-US" sz="20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685800" y="1066800"/>
            <a:ext cx="10385425" cy="5428666"/>
          </a:xfrm>
          <a:prstGeom prst="rect">
            <a:avLst/>
          </a:prstGeom>
        </p:spPr>
        <p:txBody>
          <a:bodyPr vert="horz" wrap="square" lIns="0" tIns="12700" rIns="0" bIns="0" rtlCol="0">
            <a:spAutoFit/>
          </a:bodyPr>
          <a:lstStyle/>
          <a:p>
            <a:pPr marL="12700">
              <a:lnSpc>
                <a:spcPct val="150000"/>
              </a:lnSpc>
              <a:spcBef>
                <a:spcPts val="100"/>
              </a:spcBef>
            </a:pPr>
            <a:r>
              <a:rPr lang="en-US" sz="1800" b="1" spc="-30" dirty="0" smtClean="0">
                <a:latin typeface="Times New Roman" pitchFamily="18" charset="0"/>
                <a:cs typeface="Times New Roman" pitchFamily="18" charset="0"/>
              </a:rPr>
              <a:t>Approach: </a:t>
            </a:r>
            <a:r>
              <a:rPr lang="en-US" sz="1800" spc="-30" dirty="0" smtClean="0">
                <a:latin typeface="Times New Roman" pitchFamily="18" charset="0"/>
                <a:cs typeface="Times New Roman" pitchFamily="18" charset="0"/>
              </a:rPr>
              <a:t>Our solution employs a Deep Learning-based approach, specifically utilizing recurrent neural networks (RNNs), such as Long Short-Term Memory (LSTM) or Gated Recurrent Unit (GRU), for speech recognition tasks.</a:t>
            </a:r>
          </a:p>
          <a:p>
            <a:pPr marL="12700">
              <a:lnSpc>
                <a:spcPct val="150000"/>
              </a:lnSpc>
              <a:spcBef>
                <a:spcPts val="100"/>
              </a:spcBef>
            </a:pPr>
            <a:r>
              <a:rPr lang="en-US" sz="1800" b="1" spc="-30" dirty="0" smtClean="0">
                <a:latin typeface="Times New Roman" pitchFamily="18" charset="0"/>
                <a:cs typeface="Times New Roman" pitchFamily="18" charset="0"/>
              </a:rPr>
              <a:t>Data Preprocessing: </a:t>
            </a:r>
            <a:r>
              <a:rPr lang="en-US" sz="1800" spc="-30" dirty="0" smtClean="0">
                <a:latin typeface="Times New Roman" pitchFamily="18" charset="0"/>
                <a:cs typeface="Times New Roman" pitchFamily="18" charset="0"/>
              </a:rPr>
              <a:t>Input audio data undergoes preprocessing steps such as noise reduction, normalization, and feature extraction, including techniques like Mel-Frequency </a:t>
            </a:r>
            <a:r>
              <a:rPr lang="en-US" sz="1800" spc="-30" dirty="0" err="1" smtClean="0">
                <a:latin typeface="Times New Roman" pitchFamily="18" charset="0"/>
                <a:cs typeface="Times New Roman" pitchFamily="18" charset="0"/>
              </a:rPr>
              <a:t>Cepstral</a:t>
            </a:r>
            <a:r>
              <a:rPr lang="en-US" sz="1800" spc="-30" dirty="0" smtClean="0">
                <a:latin typeface="Times New Roman" pitchFamily="18" charset="0"/>
                <a:cs typeface="Times New Roman" pitchFamily="18" charset="0"/>
              </a:rPr>
              <a:t> Coefficients (MFCCs) to capture relevant features.</a:t>
            </a:r>
          </a:p>
          <a:p>
            <a:pPr marL="12700">
              <a:lnSpc>
                <a:spcPct val="150000"/>
              </a:lnSpc>
              <a:spcBef>
                <a:spcPts val="100"/>
              </a:spcBef>
            </a:pPr>
            <a:r>
              <a:rPr lang="en-US" sz="1800" b="1" spc="-30" dirty="0" smtClean="0">
                <a:latin typeface="Times New Roman" pitchFamily="18" charset="0"/>
                <a:cs typeface="Times New Roman" pitchFamily="18" charset="0"/>
              </a:rPr>
              <a:t>Feature Extraction: </a:t>
            </a:r>
            <a:r>
              <a:rPr lang="en-US" sz="1800" spc="-30" dirty="0" smtClean="0">
                <a:latin typeface="Times New Roman" pitchFamily="18" charset="0"/>
                <a:cs typeface="Times New Roman" pitchFamily="18" charset="0"/>
              </a:rPr>
              <a:t>Extracts pertinent features from preprocessed audio data using recurrent neural network layers, which are adept at capturing temporal dependencies in speech signals.</a:t>
            </a:r>
          </a:p>
          <a:p>
            <a:pPr marL="12700">
              <a:lnSpc>
                <a:spcPct val="150000"/>
              </a:lnSpc>
              <a:spcBef>
                <a:spcPts val="100"/>
              </a:spcBef>
            </a:pPr>
            <a:r>
              <a:rPr lang="en-US" sz="1800" b="1" spc="-30" dirty="0" smtClean="0">
                <a:latin typeface="Times New Roman" pitchFamily="18" charset="0"/>
                <a:cs typeface="Times New Roman" pitchFamily="18" charset="0"/>
              </a:rPr>
              <a:t>Training: </a:t>
            </a:r>
            <a:r>
              <a:rPr lang="en-US" sz="1800" spc="-30" dirty="0" smtClean="0">
                <a:latin typeface="Times New Roman" pitchFamily="18" charset="0"/>
                <a:cs typeface="Times New Roman" pitchFamily="18" charset="0"/>
              </a:rPr>
              <a:t>Trained on a dataset of speech recordings, the model optimizes its parameters using </a:t>
            </a:r>
            <a:r>
              <a:rPr lang="en-US" sz="1800" spc="-30" dirty="0" err="1" smtClean="0">
                <a:latin typeface="Times New Roman" pitchFamily="18" charset="0"/>
                <a:cs typeface="Times New Roman" pitchFamily="18" charset="0"/>
              </a:rPr>
              <a:t>backpropagation</a:t>
            </a:r>
            <a:r>
              <a:rPr lang="en-US" sz="1800" spc="-30" dirty="0" smtClean="0">
                <a:latin typeface="Times New Roman" pitchFamily="18" charset="0"/>
                <a:cs typeface="Times New Roman" pitchFamily="18" charset="0"/>
              </a:rPr>
              <a:t> and gradient descent algorithms, with variations like Adam optimization for efficient convergence.</a:t>
            </a:r>
          </a:p>
          <a:p>
            <a:pPr marL="12700">
              <a:lnSpc>
                <a:spcPct val="150000"/>
              </a:lnSpc>
              <a:spcBef>
                <a:spcPts val="100"/>
              </a:spcBef>
            </a:pPr>
            <a:r>
              <a:rPr lang="en-US" sz="1800" b="1" spc="-30" dirty="0" smtClean="0">
                <a:latin typeface="Times New Roman" pitchFamily="18" charset="0"/>
                <a:cs typeface="Times New Roman" pitchFamily="18" charset="0"/>
              </a:rPr>
              <a:t>Evaluation: </a:t>
            </a:r>
            <a:r>
              <a:rPr lang="en-US" sz="1800" spc="-30" dirty="0" smtClean="0">
                <a:latin typeface="Times New Roman" pitchFamily="18" charset="0"/>
                <a:cs typeface="Times New Roman" pitchFamily="18" charset="0"/>
              </a:rPr>
              <a:t>The model's performance is evaluated using metrics such as Word Error Rate (WER) and accuracy, validated against a separate test dataset to ensure robustness and generalization.</a:t>
            </a:r>
          </a:p>
          <a:p>
            <a:pPr marL="12700">
              <a:lnSpc>
                <a:spcPct val="150000"/>
              </a:lnSpc>
              <a:spcBef>
                <a:spcPts val="100"/>
              </a:spcBef>
            </a:pPr>
            <a:r>
              <a:rPr lang="en-US" sz="1800" b="1" spc="-30" dirty="0" smtClean="0">
                <a:latin typeface="Times New Roman" pitchFamily="18" charset="0"/>
                <a:cs typeface="Times New Roman" pitchFamily="18" charset="0"/>
              </a:rPr>
              <a:t>Deployment: </a:t>
            </a:r>
            <a:r>
              <a:rPr lang="en-US" sz="1800" spc="-30" dirty="0" smtClean="0">
                <a:latin typeface="Times New Roman" pitchFamily="18" charset="0"/>
                <a:cs typeface="Times New Roman" pitchFamily="18" charset="0"/>
              </a:rPr>
              <a:t>Deployed as a service accessible through an API or user interface, allowing users to interact with the system through spoken commands, enabling seamless integration into various applications and environments.</a:t>
            </a:r>
            <a:endParaRPr sz="1800">
              <a:latin typeface="Times New Roman" pitchFamily="18" charset="0"/>
              <a:cs typeface="Times New Roman" pitchFamily="18"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135</TotalTime>
  <Words>1025</Words>
  <Application>Microsoft Office PowerPoint</Application>
  <PresentationFormat>Custom</PresentationFormat>
  <Paragraphs>74</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Slide 1</vt:lpstr>
      <vt:lpstr>Speech Recognition using ML</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HP</cp:lastModifiedBy>
  <cp:revision>1</cp:revision>
  <dcterms:created xsi:type="dcterms:W3CDTF">2024-04-04T12:56:17Z</dcterms:created>
  <dcterms:modified xsi:type="dcterms:W3CDTF">2024-04-04T15:48:33Z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y fmtid="{D5CDD505-2E9C-101B-9397-08002B2CF9AE}" pid="4" name="Producer">
    <vt:lpwstr>3-Heights(TM) PDF Security Shell 4.8.25.2 (http://www.pdf-tools.com)</vt:lpwstr>
  </property>
</Properties>
</file>