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6" r:id="rId9"/>
    <p:sldId id="270" r:id="rId10"/>
    <p:sldId id="265" r:id="rId11"/>
    <p:sldId id="271"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7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48583" name="Date Placeholder 3"/>
          <p:cNvSpPr>
            <a:spLocks noGrp="1"/>
          </p:cNvSpPr>
          <p:nvPr>
            <p:ph type="dt" sz="half" idx="10"/>
          </p:nvPr>
        </p:nvSpPr>
        <p:spPr/>
        <p:txBody>
          <a:bodyPr/>
          <a:lstStyle/>
          <a:p>
            <a:fld id="{63A1C593-65D0-4073-BCC9-577B9352EA97}" type="datetimeFigureOut">
              <a:rPr lang="en-US" smtClean="0"/>
              <a:t>6/10/2023</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63A1C593-65D0-4073-BCC9-577B9352EA97}" type="datetimeFigureOut">
              <a:rPr lang="en-US" smtClean="0"/>
              <a:t>6/10/2023</a:t>
            </a:fld>
            <a:endParaRPr lang="en-US"/>
          </a:p>
        </p:txBody>
      </p:sp>
      <p:sp>
        <p:nvSpPr>
          <p:cNvPr id="1048643" name="Footer Placeholder 4"/>
          <p:cNvSpPr>
            <a:spLocks noGrp="1"/>
          </p:cNvSpPr>
          <p:nvPr>
            <p:ph type="ftr" sz="quarter" idx="11"/>
          </p:nvPr>
        </p:nvSpPr>
        <p:spPr/>
        <p:txBody>
          <a:bodyPr/>
          <a:lstStyle/>
          <a:p>
            <a:endParaRPr lang="en-US"/>
          </a:p>
        </p:txBody>
      </p:sp>
      <p:sp>
        <p:nvSpPr>
          <p:cNvPr id="1048644"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9"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1048630"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Date Placeholder 3"/>
          <p:cNvSpPr>
            <a:spLocks noGrp="1"/>
          </p:cNvSpPr>
          <p:nvPr>
            <p:ph type="dt" sz="half" idx="10"/>
          </p:nvPr>
        </p:nvSpPr>
        <p:spPr/>
        <p:txBody>
          <a:bodyPr/>
          <a:lstStyle/>
          <a:p>
            <a:fld id="{63A1C593-65D0-4073-BCC9-577B9352EA97}" type="datetimeFigureOut">
              <a:rPr lang="en-US" smtClean="0"/>
              <a:t>6/10/2023</a:t>
            </a:fld>
            <a:endParaRPr lang="en-US"/>
          </a:p>
        </p:txBody>
      </p:sp>
      <p:sp>
        <p:nvSpPr>
          <p:cNvPr id="1048632" name="Footer Placeholder 4"/>
          <p:cNvSpPr>
            <a:spLocks noGrp="1"/>
          </p:cNvSpPr>
          <p:nvPr>
            <p:ph type="ftr" sz="quarter" idx="11"/>
          </p:nvPr>
        </p:nvSpPr>
        <p:spPr/>
        <p:txBody>
          <a:bodyPr/>
          <a:lstStyle/>
          <a:p>
            <a:endParaRPr lang="en-US"/>
          </a:p>
        </p:txBody>
      </p:sp>
      <p:sp>
        <p:nvSpPr>
          <p:cNvPr id="1048633"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lstStyle/>
          <a:p>
            <a:fld id="{63A1C593-65D0-4073-BCC9-577B9352EA97}" type="datetimeFigureOut">
              <a:rPr lang="en-US" smtClean="0"/>
              <a:t>6/10/2023</a:t>
            </a:fld>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1048646"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lstStyle/>
          <a:p>
            <a:fld id="{63A1C593-65D0-4073-BCC9-577B9352EA97}" type="datetimeFigureOut">
              <a:rPr lang="en-US" smtClean="0"/>
              <a:t>6/10/2023</a:t>
            </a:fld>
            <a:endParaRPr lang="en-US"/>
          </a:p>
        </p:txBody>
      </p:sp>
      <p:sp>
        <p:nvSpPr>
          <p:cNvPr id="1048648" name="Footer Placeholder 4"/>
          <p:cNvSpPr>
            <a:spLocks noGrp="1"/>
          </p:cNvSpPr>
          <p:nvPr>
            <p:ph type="ftr" sz="quarter" idx="11"/>
          </p:nvPr>
        </p:nvSpPr>
        <p:spPr/>
        <p:txBody>
          <a:bodyPr/>
          <a:lstStyle/>
          <a:p>
            <a:endParaRPr lang="en-US"/>
          </a:p>
        </p:txBody>
      </p:sp>
      <p:sp>
        <p:nvSpPr>
          <p:cNvPr id="1048649"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p>
        </p:txBody>
      </p:sp>
      <p:sp>
        <p:nvSpPr>
          <p:cNvPr id="1048598"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9"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0" name="Date Placeholder 4"/>
          <p:cNvSpPr>
            <a:spLocks noGrp="1"/>
          </p:cNvSpPr>
          <p:nvPr>
            <p:ph type="dt" sz="half" idx="10"/>
          </p:nvPr>
        </p:nvSpPr>
        <p:spPr/>
        <p:txBody>
          <a:bodyPr/>
          <a:lstStyle/>
          <a:p>
            <a:fld id="{63A1C593-65D0-4073-BCC9-577B9352EA97}" type="datetimeFigureOut">
              <a:rPr lang="en-US" smtClean="0"/>
              <a:t>6/10/2023</a:t>
            </a:fld>
            <a:endParaRPr lang="en-US"/>
          </a:p>
        </p:txBody>
      </p:sp>
      <p:sp>
        <p:nvSpPr>
          <p:cNvPr id="1048601" name="Footer Placeholder 5"/>
          <p:cNvSpPr>
            <a:spLocks noGrp="1"/>
          </p:cNvSpPr>
          <p:nvPr>
            <p:ph type="ftr" sz="quarter" idx="11"/>
          </p:nvPr>
        </p:nvSpPr>
        <p:spPr/>
        <p:txBody>
          <a:bodyPr/>
          <a:lstStyle/>
          <a:p>
            <a:endParaRPr lang="en-US"/>
          </a:p>
        </p:txBody>
      </p:sp>
      <p:sp>
        <p:nvSpPr>
          <p:cNvPr id="1048602"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839788" y="365125"/>
            <a:ext cx="10515600" cy="1325563"/>
          </a:xfrm>
        </p:spPr>
        <p:txBody>
          <a:bodyPr/>
          <a:lstStyle/>
          <a:p>
            <a:r>
              <a:rPr lang="en-US"/>
              <a:t>Click to edit Master title style</a:t>
            </a:r>
          </a:p>
        </p:txBody>
      </p:sp>
      <p:sp>
        <p:nvSpPr>
          <p:cNvPr id="1048651"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52"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54"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63A1C593-65D0-4073-BCC9-577B9352EA97}" type="datetimeFigureOut">
              <a:rPr lang="en-US" smtClean="0"/>
              <a:t>6/10/2023</a:t>
            </a:fld>
            <a:endParaRPr lang="en-US"/>
          </a:p>
        </p:txBody>
      </p:sp>
      <p:sp>
        <p:nvSpPr>
          <p:cNvPr id="1048656" name="Footer Placeholder 7"/>
          <p:cNvSpPr>
            <a:spLocks noGrp="1"/>
          </p:cNvSpPr>
          <p:nvPr>
            <p:ph type="ftr" sz="quarter" idx="11"/>
          </p:nvPr>
        </p:nvSpPr>
        <p:spPr/>
        <p:txBody>
          <a:bodyPr/>
          <a:lstStyle/>
          <a:p>
            <a:endParaRPr lang="en-US"/>
          </a:p>
        </p:txBody>
      </p:sp>
      <p:sp>
        <p:nvSpPr>
          <p:cNvPr id="1048657"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a:t>Click to edit Master title style</a:t>
            </a:r>
          </a:p>
        </p:txBody>
      </p:sp>
      <p:sp>
        <p:nvSpPr>
          <p:cNvPr id="1048626" name="Date Placeholder 2"/>
          <p:cNvSpPr>
            <a:spLocks noGrp="1"/>
          </p:cNvSpPr>
          <p:nvPr>
            <p:ph type="dt" sz="half" idx="10"/>
          </p:nvPr>
        </p:nvSpPr>
        <p:spPr/>
        <p:txBody>
          <a:bodyPr/>
          <a:lstStyle/>
          <a:p>
            <a:fld id="{63A1C593-65D0-4073-BCC9-577B9352EA97}" type="datetimeFigureOut">
              <a:rPr lang="en-US" smtClean="0"/>
              <a:t>6/10/2023</a:t>
            </a:fld>
            <a:endParaRPr lang="en-US"/>
          </a:p>
        </p:txBody>
      </p:sp>
      <p:sp>
        <p:nvSpPr>
          <p:cNvPr id="1048627" name="Footer Placeholder 3"/>
          <p:cNvSpPr>
            <a:spLocks noGrp="1"/>
          </p:cNvSpPr>
          <p:nvPr>
            <p:ph type="ftr" sz="quarter" idx="11"/>
          </p:nvPr>
        </p:nvSpPr>
        <p:spPr/>
        <p:txBody>
          <a:bodyPr/>
          <a:lstStyle/>
          <a:p>
            <a:endParaRPr lang="en-US"/>
          </a:p>
        </p:txBody>
      </p:sp>
      <p:sp>
        <p:nvSpPr>
          <p:cNvPr id="1048628"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63A1C593-65D0-4073-BCC9-577B9352EA97}" type="datetimeFigureOut">
              <a:rPr lang="en-US" smtClean="0"/>
              <a:t>6/10/2023</a:t>
            </a:fld>
            <a:endParaRPr lang="en-US"/>
          </a:p>
        </p:txBody>
      </p:sp>
      <p:sp>
        <p:nvSpPr>
          <p:cNvPr id="1048659" name="Footer Placeholder 2"/>
          <p:cNvSpPr>
            <a:spLocks noGrp="1"/>
          </p:cNvSpPr>
          <p:nvPr>
            <p:ph type="ftr" sz="quarter" idx="11"/>
          </p:nvPr>
        </p:nvSpPr>
        <p:spPr/>
        <p:txBody>
          <a:bodyPr/>
          <a:lstStyle/>
          <a:p>
            <a:endParaRPr lang="en-US"/>
          </a:p>
        </p:txBody>
      </p:sp>
      <p:sp>
        <p:nvSpPr>
          <p:cNvPr id="1048660"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1048662"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64" name="Date Placeholder 4"/>
          <p:cNvSpPr>
            <a:spLocks noGrp="1"/>
          </p:cNvSpPr>
          <p:nvPr>
            <p:ph type="dt" sz="half" idx="10"/>
          </p:nvPr>
        </p:nvSpPr>
        <p:spPr/>
        <p:txBody>
          <a:bodyPr/>
          <a:lstStyle/>
          <a:p>
            <a:fld id="{63A1C593-65D0-4073-BCC9-577B9352EA97}" type="datetimeFigureOut">
              <a:rPr lang="en-US" smtClean="0"/>
              <a:t>6/10/2023</a:t>
            </a:fld>
            <a:endParaRPr lang="en-US"/>
          </a:p>
        </p:txBody>
      </p:sp>
      <p:sp>
        <p:nvSpPr>
          <p:cNvPr id="1048665" name="Footer Placeholder 5"/>
          <p:cNvSpPr>
            <a:spLocks noGrp="1"/>
          </p:cNvSpPr>
          <p:nvPr>
            <p:ph type="ftr" sz="quarter" idx="11"/>
          </p:nvPr>
        </p:nvSpPr>
        <p:spPr/>
        <p:txBody>
          <a:bodyPr/>
          <a:lstStyle/>
          <a:p>
            <a:endParaRPr lang="en-US"/>
          </a:p>
        </p:txBody>
      </p:sp>
      <p:sp>
        <p:nvSpPr>
          <p:cNvPr id="104866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1048635"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1048636"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37" name="Date Placeholder 4"/>
          <p:cNvSpPr>
            <a:spLocks noGrp="1"/>
          </p:cNvSpPr>
          <p:nvPr>
            <p:ph type="dt" sz="half" idx="10"/>
          </p:nvPr>
        </p:nvSpPr>
        <p:spPr/>
        <p:txBody>
          <a:bodyPr/>
          <a:lstStyle/>
          <a:p>
            <a:fld id="{63A1C593-65D0-4073-BCC9-577B9352EA97}" type="datetimeFigureOut">
              <a:rPr lang="en-US" smtClean="0"/>
              <a:t>6/10/2023</a:t>
            </a:fld>
            <a:endParaRPr lang="en-US"/>
          </a:p>
        </p:txBody>
      </p:sp>
      <p:sp>
        <p:nvSpPr>
          <p:cNvPr id="1048638" name="Footer Placeholder 5"/>
          <p:cNvSpPr>
            <a:spLocks noGrp="1"/>
          </p:cNvSpPr>
          <p:nvPr>
            <p:ph type="ftr" sz="quarter" idx="11"/>
          </p:nvPr>
        </p:nvSpPr>
        <p:spPr/>
        <p:txBody>
          <a:bodyPr/>
          <a:lstStyle/>
          <a:p>
            <a:endParaRPr lang="en-US"/>
          </a:p>
        </p:txBody>
      </p:sp>
      <p:sp>
        <p:nvSpPr>
          <p:cNvPr id="1048639"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4857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4857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6/10/2023</a:t>
            </a:fld>
            <a:endParaRPr lang="en-US"/>
          </a:p>
        </p:txBody>
      </p:sp>
      <p:sp>
        <p:nvSpPr>
          <p:cNvPr id="104857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4858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5" Type="http://schemas.openxmlformats.org/officeDocument/2006/relationships/image" Target="../media/image5.jpeg"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939339" y="1055716"/>
            <a:ext cx="10085532" cy="2351694"/>
          </a:xfrm>
        </p:spPr>
        <p:txBody>
          <a:bodyPr/>
          <a:lstStyle/>
          <a:p>
            <a:pPr algn="ctr"/>
            <a:r>
              <a:rPr lang="en-US" sz="5400" b="1" dirty="0">
                <a:latin typeface="Times New Roman" panose="02020603050405020304" pitchFamily="18" charset="0"/>
                <a:cs typeface="Times New Roman" panose="02020603050405020304" pitchFamily="18" charset="0"/>
              </a:rPr>
              <a:t>DATABASE MANAGEMENT SYSTEM </a:t>
            </a:r>
            <a:br>
              <a:rPr lang="en-US"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MINI PROJECT- RESTAURANT RESERVATION </a:t>
            </a:r>
          </a:p>
        </p:txBody>
      </p:sp>
      <p:sp>
        <p:nvSpPr>
          <p:cNvPr id="1048587" name="Subtitle 2"/>
          <p:cNvSpPr>
            <a:spLocks noGrp="1"/>
          </p:cNvSpPr>
          <p:nvPr>
            <p:ph type="subTitle" idx="1"/>
          </p:nvPr>
        </p:nvSpPr>
        <p:spPr>
          <a:xfrm>
            <a:off x="2313708" y="4316931"/>
            <a:ext cx="9980815" cy="1817861"/>
          </a:xfrm>
        </p:spPr>
        <p:txBody>
          <a:bodyPr/>
          <a:lstStyle/>
          <a:p>
            <a:pPr algn="ctr"/>
            <a:r>
              <a:rPr lang="en-US" sz="2400" dirty="0"/>
              <a:t>                                         </a:t>
            </a:r>
            <a:r>
              <a:rPr lang="en-US" sz="2400" b="1" dirty="0">
                <a:latin typeface="Times New Roman" panose="02020603050405020304" pitchFamily="18" charset="0"/>
                <a:cs typeface="Times New Roman" panose="02020603050405020304" pitchFamily="18" charset="0"/>
              </a:rPr>
              <a:t>ANNAJASMINE I</a:t>
            </a:r>
          </a:p>
          <a:p>
            <a:pPr algn="ctr"/>
            <a:r>
              <a:rPr lang="en-US" sz="2400" b="1" dirty="0">
                <a:latin typeface="Times New Roman" panose="02020603050405020304" pitchFamily="18" charset="0"/>
                <a:cs typeface="Times New Roman" panose="02020603050405020304" pitchFamily="18" charset="0"/>
              </a:rPr>
              <a:t>                                                   KARTHEESWARI M</a:t>
            </a:r>
          </a:p>
          <a:p>
            <a:pPr algn="ctr"/>
            <a:r>
              <a:rPr lang="en-US" sz="2400" b="1" dirty="0">
                <a:latin typeface="Times New Roman" panose="02020603050405020304" pitchFamily="18" charset="0"/>
                <a:cs typeface="Times New Roman" panose="02020603050405020304" pitchFamily="18" charset="0"/>
              </a:rPr>
              <a:t>                                         KIRUTHIKA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8264" y="232243"/>
            <a:ext cx="10763204" cy="62797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84668" y="91831"/>
            <a:ext cx="12022666" cy="6582538"/>
          </a:xfrm>
          <a:prstGeom prst="rect">
            <a:avLst/>
          </a:prstGeom>
        </p:spPr>
      </p:pic>
    </p:spTree>
    <p:extLst>
      <p:ext uri="{BB962C8B-B14F-4D97-AF65-F5344CB8AC3E}">
        <p14:creationId xmlns:p14="http://schemas.microsoft.com/office/powerpoint/2010/main" val="2943697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1" name=""/>
        <p:cNvGrpSpPr/>
        <p:nvPr/>
      </p:nvGrpSpPr>
      <p:grpSpPr>
        <a:xfrm>
          <a:off x="0" y="0"/>
          <a:ext cx="0" cy="0"/>
          <a:chOff x="0" y="0"/>
          <a:chExt cx="0" cy="0"/>
        </a:xfrm>
      </p:grpSpPr>
      <p:sp>
        <p:nvSpPr>
          <p:cNvPr id="1048619" name="Content Placeholder 2"/>
          <p:cNvSpPr>
            <a:spLocks noGrp="1"/>
          </p:cNvSpPr>
          <p:nvPr>
            <p:ph sz="half" idx="1"/>
          </p:nvPr>
        </p:nvSpPr>
        <p:spPr>
          <a:xfrm>
            <a:off x="0" y="1731168"/>
            <a:ext cx="5376672" cy="4525963"/>
          </a:xfrm>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Table 1: "Customers"</a:t>
            </a:r>
          </a:p>
          <a:p>
            <a:r>
              <a:rPr lang="en-US" b="0" i="0" dirty="0">
                <a:solidFill>
                  <a:srgbClr val="374151"/>
                </a:solidFill>
                <a:effectLst/>
                <a:latin typeface="Times New Roman" panose="02020603050405020304" pitchFamily="18" charset="0"/>
                <a:cs typeface="Times New Roman" panose="02020603050405020304" pitchFamily="18" charset="0"/>
              </a:rPr>
              <a:t>customer ID (primary key)</a:t>
            </a:r>
          </a:p>
          <a:p>
            <a:r>
              <a:rPr lang="en-US" b="0" i="0" dirty="0">
                <a:solidFill>
                  <a:srgbClr val="374151"/>
                </a:solidFill>
                <a:effectLst/>
                <a:latin typeface="Times New Roman" panose="02020603050405020304" pitchFamily="18" charset="0"/>
                <a:cs typeface="Times New Roman" panose="02020603050405020304" pitchFamily="18" charset="0"/>
              </a:rPr>
              <a:t>customer name</a:t>
            </a:r>
          </a:p>
          <a:p>
            <a:r>
              <a:rPr lang="en-US" b="0" i="0" dirty="0">
                <a:solidFill>
                  <a:srgbClr val="374151"/>
                </a:solidFill>
                <a:effectLst/>
                <a:latin typeface="Times New Roman" panose="02020603050405020304" pitchFamily="18" charset="0"/>
                <a:cs typeface="Times New Roman" panose="02020603050405020304" pitchFamily="18" charset="0"/>
              </a:rPr>
              <a:t>customer address</a:t>
            </a:r>
          </a:p>
          <a:p>
            <a:r>
              <a:rPr lang="en-US" b="0" i="0" dirty="0">
                <a:solidFill>
                  <a:srgbClr val="374151"/>
                </a:solidFill>
                <a:effectLst/>
                <a:latin typeface="Times New Roman" panose="02020603050405020304" pitchFamily="18" charset="0"/>
                <a:cs typeface="Times New Roman" panose="02020603050405020304" pitchFamily="18" charset="0"/>
              </a:rPr>
              <a:t>phone number</a:t>
            </a:r>
          </a:p>
        </p:txBody>
      </p:sp>
      <p:sp>
        <p:nvSpPr>
          <p:cNvPr id="1048620" name="Title 4"/>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NORMALIZATION</a:t>
            </a:r>
            <a:endParaRPr lang="en-US" b="1" dirty="0">
              <a:latin typeface="Times New Roman" panose="02020603050405020304" pitchFamily="18" charset="0"/>
              <a:cs typeface="Times New Roman" panose="02020603050405020304" pitchFamily="18" charset="0"/>
            </a:endParaRPr>
          </a:p>
        </p:txBody>
      </p:sp>
      <p:sp>
        <p:nvSpPr>
          <p:cNvPr id="1048621" name="Title 1"/>
          <p:cNvSpPr txBox="1">
            <a:spLocks noGrp="1"/>
          </p:cNvSpPr>
          <p:nvPr>
            <p:ph sz="half" idx="2"/>
          </p:nvPr>
        </p:nvSpPr>
        <p:spPr>
          <a:xfrm>
            <a:off x="5680076" y="1060451"/>
            <a:ext cx="6164262" cy="3250406"/>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342900" indent="-342900"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Table 2: </a:t>
            </a:r>
            <a:r>
              <a:rPr lang="zh-CN" altLang="en-US" sz="3200" b="0" i="0" dirty="0">
                <a:solidFill>
                  <a:srgbClr val="374151"/>
                </a:solidFill>
                <a:effectLst/>
                <a:latin typeface="Times New Roman" panose="02020603050405020304" pitchFamily="18" charset="0"/>
                <a:cs typeface="Times New Roman" panose="02020603050405020304" pitchFamily="18" charset="0"/>
              </a:rPr>
              <a:t> </a:t>
            </a:r>
            <a:r>
              <a:rPr lang="en-US" altLang="zh-CN" sz="3200" b="0" i="0" dirty="0">
                <a:solidFill>
                  <a:srgbClr val="374151"/>
                </a:solidFill>
                <a:effectLst/>
                <a:latin typeface="Times New Roman" panose="02020603050405020304" pitchFamily="18" charset="0"/>
                <a:cs typeface="Times New Roman" panose="02020603050405020304" pitchFamily="18" charset="0"/>
              </a:rPr>
              <a:t>“</a:t>
            </a:r>
            <a:r>
              <a:rPr lang="en-US" sz="3200" b="0" i="0" dirty="0">
                <a:solidFill>
                  <a:srgbClr val="374151"/>
                </a:solidFill>
                <a:effectLst/>
                <a:latin typeface="Times New Roman" panose="02020603050405020304" pitchFamily="18" charset="0"/>
                <a:cs typeface="Times New Roman" panose="02020603050405020304" pitchFamily="18" charset="0"/>
              </a:rPr>
              <a:t>Reservations"</a:t>
            </a:r>
          </a:p>
          <a:p>
            <a:pPr marL="342900" indent="-342900"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reservation ID (primary key)</a:t>
            </a:r>
          </a:p>
          <a:p>
            <a:pPr marL="342900" indent="-342900" algn="l">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customer ID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NORMALIZATION</a:t>
            </a:r>
            <a:r>
              <a:rPr lang="zh-CN" altLang="en-US" dirty="0"/>
              <a:t> </a:t>
            </a:r>
            <a:endParaRPr lang="en-US" dirty="0"/>
          </a:p>
        </p:txBody>
      </p:sp>
      <p:sp>
        <p:nvSpPr>
          <p:cNvPr id="1048623" name="Content Placeholder 2"/>
          <p:cNvSpPr txBox="1">
            <a:spLocks noGrp="1"/>
          </p:cNvSpPr>
          <p:nvPr>
            <p:ph sz="half" idx="1"/>
          </p:nvPr>
        </p:nvSpPr>
        <p:spPr>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dirty="0">
                <a:solidFill>
                  <a:srgbClr val="374151"/>
                </a:solidFill>
                <a:latin typeface="Times New Roman" panose="02020603050405020304" pitchFamily="18" charset="0"/>
                <a:cs typeface="Times New Roman" panose="02020603050405020304" pitchFamily="18" charset="0"/>
              </a:rPr>
              <a:t>Table 1: "Customers"</a:t>
            </a:r>
          </a:p>
          <a:p>
            <a:r>
              <a:rPr lang="en-US" dirty="0">
                <a:solidFill>
                  <a:srgbClr val="374151"/>
                </a:solidFill>
                <a:latin typeface="Times New Roman" panose="02020603050405020304" pitchFamily="18" charset="0"/>
                <a:cs typeface="Times New Roman" panose="02020603050405020304" pitchFamily="18" charset="0"/>
              </a:rPr>
              <a:t>customer ID (primary key)</a:t>
            </a:r>
          </a:p>
          <a:p>
            <a:r>
              <a:rPr lang="en-US" dirty="0">
                <a:solidFill>
                  <a:srgbClr val="374151"/>
                </a:solidFill>
                <a:latin typeface="Times New Roman" panose="02020603050405020304" pitchFamily="18" charset="0"/>
                <a:cs typeface="Times New Roman" panose="02020603050405020304" pitchFamily="18" charset="0"/>
              </a:rPr>
              <a:t>customer name</a:t>
            </a:r>
          </a:p>
          <a:p>
            <a:r>
              <a:rPr lang="en-US" dirty="0">
                <a:solidFill>
                  <a:srgbClr val="374151"/>
                </a:solidFill>
                <a:latin typeface="Times New Roman" panose="02020603050405020304" pitchFamily="18" charset="0"/>
                <a:cs typeface="Times New Roman" panose="02020603050405020304" pitchFamily="18" charset="0"/>
              </a:rPr>
              <a:t>customer address</a:t>
            </a:r>
          </a:p>
          <a:p>
            <a:pPr marL="0" indent="0">
              <a:buNone/>
            </a:pPr>
            <a:endParaRPr lang="en-US" dirty="0">
              <a:solidFill>
                <a:srgbClr val="374151"/>
              </a:solidFill>
              <a:latin typeface="Times New Roman" panose="02020603050405020304" pitchFamily="18" charset="0"/>
              <a:cs typeface="Times New Roman" panose="02020603050405020304" pitchFamily="18" charset="0"/>
            </a:endParaRPr>
          </a:p>
        </p:txBody>
      </p:sp>
      <p:sp>
        <p:nvSpPr>
          <p:cNvPr id="1048624" name="Content Placeholder 2"/>
          <p:cNvSpPr txBox="1">
            <a:spLocks noGrp="1"/>
          </p:cNvSpPr>
          <p:nvPr>
            <p:ph sz="half" idx="2"/>
          </p:nvPr>
        </p:nvSpPr>
        <p:spPr>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dirty="0">
                <a:solidFill>
                  <a:srgbClr val="374151"/>
                </a:solidFill>
                <a:latin typeface="Times New Roman" panose="02020603050405020304" pitchFamily="18" charset="0"/>
                <a:cs typeface="Times New Roman" panose="02020603050405020304" pitchFamily="18" charset="0"/>
              </a:rPr>
              <a:t>Table </a:t>
            </a:r>
            <a:r>
              <a:rPr lang="en-US" altLang="zh-CN" dirty="0">
                <a:solidFill>
                  <a:srgbClr val="374151"/>
                </a:solidFill>
                <a:latin typeface="Times New Roman" panose="02020603050405020304" pitchFamily="18" charset="0"/>
                <a:cs typeface="Times New Roman" panose="02020603050405020304" pitchFamily="18" charset="0"/>
              </a:rPr>
              <a:t>2</a:t>
            </a:r>
            <a:r>
              <a:rPr lang="en-US" dirty="0">
                <a:solidFill>
                  <a:srgbClr val="374151"/>
                </a:solidFill>
                <a:latin typeface="Times New Roman" panose="02020603050405020304" pitchFamily="18" charset="0"/>
                <a:cs typeface="Times New Roman" panose="02020603050405020304" pitchFamily="18" charset="0"/>
              </a:rPr>
              <a:t>: "Customers</a:t>
            </a:r>
            <a:r>
              <a:rPr lang="en-US" altLang="zh-CN" dirty="0">
                <a:solidFill>
                  <a:srgbClr val="374151"/>
                </a:solidFill>
                <a:latin typeface="Times New Roman" panose="02020603050405020304" pitchFamily="18" charset="0"/>
                <a:cs typeface="Times New Roman" panose="02020603050405020304" pitchFamily="18" charset="0"/>
              </a:rPr>
              <a:t>2</a:t>
            </a:r>
            <a:r>
              <a:rPr lang="en-US" dirty="0">
                <a:solidFill>
                  <a:srgbClr val="374151"/>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en-US" dirty="0">
                <a:solidFill>
                  <a:srgbClr val="374151"/>
                </a:solidFill>
                <a:latin typeface="Times New Roman" panose="02020603050405020304" pitchFamily="18" charset="0"/>
                <a:cs typeface="Times New Roman" panose="02020603050405020304" pitchFamily="18" charset="0"/>
              </a:rPr>
              <a:t>customer ID (primary key)</a:t>
            </a:r>
          </a:p>
          <a:p>
            <a:r>
              <a:rPr lang="en-US" dirty="0">
                <a:solidFill>
                  <a:srgbClr val="374151"/>
                </a:solidFill>
                <a:latin typeface="Times New Roman" panose="02020603050405020304" pitchFamily="18" charset="0"/>
                <a:cs typeface="Times New Roman" panose="02020603050405020304" pitchFamily="18" charset="0"/>
              </a:rPr>
              <a:t>phone number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r>
              <a:rPr lang="en-US" dirty="0">
                <a:latin typeface="Times New Roman" panose="02020603050405020304" pitchFamily="18" charset="0"/>
                <a:cs typeface="Times New Roman" panose="02020603050405020304" pitchFamily="18" charset="0"/>
              </a:rPr>
              <a:t>:</a:t>
            </a:r>
          </a:p>
        </p:txBody>
      </p:sp>
      <p:sp>
        <p:nvSpPr>
          <p:cNvPr id="1048594" name="Content Placeholder 2"/>
          <p:cNvSpPr>
            <a:spLocks noGrp="1"/>
          </p:cNvSpPr>
          <p:nvPr>
            <p:ph idx="1"/>
          </p:nvPr>
        </p:nvSpPr>
        <p:spPr>
          <a:xfrm>
            <a:off x="609600" y="1533699"/>
            <a:ext cx="10972800" cy="4525963"/>
          </a:xfrm>
        </p:spPr>
        <p:txBody>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DBMS problem statement from well-known restaurant chain in London, UK. To create a Database Management System for a table reservation process. Allow the customers to make a reservation for a specific Date &amp; Time Provide ability for Add, Modify and Cancel their reservation. Maintain a record of past reservations Customer's Name ,Contact number ,Table number ,Reservation Data ,Time and the number of guests .To generate Reports for Daily, Weekly, Monthly and Yearly .The Database provide high performance to support the reservation process</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73" name="TextBox 1048672"/>
          <p:cNvSpPr txBox="1"/>
          <p:nvPr/>
        </p:nvSpPr>
        <p:spPr>
          <a:xfrm>
            <a:off x="4096000" y="3219450"/>
            <a:ext cx="4000000" cy="510540"/>
          </a:xfrm>
          <a:prstGeom prst="rect">
            <a:avLst/>
          </a:prstGeom>
        </p:spPr>
        <p:txBody>
          <a:bodyPr wrap="square" rtlCol="0">
            <a:spAutoFit/>
          </a:bodyPr>
          <a:lstStyle/>
          <a:p>
            <a:endParaRPr lang="en-US" sz="2800">
              <a:solidFill>
                <a:srgbClr val="000000"/>
              </a:solidFill>
            </a:endParaRPr>
          </a:p>
        </p:txBody>
      </p:sp>
      <p:sp>
        <p:nvSpPr>
          <p:cNvPr id="2" name="Rectangle 1"/>
          <p:cNvSpPr/>
          <p:nvPr/>
        </p:nvSpPr>
        <p:spPr>
          <a:xfrm>
            <a:off x="474514" y="368131"/>
            <a:ext cx="3717684" cy="707886"/>
          </a:xfrm>
          <a:prstGeom prst="rect">
            <a:avLst/>
          </a:prstGeom>
        </p:spPr>
        <p:txBody>
          <a:bodyPr wrap="none">
            <a:spAutoFit/>
          </a:bodyPr>
          <a:lstStyle/>
          <a:p>
            <a:r>
              <a:rPr lang="en-IN" sz="4000" b="1" dirty="0">
                <a:latin typeface="Times New Roman" panose="02020603050405020304" pitchFamily="18" charset="0"/>
                <a:cs typeface="Times New Roman" panose="02020603050405020304" pitchFamily="18" charset="0"/>
              </a:rPr>
              <a:t>ER DIAGRAM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TABLE SCHEMA </a:t>
            </a:r>
          </a:p>
        </p:txBody>
      </p:sp>
      <p:pic>
        <p:nvPicPr>
          <p:cNvPr id="2097153" name="Content Placeholder 3"/>
          <p:cNvPicPr>
            <a:picLocks noGrp="1" noChangeAspect="1"/>
          </p:cNvPicPr>
          <p:nvPr>
            <p:ph sz="half" idx="1"/>
          </p:nvPr>
        </p:nvPicPr>
        <p:blipFill>
          <a:blip r:embed="rId2"/>
          <a:stretch>
            <a:fillRect/>
          </a:stretch>
        </p:blipFill>
        <p:spPr>
          <a:xfrm>
            <a:off x="6471733" y="1398904"/>
            <a:ext cx="5376545" cy="2030095"/>
          </a:xfrm>
          <a:prstGeom prst="rect">
            <a:avLst/>
          </a:prstGeom>
        </p:spPr>
      </p:pic>
      <p:pic>
        <p:nvPicPr>
          <p:cNvPr id="2097154" name="Content Placeholder 4"/>
          <p:cNvPicPr>
            <a:picLocks noGrp="1" noChangeAspect="1"/>
          </p:cNvPicPr>
          <p:nvPr>
            <p:ph sz="half" idx="2"/>
          </p:nvPr>
        </p:nvPicPr>
        <p:blipFill>
          <a:blip r:embed="rId3"/>
          <a:stretch>
            <a:fillRect/>
          </a:stretch>
        </p:blipFill>
        <p:spPr>
          <a:xfrm>
            <a:off x="327616" y="1311623"/>
            <a:ext cx="5437830" cy="2117376"/>
          </a:xfrm>
          <a:prstGeom prst="rect">
            <a:avLst/>
          </a:prstGeom>
        </p:spPr>
      </p:pic>
      <p:pic>
        <p:nvPicPr>
          <p:cNvPr id="2097155" name="Content Placeholder 4"/>
          <p:cNvPicPr>
            <a:picLocks noGrp="1" noChangeAspect="1"/>
          </p:cNvPicPr>
          <p:nvPr>
            <p:ph idx="1"/>
          </p:nvPr>
        </p:nvPicPr>
        <p:blipFill>
          <a:blip r:embed="rId4"/>
          <a:stretch>
            <a:fillRect/>
          </a:stretch>
        </p:blipFill>
        <p:spPr>
          <a:xfrm>
            <a:off x="388764" y="3958133"/>
            <a:ext cx="5376682" cy="1952511"/>
          </a:xfrm>
          <a:prstGeom prst="rect">
            <a:avLst/>
          </a:prstGeom>
        </p:spPr>
      </p:pic>
      <p:pic>
        <p:nvPicPr>
          <p:cNvPr id="2097156" name="Picture 2097162"/>
          <p:cNvPicPr>
            <a:picLocks/>
          </p:cNvPicPr>
          <p:nvPr/>
        </p:nvPicPr>
        <p:blipFill>
          <a:blip r:embed="rId5"/>
          <a:stretch>
            <a:fillRect/>
          </a:stretch>
        </p:blipFill>
        <p:spPr>
          <a:xfrm>
            <a:off x="6471733" y="3964203"/>
            <a:ext cx="5446463" cy="19464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FRONT END LANGUAGE </a:t>
            </a:r>
          </a:p>
        </p:txBody>
      </p:sp>
      <p:sp>
        <p:nvSpPr>
          <p:cNvPr id="1048605" name="Content Placeholder 2"/>
          <p:cNvSpPr>
            <a:spLocks noGrp="1"/>
          </p:cNvSpPr>
          <p:nvPr>
            <p:ph sz="half" idx="1"/>
          </p:nvPr>
        </p:nvSpPr>
        <p:spPr>
          <a:xfrm>
            <a:off x="609600" y="1600200"/>
            <a:ext cx="10972800" cy="4526280"/>
          </a:xfrm>
        </p:spPr>
        <p:txBody>
          <a:bodyPr/>
          <a:lstStyle/>
          <a:p>
            <a:r>
              <a:rPr lang="en-US" sz="4000" dirty="0">
                <a:latin typeface="Times New Roman" panose="02020603050405020304" pitchFamily="18" charset="0"/>
                <a:cs typeface="Times New Roman" panose="02020603050405020304" pitchFamily="18" charset="0"/>
              </a:rPr>
              <a:t>HTML </a:t>
            </a:r>
          </a:p>
          <a:p>
            <a:pPr marL="0" indent="0">
              <a:buNone/>
            </a:pPr>
            <a:r>
              <a:rPr lang="en-US" sz="4000" dirty="0">
                <a:latin typeface="Times New Roman" panose="02020603050405020304" pitchFamily="18" charset="0"/>
                <a:cs typeface="Times New Roman" panose="02020603050405020304" pitchFamily="18" charset="0"/>
              </a:rPr>
              <a:t>     Hypertext </a:t>
            </a:r>
            <a:r>
              <a:rPr lang="en-US" sz="4000" dirty="0" err="1">
                <a:latin typeface="Times New Roman" panose="02020603050405020304" pitchFamily="18" charset="0"/>
                <a:cs typeface="Times New Roman" panose="02020603050405020304" pitchFamily="18" charset="0"/>
              </a:rPr>
              <a:t>MarkupLanguage</a:t>
            </a: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CSS</a:t>
            </a:r>
          </a:p>
          <a:p>
            <a:pPr marL="0" indent="0">
              <a:buNone/>
            </a:pPr>
            <a:r>
              <a:rPr lang="en-US" sz="4000" dirty="0">
                <a:latin typeface="Times New Roman" panose="02020603050405020304" pitchFamily="18" charset="0"/>
                <a:cs typeface="Times New Roman" panose="02020603050405020304" pitchFamily="18" charset="0"/>
              </a:rPr>
              <a:t>      Cascading Style Sheets</a:t>
            </a:r>
          </a:p>
          <a:p>
            <a:pPr marL="0" indent="0">
              <a:buNone/>
            </a:pPr>
            <a:r>
              <a:rPr lang="en-US" dirty="0"/>
              <a:t>        </a:t>
            </a:r>
          </a:p>
        </p:txBody>
      </p:sp>
      <p:pic>
        <p:nvPicPr>
          <p:cNvPr id="2097157" name="Content Placeholder 4"/>
          <p:cNvPicPr>
            <a:picLocks noGrp="1" noChangeAspect="1"/>
          </p:cNvPicPr>
          <p:nvPr>
            <p:ph sz="half" idx="2"/>
          </p:nvPr>
        </p:nvPicPr>
        <p:blipFill>
          <a:blip r:embed="rId2"/>
          <a:stretch>
            <a:fillRect/>
          </a:stretch>
        </p:blipFill>
        <p:spPr>
          <a:xfrm>
            <a:off x="7849870" y="3891280"/>
            <a:ext cx="1514475" cy="1762125"/>
          </a:xfrm>
          <a:prstGeom prst="rect">
            <a:avLst/>
          </a:prstGeom>
        </p:spPr>
      </p:pic>
      <p:pic>
        <p:nvPicPr>
          <p:cNvPr id="2097158" name="Picture 6"/>
          <p:cNvPicPr>
            <a:picLocks noChangeAspect="1"/>
          </p:cNvPicPr>
          <p:nvPr/>
        </p:nvPicPr>
        <p:blipFill>
          <a:blip r:embed="rId3"/>
          <a:stretch>
            <a:fillRect/>
          </a:stretch>
        </p:blipFill>
        <p:spPr>
          <a:xfrm>
            <a:off x="7716520" y="1992630"/>
            <a:ext cx="1647825" cy="1562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1" name=""/>
        <p:cNvGrpSpPr/>
        <p:nvPr/>
      </p:nvGrpSpPr>
      <p:grpSpPr>
        <a:xfrm>
          <a:off x="0" y="0"/>
          <a:ext cx="0" cy="0"/>
          <a:chOff x="0" y="0"/>
          <a:chExt cx="0" cy="0"/>
        </a:xfrm>
      </p:grpSpPr>
      <p:sp>
        <p:nvSpPr>
          <p:cNvPr id="1048606" name="Title 1"/>
          <p:cNvSpPr>
            <a:spLocks noGrp="1"/>
          </p:cNvSpPr>
          <p:nvPr>
            <p:ph type="title"/>
          </p:nvPr>
        </p:nvSpPr>
        <p:spPr>
          <a:xfrm>
            <a:off x="609600" y="274955"/>
            <a:ext cx="10972800" cy="5217160"/>
          </a:xfrm>
        </p:spPr>
        <p:txBody>
          <a:bodyPr/>
          <a:lstStyle/>
          <a:p>
            <a:r>
              <a:rPr lang="en-US" sz="6600" dirty="0">
                <a:latin typeface="Times New Roman" panose="02020603050405020304" pitchFamily="18" charset="0"/>
                <a:cs typeface="Times New Roman" panose="02020603050405020304" pitchFamily="18" charset="0"/>
              </a:rPr>
              <a:t>FRONT-END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endParaRPr lang="en-US"/>
          </a:p>
        </p:txBody>
      </p:sp>
      <p:sp>
        <p:nvSpPr>
          <p:cNvPr id="1048610" name="Content Placeholder 3"/>
          <p:cNvSpPr>
            <a:spLocks noGrp="1"/>
          </p:cNvSpPr>
          <p:nvPr>
            <p:ph sz="half" idx="2"/>
          </p:nvPr>
        </p:nvSpPr>
        <p:spPr/>
        <p:txBody>
          <a:bodyPr/>
          <a:lstStyle/>
          <a:p>
            <a:endParaRPr lang="en-US"/>
          </a:p>
        </p:txBody>
      </p:sp>
      <p:pic>
        <p:nvPicPr>
          <p:cNvPr id="2097159" name="Content Placeholder 4"/>
          <p:cNvPicPr>
            <a:picLocks noGrp="1" noChangeAspect="1"/>
          </p:cNvPicPr>
          <p:nvPr>
            <p:ph sz="half" idx="1"/>
          </p:nvPr>
        </p:nvPicPr>
        <p:blipFill>
          <a:blip r:embed="rId2"/>
          <a:stretch>
            <a:fillRect/>
          </a:stretch>
        </p:blipFill>
        <p:spPr>
          <a:xfrm>
            <a:off x="609600" y="274955"/>
            <a:ext cx="10763250" cy="62369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E4DE"/>
        </a:solidFill>
        <a:effectLst/>
      </p:bgPr>
    </p:bg>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endParaRPr lang="en-US"/>
          </a:p>
        </p:txBody>
      </p:sp>
      <p:sp>
        <p:nvSpPr>
          <p:cNvPr id="1048616" name="Content Placeholder 3"/>
          <p:cNvSpPr>
            <a:spLocks noGrp="1"/>
          </p:cNvSpPr>
          <p:nvPr>
            <p:ph sz="half" idx="2"/>
          </p:nvPr>
        </p:nvSpPr>
        <p:spPr/>
        <p:txBody>
          <a:bodyPr/>
          <a:lstStyle/>
          <a:p>
            <a:endParaRPr lang="en-US"/>
          </a:p>
        </p:txBody>
      </p:sp>
      <p:pic>
        <p:nvPicPr>
          <p:cNvPr id="2097162" name="Content Placeholder 4"/>
          <p:cNvPicPr>
            <a:picLocks noGrp="1" noChangeAspect="1"/>
          </p:cNvPicPr>
          <p:nvPr>
            <p:ph sz="half" idx="1"/>
          </p:nvPr>
        </p:nvPicPr>
        <p:blipFill>
          <a:blip r:embed="rId2"/>
          <a:stretch>
            <a:fillRect/>
          </a:stretch>
        </p:blipFill>
        <p:spPr>
          <a:xfrm>
            <a:off x="609600" y="0"/>
            <a:ext cx="11245850" cy="64141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FRONT END DESIGN</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IN" dirty="0"/>
          </a:p>
        </p:txBody>
      </p:sp>
      <p:sp>
        <p:nvSpPr>
          <p:cNvPr id="3" name="Content Placeholder 2"/>
          <p:cNvSpPr>
            <a:spLocks noGrp="1"/>
          </p:cNvSpPr>
          <p:nvPr>
            <p:ph sz="half" idx="1"/>
          </p:nvPr>
        </p:nvSpPr>
        <p:spPr/>
        <p:txBody>
          <a:bodyPr/>
          <a:lstStyle/>
          <a:p>
            <a:endParaRPr lang="en-IN"/>
          </a:p>
        </p:txBody>
      </p:sp>
      <p:pic>
        <p:nvPicPr>
          <p:cNvPr id="5" name="Picture 4"/>
          <p:cNvPicPr>
            <a:picLocks noChangeAspect="1"/>
          </p:cNvPicPr>
          <p:nvPr/>
        </p:nvPicPr>
        <p:blipFill>
          <a:blip r:embed="rId2"/>
          <a:stretch>
            <a:fillRect/>
          </a:stretch>
        </p:blipFill>
        <p:spPr>
          <a:xfrm>
            <a:off x="-477168" y="-271979"/>
            <a:ext cx="13146335" cy="7401958"/>
          </a:xfrm>
          <a:prstGeom prst="rect">
            <a:avLst/>
          </a:prstGeom>
        </p:spPr>
      </p:pic>
    </p:spTree>
    <p:extLst>
      <p:ext uri="{BB962C8B-B14F-4D97-AF65-F5344CB8AC3E}">
        <p14:creationId xmlns:p14="http://schemas.microsoft.com/office/powerpoint/2010/main" val="24554583"/>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196</Words>
  <Application>Microsoft Office PowerPoint</Application>
  <PresentationFormat>Widescreen</PresentationFormat>
  <Paragraphs>34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Default Design</vt:lpstr>
      <vt:lpstr>DATABASE MANAGEMENT SYSTEM  MINI PROJECT- RESTAURANT RESERVATION </vt:lpstr>
      <vt:lpstr>PROBLEM STATEMENT:</vt:lpstr>
      <vt:lpstr>PowerPoint Presentation</vt:lpstr>
      <vt:lpstr>TABLE SCHEMA </vt:lpstr>
      <vt:lpstr>FRONT END LANGUAGE </vt:lpstr>
      <vt:lpstr>FRONT-END DESIGN</vt:lpstr>
      <vt:lpstr>PowerPoint Presentation</vt:lpstr>
      <vt:lpstr>PowerPoint Presentation</vt:lpstr>
      <vt:lpstr>FRONT END DESIGN</vt:lpstr>
      <vt:lpstr>PowerPoint Presentation</vt:lpstr>
      <vt:lpstr>PowerPoint Presentation</vt:lpstr>
      <vt:lpstr>NORMALIZATION</vt:lpstr>
      <vt:lpstr>NORMALIZATION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MINI PROJECT</dc:title>
  <dc:creator>vivo 1907</dc:creator>
  <cp:lastModifiedBy>KIRUTHIKA B</cp:lastModifiedBy>
  <cp:revision>10</cp:revision>
  <dcterms:created xsi:type="dcterms:W3CDTF">2023-04-04T06:22:04Z</dcterms:created>
  <dcterms:modified xsi:type="dcterms:W3CDTF">2023-06-10T08:19:27Z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3CAAF988FB8047C58A22DCF208A396FF</vt:lpwstr>
  </property>
  <property fmtid="{D5CDD505-2E9C-101B-9397-08002B2CF9AE}" pid="3" name="KSOProductBuildVer">
    <vt:lpwstr>1033-11.2.0.11516</vt:lpwstr>
  </property>
</Properties>
</file>