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6" r:id="rId5"/>
    <p:sldId id="267" r:id="rId6"/>
    <p:sldId id="269" r:id="rId7"/>
    <p:sldId id="260" r:id="rId8"/>
    <p:sldId id="261" r:id="rId9"/>
    <p:sldId id="262" r:id="rId10"/>
    <p:sldId id="274" r:id="rId11"/>
    <p:sldId id="263" r:id="rId12"/>
    <p:sldId id="264" r:id="rId13"/>
    <p:sldId id="258" r:id="rId14"/>
    <p:sldId id="268" r:id="rId15"/>
    <p:sldId id="270" r:id="rId16"/>
    <p:sldId id="271" r:id="rId17"/>
    <p:sldId id="272" r:id="rId18"/>
    <p:sldId id="273"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9" autoAdjust="0"/>
    <p:restoredTop sz="94660"/>
  </p:normalViewPr>
  <p:slideViewPr>
    <p:cSldViewPr snapToGrid="0">
      <p:cViewPr varScale="1">
        <p:scale>
          <a:sx n="68" d="100"/>
          <a:sy n="68" d="100"/>
        </p:scale>
        <p:origin x="82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7F0E2-BD19-2D5A-AA71-042ED1EDBC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3DCCF6-635B-F48C-9C82-5055DE9602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686996-B3AB-E2AA-EDE8-0097FF3794BA}"/>
              </a:ext>
            </a:extLst>
          </p:cNvPr>
          <p:cNvSpPr>
            <a:spLocks noGrp="1"/>
          </p:cNvSpPr>
          <p:nvPr>
            <p:ph type="dt" sz="half" idx="10"/>
          </p:nvPr>
        </p:nvSpPr>
        <p:spPr/>
        <p:txBody>
          <a:bodyPr/>
          <a:lstStyle/>
          <a:p>
            <a:fld id="{DDDFAE2C-45AB-4FB8-A49B-642EE9C3841E}" type="datetimeFigureOut">
              <a:rPr lang="en-US" smtClean="0"/>
              <a:t>4/4/2025</a:t>
            </a:fld>
            <a:endParaRPr lang="en-US"/>
          </a:p>
        </p:txBody>
      </p:sp>
      <p:sp>
        <p:nvSpPr>
          <p:cNvPr id="5" name="Footer Placeholder 4">
            <a:extLst>
              <a:ext uri="{FF2B5EF4-FFF2-40B4-BE49-F238E27FC236}">
                <a16:creationId xmlns:a16="http://schemas.microsoft.com/office/drawing/2014/main" id="{164FAD12-FB99-40ED-967D-4A044EC6CD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2A80FE-7619-B8D0-77B4-90EF5A8A593B}"/>
              </a:ext>
            </a:extLst>
          </p:cNvPr>
          <p:cNvSpPr>
            <a:spLocks noGrp="1"/>
          </p:cNvSpPr>
          <p:nvPr>
            <p:ph type="sldNum" sz="quarter" idx="12"/>
          </p:nvPr>
        </p:nvSpPr>
        <p:spPr/>
        <p:txBody>
          <a:bodyPr/>
          <a:lstStyle/>
          <a:p>
            <a:fld id="{29E082C0-D580-4155-B95D-3B9BC05B516D}" type="slidenum">
              <a:rPr lang="en-US" smtClean="0"/>
              <a:t>‹#›</a:t>
            </a:fld>
            <a:endParaRPr lang="en-US"/>
          </a:p>
        </p:txBody>
      </p:sp>
    </p:spTree>
    <p:extLst>
      <p:ext uri="{BB962C8B-B14F-4D97-AF65-F5344CB8AC3E}">
        <p14:creationId xmlns:p14="http://schemas.microsoft.com/office/powerpoint/2010/main" val="1177217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AEC72-2AB3-251A-8B12-C7717528BC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B4D8E7-7EE7-AD6B-2AF4-45F9A9AC95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715580-FD96-738B-706C-6C8087C8D1BD}"/>
              </a:ext>
            </a:extLst>
          </p:cNvPr>
          <p:cNvSpPr>
            <a:spLocks noGrp="1"/>
          </p:cNvSpPr>
          <p:nvPr>
            <p:ph type="dt" sz="half" idx="10"/>
          </p:nvPr>
        </p:nvSpPr>
        <p:spPr/>
        <p:txBody>
          <a:bodyPr/>
          <a:lstStyle/>
          <a:p>
            <a:fld id="{DDDFAE2C-45AB-4FB8-A49B-642EE9C3841E}" type="datetimeFigureOut">
              <a:rPr lang="en-US" smtClean="0"/>
              <a:t>4/4/2025</a:t>
            </a:fld>
            <a:endParaRPr lang="en-US"/>
          </a:p>
        </p:txBody>
      </p:sp>
      <p:sp>
        <p:nvSpPr>
          <p:cNvPr id="5" name="Footer Placeholder 4">
            <a:extLst>
              <a:ext uri="{FF2B5EF4-FFF2-40B4-BE49-F238E27FC236}">
                <a16:creationId xmlns:a16="http://schemas.microsoft.com/office/drawing/2014/main" id="{301FC824-CEFD-3BD3-1B9E-2727F3F797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421DE2-F456-BDCD-1C3B-027C45493671}"/>
              </a:ext>
            </a:extLst>
          </p:cNvPr>
          <p:cNvSpPr>
            <a:spLocks noGrp="1"/>
          </p:cNvSpPr>
          <p:nvPr>
            <p:ph type="sldNum" sz="quarter" idx="12"/>
          </p:nvPr>
        </p:nvSpPr>
        <p:spPr/>
        <p:txBody>
          <a:bodyPr/>
          <a:lstStyle/>
          <a:p>
            <a:fld id="{29E082C0-D580-4155-B95D-3B9BC05B516D}" type="slidenum">
              <a:rPr lang="en-US" smtClean="0"/>
              <a:t>‹#›</a:t>
            </a:fld>
            <a:endParaRPr lang="en-US"/>
          </a:p>
        </p:txBody>
      </p:sp>
    </p:spTree>
    <p:extLst>
      <p:ext uri="{BB962C8B-B14F-4D97-AF65-F5344CB8AC3E}">
        <p14:creationId xmlns:p14="http://schemas.microsoft.com/office/powerpoint/2010/main" val="2346037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FF1E28-4F30-2D5C-E975-CBA76440624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D2CF9C-BC9C-F16D-3075-17F5D0C3DB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7DE0C4-A282-F723-2DC5-0A1516463FD5}"/>
              </a:ext>
            </a:extLst>
          </p:cNvPr>
          <p:cNvSpPr>
            <a:spLocks noGrp="1"/>
          </p:cNvSpPr>
          <p:nvPr>
            <p:ph type="dt" sz="half" idx="10"/>
          </p:nvPr>
        </p:nvSpPr>
        <p:spPr/>
        <p:txBody>
          <a:bodyPr/>
          <a:lstStyle/>
          <a:p>
            <a:fld id="{DDDFAE2C-45AB-4FB8-A49B-642EE9C3841E}" type="datetimeFigureOut">
              <a:rPr lang="en-US" smtClean="0"/>
              <a:t>4/4/2025</a:t>
            </a:fld>
            <a:endParaRPr lang="en-US"/>
          </a:p>
        </p:txBody>
      </p:sp>
      <p:sp>
        <p:nvSpPr>
          <p:cNvPr id="5" name="Footer Placeholder 4">
            <a:extLst>
              <a:ext uri="{FF2B5EF4-FFF2-40B4-BE49-F238E27FC236}">
                <a16:creationId xmlns:a16="http://schemas.microsoft.com/office/drawing/2014/main" id="{B31D735B-21CC-CA86-6C75-22FE39075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60FB78-6A1E-C627-4F3B-5E40A7591A33}"/>
              </a:ext>
            </a:extLst>
          </p:cNvPr>
          <p:cNvSpPr>
            <a:spLocks noGrp="1"/>
          </p:cNvSpPr>
          <p:nvPr>
            <p:ph type="sldNum" sz="quarter" idx="12"/>
          </p:nvPr>
        </p:nvSpPr>
        <p:spPr/>
        <p:txBody>
          <a:bodyPr/>
          <a:lstStyle/>
          <a:p>
            <a:fld id="{29E082C0-D580-4155-B95D-3B9BC05B516D}" type="slidenum">
              <a:rPr lang="en-US" smtClean="0"/>
              <a:t>‹#›</a:t>
            </a:fld>
            <a:endParaRPr lang="en-US"/>
          </a:p>
        </p:txBody>
      </p:sp>
    </p:spTree>
    <p:extLst>
      <p:ext uri="{BB962C8B-B14F-4D97-AF65-F5344CB8AC3E}">
        <p14:creationId xmlns:p14="http://schemas.microsoft.com/office/powerpoint/2010/main" val="757338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F2300-CC43-D0D5-EA0A-D4C78E81A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DE383F-103A-A929-1BF9-257E80C5A0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44EDD-0458-5D12-CEF9-75DD59AD3C8A}"/>
              </a:ext>
            </a:extLst>
          </p:cNvPr>
          <p:cNvSpPr>
            <a:spLocks noGrp="1"/>
          </p:cNvSpPr>
          <p:nvPr>
            <p:ph type="dt" sz="half" idx="10"/>
          </p:nvPr>
        </p:nvSpPr>
        <p:spPr/>
        <p:txBody>
          <a:bodyPr/>
          <a:lstStyle/>
          <a:p>
            <a:fld id="{DDDFAE2C-45AB-4FB8-A49B-642EE9C3841E}" type="datetimeFigureOut">
              <a:rPr lang="en-US" smtClean="0"/>
              <a:t>4/4/2025</a:t>
            </a:fld>
            <a:endParaRPr lang="en-US"/>
          </a:p>
        </p:txBody>
      </p:sp>
      <p:sp>
        <p:nvSpPr>
          <p:cNvPr id="5" name="Footer Placeholder 4">
            <a:extLst>
              <a:ext uri="{FF2B5EF4-FFF2-40B4-BE49-F238E27FC236}">
                <a16:creationId xmlns:a16="http://schemas.microsoft.com/office/drawing/2014/main" id="{80666CCA-4E5B-468F-4766-58AFCD0506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50FA2C-29B6-7044-C282-B69E2F2DC41F}"/>
              </a:ext>
            </a:extLst>
          </p:cNvPr>
          <p:cNvSpPr>
            <a:spLocks noGrp="1"/>
          </p:cNvSpPr>
          <p:nvPr>
            <p:ph type="sldNum" sz="quarter" idx="12"/>
          </p:nvPr>
        </p:nvSpPr>
        <p:spPr/>
        <p:txBody>
          <a:bodyPr/>
          <a:lstStyle/>
          <a:p>
            <a:fld id="{29E082C0-D580-4155-B95D-3B9BC05B516D}" type="slidenum">
              <a:rPr lang="en-US" smtClean="0"/>
              <a:t>‹#›</a:t>
            </a:fld>
            <a:endParaRPr lang="en-US"/>
          </a:p>
        </p:txBody>
      </p:sp>
    </p:spTree>
    <p:extLst>
      <p:ext uri="{BB962C8B-B14F-4D97-AF65-F5344CB8AC3E}">
        <p14:creationId xmlns:p14="http://schemas.microsoft.com/office/powerpoint/2010/main" val="1117508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22A36-BBC4-B9FE-BF15-8F5D3D370B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438239-D55D-A5ED-7D9A-00C1B6F797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1055A6-F90F-085B-CC7F-B4B8080916BF}"/>
              </a:ext>
            </a:extLst>
          </p:cNvPr>
          <p:cNvSpPr>
            <a:spLocks noGrp="1"/>
          </p:cNvSpPr>
          <p:nvPr>
            <p:ph type="dt" sz="half" idx="10"/>
          </p:nvPr>
        </p:nvSpPr>
        <p:spPr/>
        <p:txBody>
          <a:bodyPr/>
          <a:lstStyle/>
          <a:p>
            <a:fld id="{DDDFAE2C-45AB-4FB8-A49B-642EE9C3841E}" type="datetimeFigureOut">
              <a:rPr lang="en-US" smtClean="0"/>
              <a:t>4/4/2025</a:t>
            </a:fld>
            <a:endParaRPr lang="en-US"/>
          </a:p>
        </p:txBody>
      </p:sp>
      <p:sp>
        <p:nvSpPr>
          <p:cNvPr id="5" name="Footer Placeholder 4">
            <a:extLst>
              <a:ext uri="{FF2B5EF4-FFF2-40B4-BE49-F238E27FC236}">
                <a16:creationId xmlns:a16="http://schemas.microsoft.com/office/drawing/2014/main" id="{CA9FE7CA-9BE7-7B36-2C3F-AC0351874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F71056-D169-7115-FE52-136E31233E0E}"/>
              </a:ext>
            </a:extLst>
          </p:cNvPr>
          <p:cNvSpPr>
            <a:spLocks noGrp="1"/>
          </p:cNvSpPr>
          <p:nvPr>
            <p:ph type="sldNum" sz="quarter" idx="12"/>
          </p:nvPr>
        </p:nvSpPr>
        <p:spPr/>
        <p:txBody>
          <a:bodyPr/>
          <a:lstStyle/>
          <a:p>
            <a:fld id="{29E082C0-D580-4155-B95D-3B9BC05B516D}" type="slidenum">
              <a:rPr lang="en-US" smtClean="0"/>
              <a:t>‹#›</a:t>
            </a:fld>
            <a:endParaRPr lang="en-US"/>
          </a:p>
        </p:txBody>
      </p:sp>
    </p:spTree>
    <p:extLst>
      <p:ext uri="{BB962C8B-B14F-4D97-AF65-F5344CB8AC3E}">
        <p14:creationId xmlns:p14="http://schemas.microsoft.com/office/powerpoint/2010/main" val="1410212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0DB45-19C5-CCD4-3C57-0FBEE0C7BB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D3744A-2DAB-67D3-27C5-6A4FDA29C8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402C51-3257-B9F4-BB9E-0F5220B8AA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39A4D5-4FA5-233A-FDDE-2B8B108BE468}"/>
              </a:ext>
            </a:extLst>
          </p:cNvPr>
          <p:cNvSpPr>
            <a:spLocks noGrp="1"/>
          </p:cNvSpPr>
          <p:nvPr>
            <p:ph type="dt" sz="half" idx="10"/>
          </p:nvPr>
        </p:nvSpPr>
        <p:spPr/>
        <p:txBody>
          <a:bodyPr/>
          <a:lstStyle/>
          <a:p>
            <a:fld id="{DDDFAE2C-45AB-4FB8-A49B-642EE9C3841E}" type="datetimeFigureOut">
              <a:rPr lang="en-US" smtClean="0"/>
              <a:t>4/4/2025</a:t>
            </a:fld>
            <a:endParaRPr lang="en-US"/>
          </a:p>
        </p:txBody>
      </p:sp>
      <p:sp>
        <p:nvSpPr>
          <p:cNvPr id="6" name="Footer Placeholder 5">
            <a:extLst>
              <a:ext uri="{FF2B5EF4-FFF2-40B4-BE49-F238E27FC236}">
                <a16:creationId xmlns:a16="http://schemas.microsoft.com/office/drawing/2014/main" id="{EC529198-DB0D-465E-1D1C-6FDB6A7FF2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9B16C9-C92B-B98F-C49E-7942D052B51C}"/>
              </a:ext>
            </a:extLst>
          </p:cNvPr>
          <p:cNvSpPr>
            <a:spLocks noGrp="1"/>
          </p:cNvSpPr>
          <p:nvPr>
            <p:ph type="sldNum" sz="quarter" idx="12"/>
          </p:nvPr>
        </p:nvSpPr>
        <p:spPr/>
        <p:txBody>
          <a:bodyPr/>
          <a:lstStyle/>
          <a:p>
            <a:fld id="{29E082C0-D580-4155-B95D-3B9BC05B516D}" type="slidenum">
              <a:rPr lang="en-US" smtClean="0"/>
              <a:t>‹#›</a:t>
            </a:fld>
            <a:endParaRPr lang="en-US"/>
          </a:p>
        </p:txBody>
      </p:sp>
    </p:spTree>
    <p:extLst>
      <p:ext uri="{BB962C8B-B14F-4D97-AF65-F5344CB8AC3E}">
        <p14:creationId xmlns:p14="http://schemas.microsoft.com/office/powerpoint/2010/main" val="1340459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0201E-FBC0-3D4A-F3ED-35DFCC3B3A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9874D2-7761-0041-7277-5520DBBCB9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E81758-E57F-E9C4-D318-E0F8B6C076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213F25-76DE-AA44-6FF8-BCCF1F7B36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407A5C-58BA-A8D8-18E4-31A1215A4E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53FB99-5CEA-5AAF-7760-5FA099305E59}"/>
              </a:ext>
            </a:extLst>
          </p:cNvPr>
          <p:cNvSpPr>
            <a:spLocks noGrp="1"/>
          </p:cNvSpPr>
          <p:nvPr>
            <p:ph type="dt" sz="half" idx="10"/>
          </p:nvPr>
        </p:nvSpPr>
        <p:spPr/>
        <p:txBody>
          <a:bodyPr/>
          <a:lstStyle/>
          <a:p>
            <a:fld id="{DDDFAE2C-45AB-4FB8-A49B-642EE9C3841E}" type="datetimeFigureOut">
              <a:rPr lang="en-US" smtClean="0"/>
              <a:t>4/4/2025</a:t>
            </a:fld>
            <a:endParaRPr lang="en-US"/>
          </a:p>
        </p:txBody>
      </p:sp>
      <p:sp>
        <p:nvSpPr>
          <p:cNvPr id="8" name="Footer Placeholder 7">
            <a:extLst>
              <a:ext uri="{FF2B5EF4-FFF2-40B4-BE49-F238E27FC236}">
                <a16:creationId xmlns:a16="http://schemas.microsoft.com/office/drawing/2014/main" id="{302D2160-B5D6-EB10-F5DA-0D786AA6EB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DEB11FC-E9D6-3316-4463-3DD03D641291}"/>
              </a:ext>
            </a:extLst>
          </p:cNvPr>
          <p:cNvSpPr>
            <a:spLocks noGrp="1"/>
          </p:cNvSpPr>
          <p:nvPr>
            <p:ph type="sldNum" sz="quarter" idx="12"/>
          </p:nvPr>
        </p:nvSpPr>
        <p:spPr/>
        <p:txBody>
          <a:bodyPr/>
          <a:lstStyle/>
          <a:p>
            <a:fld id="{29E082C0-D580-4155-B95D-3B9BC05B516D}" type="slidenum">
              <a:rPr lang="en-US" smtClean="0"/>
              <a:t>‹#›</a:t>
            </a:fld>
            <a:endParaRPr lang="en-US"/>
          </a:p>
        </p:txBody>
      </p:sp>
    </p:spTree>
    <p:extLst>
      <p:ext uri="{BB962C8B-B14F-4D97-AF65-F5344CB8AC3E}">
        <p14:creationId xmlns:p14="http://schemas.microsoft.com/office/powerpoint/2010/main" val="2472344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C7A09-DA1F-AAAF-2885-9BF7DFCA12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B1D937-255E-0E8C-84A5-CA8433EBAD35}"/>
              </a:ext>
            </a:extLst>
          </p:cNvPr>
          <p:cNvSpPr>
            <a:spLocks noGrp="1"/>
          </p:cNvSpPr>
          <p:nvPr>
            <p:ph type="dt" sz="half" idx="10"/>
          </p:nvPr>
        </p:nvSpPr>
        <p:spPr/>
        <p:txBody>
          <a:bodyPr/>
          <a:lstStyle/>
          <a:p>
            <a:fld id="{DDDFAE2C-45AB-4FB8-A49B-642EE9C3841E}" type="datetimeFigureOut">
              <a:rPr lang="en-US" smtClean="0"/>
              <a:t>4/4/2025</a:t>
            </a:fld>
            <a:endParaRPr lang="en-US"/>
          </a:p>
        </p:txBody>
      </p:sp>
      <p:sp>
        <p:nvSpPr>
          <p:cNvPr id="4" name="Footer Placeholder 3">
            <a:extLst>
              <a:ext uri="{FF2B5EF4-FFF2-40B4-BE49-F238E27FC236}">
                <a16:creationId xmlns:a16="http://schemas.microsoft.com/office/drawing/2014/main" id="{B34EA63A-76F8-5AEE-E2BD-9CA5AE7957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CE09DD6-C3A0-DD9B-1041-B8F1AC37E79B}"/>
              </a:ext>
            </a:extLst>
          </p:cNvPr>
          <p:cNvSpPr>
            <a:spLocks noGrp="1"/>
          </p:cNvSpPr>
          <p:nvPr>
            <p:ph type="sldNum" sz="quarter" idx="12"/>
          </p:nvPr>
        </p:nvSpPr>
        <p:spPr/>
        <p:txBody>
          <a:bodyPr/>
          <a:lstStyle/>
          <a:p>
            <a:fld id="{29E082C0-D580-4155-B95D-3B9BC05B516D}" type="slidenum">
              <a:rPr lang="en-US" smtClean="0"/>
              <a:t>‹#›</a:t>
            </a:fld>
            <a:endParaRPr lang="en-US"/>
          </a:p>
        </p:txBody>
      </p:sp>
    </p:spTree>
    <p:extLst>
      <p:ext uri="{BB962C8B-B14F-4D97-AF65-F5344CB8AC3E}">
        <p14:creationId xmlns:p14="http://schemas.microsoft.com/office/powerpoint/2010/main" val="1177329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B9B7A6-56EA-05B9-1B4C-2CF54D2B1029}"/>
              </a:ext>
            </a:extLst>
          </p:cNvPr>
          <p:cNvSpPr>
            <a:spLocks noGrp="1"/>
          </p:cNvSpPr>
          <p:nvPr>
            <p:ph type="dt" sz="half" idx="10"/>
          </p:nvPr>
        </p:nvSpPr>
        <p:spPr/>
        <p:txBody>
          <a:bodyPr/>
          <a:lstStyle/>
          <a:p>
            <a:fld id="{DDDFAE2C-45AB-4FB8-A49B-642EE9C3841E}" type="datetimeFigureOut">
              <a:rPr lang="en-US" smtClean="0"/>
              <a:t>4/4/2025</a:t>
            </a:fld>
            <a:endParaRPr lang="en-US"/>
          </a:p>
        </p:txBody>
      </p:sp>
      <p:sp>
        <p:nvSpPr>
          <p:cNvPr id="3" name="Footer Placeholder 2">
            <a:extLst>
              <a:ext uri="{FF2B5EF4-FFF2-40B4-BE49-F238E27FC236}">
                <a16:creationId xmlns:a16="http://schemas.microsoft.com/office/drawing/2014/main" id="{AEFBF53C-F81E-86C5-02B4-96E4582742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15D247-D5CC-C215-D327-74A5A2F04552}"/>
              </a:ext>
            </a:extLst>
          </p:cNvPr>
          <p:cNvSpPr>
            <a:spLocks noGrp="1"/>
          </p:cNvSpPr>
          <p:nvPr>
            <p:ph type="sldNum" sz="quarter" idx="12"/>
          </p:nvPr>
        </p:nvSpPr>
        <p:spPr/>
        <p:txBody>
          <a:bodyPr/>
          <a:lstStyle/>
          <a:p>
            <a:fld id="{29E082C0-D580-4155-B95D-3B9BC05B516D}" type="slidenum">
              <a:rPr lang="en-US" smtClean="0"/>
              <a:t>‹#›</a:t>
            </a:fld>
            <a:endParaRPr lang="en-US"/>
          </a:p>
        </p:txBody>
      </p:sp>
    </p:spTree>
    <p:extLst>
      <p:ext uri="{BB962C8B-B14F-4D97-AF65-F5344CB8AC3E}">
        <p14:creationId xmlns:p14="http://schemas.microsoft.com/office/powerpoint/2010/main" val="380486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09483-7913-9A4F-E610-D73D551639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E9C9F5-9DD4-5EE5-5412-0DAD564964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3E2A08-2F81-07F7-D42B-352E0955E4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763DD8-CFEF-3486-EC82-B693F9E1AFA8}"/>
              </a:ext>
            </a:extLst>
          </p:cNvPr>
          <p:cNvSpPr>
            <a:spLocks noGrp="1"/>
          </p:cNvSpPr>
          <p:nvPr>
            <p:ph type="dt" sz="half" idx="10"/>
          </p:nvPr>
        </p:nvSpPr>
        <p:spPr/>
        <p:txBody>
          <a:bodyPr/>
          <a:lstStyle/>
          <a:p>
            <a:fld id="{DDDFAE2C-45AB-4FB8-A49B-642EE9C3841E}" type="datetimeFigureOut">
              <a:rPr lang="en-US" smtClean="0"/>
              <a:t>4/4/2025</a:t>
            </a:fld>
            <a:endParaRPr lang="en-US"/>
          </a:p>
        </p:txBody>
      </p:sp>
      <p:sp>
        <p:nvSpPr>
          <p:cNvPr id="6" name="Footer Placeholder 5">
            <a:extLst>
              <a:ext uri="{FF2B5EF4-FFF2-40B4-BE49-F238E27FC236}">
                <a16:creationId xmlns:a16="http://schemas.microsoft.com/office/drawing/2014/main" id="{DCB8F31F-D4E6-51E8-C669-8405184D71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9FAC91-D179-7D08-9044-3268A2DC57BF}"/>
              </a:ext>
            </a:extLst>
          </p:cNvPr>
          <p:cNvSpPr>
            <a:spLocks noGrp="1"/>
          </p:cNvSpPr>
          <p:nvPr>
            <p:ph type="sldNum" sz="quarter" idx="12"/>
          </p:nvPr>
        </p:nvSpPr>
        <p:spPr/>
        <p:txBody>
          <a:bodyPr/>
          <a:lstStyle/>
          <a:p>
            <a:fld id="{29E082C0-D580-4155-B95D-3B9BC05B516D}" type="slidenum">
              <a:rPr lang="en-US" smtClean="0"/>
              <a:t>‹#›</a:t>
            </a:fld>
            <a:endParaRPr lang="en-US"/>
          </a:p>
        </p:txBody>
      </p:sp>
    </p:spTree>
    <p:extLst>
      <p:ext uri="{BB962C8B-B14F-4D97-AF65-F5344CB8AC3E}">
        <p14:creationId xmlns:p14="http://schemas.microsoft.com/office/powerpoint/2010/main" val="1607903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FB3DE-CB3E-D55E-02DB-0F663AF2CC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0E87C4-D55C-BD5E-83A4-775998B6D2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FDE042-59CB-D433-CED0-7FE398EA1B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B9568F-7908-07FE-5F00-CB500195A04C}"/>
              </a:ext>
            </a:extLst>
          </p:cNvPr>
          <p:cNvSpPr>
            <a:spLocks noGrp="1"/>
          </p:cNvSpPr>
          <p:nvPr>
            <p:ph type="dt" sz="half" idx="10"/>
          </p:nvPr>
        </p:nvSpPr>
        <p:spPr/>
        <p:txBody>
          <a:bodyPr/>
          <a:lstStyle/>
          <a:p>
            <a:fld id="{DDDFAE2C-45AB-4FB8-A49B-642EE9C3841E}" type="datetimeFigureOut">
              <a:rPr lang="en-US" smtClean="0"/>
              <a:t>4/4/2025</a:t>
            </a:fld>
            <a:endParaRPr lang="en-US"/>
          </a:p>
        </p:txBody>
      </p:sp>
      <p:sp>
        <p:nvSpPr>
          <p:cNvPr id="6" name="Footer Placeholder 5">
            <a:extLst>
              <a:ext uri="{FF2B5EF4-FFF2-40B4-BE49-F238E27FC236}">
                <a16:creationId xmlns:a16="http://schemas.microsoft.com/office/drawing/2014/main" id="{4933292B-5E41-D74B-52DE-2EB5EA7AD8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89FDDB-F2E5-500A-7942-417B55305B80}"/>
              </a:ext>
            </a:extLst>
          </p:cNvPr>
          <p:cNvSpPr>
            <a:spLocks noGrp="1"/>
          </p:cNvSpPr>
          <p:nvPr>
            <p:ph type="sldNum" sz="quarter" idx="12"/>
          </p:nvPr>
        </p:nvSpPr>
        <p:spPr/>
        <p:txBody>
          <a:bodyPr/>
          <a:lstStyle/>
          <a:p>
            <a:fld id="{29E082C0-D580-4155-B95D-3B9BC05B516D}" type="slidenum">
              <a:rPr lang="en-US" smtClean="0"/>
              <a:t>‹#›</a:t>
            </a:fld>
            <a:endParaRPr lang="en-US"/>
          </a:p>
        </p:txBody>
      </p:sp>
    </p:spTree>
    <p:extLst>
      <p:ext uri="{BB962C8B-B14F-4D97-AF65-F5344CB8AC3E}">
        <p14:creationId xmlns:p14="http://schemas.microsoft.com/office/powerpoint/2010/main" val="2439066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8CA469-0A6D-0C14-2DD9-198880A4F4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606250-C913-EC45-7F19-88F4B04D3C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1CE3AB-96EE-2336-EAC9-2B922B35B2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FAE2C-45AB-4FB8-A49B-642EE9C3841E}" type="datetimeFigureOut">
              <a:rPr lang="en-US" smtClean="0"/>
              <a:t>4/4/2025</a:t>
            </a:fld>
            <a:endParaRPr lang="en-US"/>
          </a:p>
        </p:txBody>
      </p:sp>
      <p:sp>
        <p:nvSpPr>
          <p:cNvPr id="5" name="Footer Placeholder 4">
            <a:extLst>
              <a:ext uri="{FF2B5EF4-FFF2-40B4-BE49-F238E27FC236}">
                <a16:creationId xmlns:a16="http://schemas.microsoft.com/office/drawing/2014/main" id="{D6FB4375-4A88-C9CB-A791-3F4CD958BE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D6A00E2-038E-3D9F-F63D-CD79793AF7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E082C0-D580-4155-B95D-3B9BC05B516D}" type="slidenum">
              <a:rPr lang="en-US" smtClean="0"/>
              <a:t>‹#›</a:t>
            </a:fld>
            <a:endParaRPr lang="en-US"/>
          </a:p>
        </p:txBody>
      </p:sp>
    </p:spTree>
    <p:extLst>
      <p:ext uri="{BB962C8B-B14F-4D97-AF65-F5344CB8AC3E}">
        <p14:creationId xmlns:p14="http://schemas.microsoft.com/office/powerpoint/2010/main" val="32583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B068F-1279-2EFD-9E14-A5CDA25759DD}"/>
              </a:ext>
            </a:extLst>
          </p:cNvPr>
          <p:cNvSpPr>
            <a:spLocks noGrp="1"/>
          </p:cNvSpPr>
          <p:nvPr>
            <p:ph type="ctrTitle"/>
          </p:nvPr>
        </p:nvSpPr>
        <p:spPr>
          <a:xfrm>
            <a:off x="1664677" y="1272357"/>
            <a:ext cx="9144000" cy="2387600"/>
          </a:xfrm>
        </p:spPr>
        <p:txBody>
          <a:bodyPr>
            <a:normAutofit fontScale="90000"/>
          </a:bodyPr>
          <a:lstStyle/>
          <a:p>
            <a:pPr>
              <a:lnSpc>
                <a:spcPct val="150000"/>
              </a:lnSpc>
            </a:pPr>
            <a:br>
              <a:rPr lang="en-US" sz="1800" b="1" kern="100" dirty="0">
                <a:effectLst/>
                <a:latin typeface="Times New Roman" panose="02020603050405020304" pitchFamily="18" charset="0"/>
                <a:ea typeface="Calibri" panose="020F0502020204030204" pitchFamily="34" charset="0"/>
                <a:cs typeface="Latha" panose="020B0604020202020204" pitchFamily="34" charset="0"/>
              </a:rPr>
            </a:br>
            <a:br>
              <a:rPr lang="en-US" sz="1800" b="1" kern="100" dirty="0">
                <a:effectLst/>
                <a:latin typeface="Times New Roman" panose="02020603050405020304" pitchFamily="18" charset="0"/>
                <a:ea typeface="Calibri" panose="020F0502020204030204" pitchFamily="34" charset="0"/>
                <a:cs typeface="Latha" panose="020B0604020202020204" pitchFamily="34" charset="0"/>
              </a:rPr>
            </a:br>
            <a:br>
              <a:rPr lang="en-US" sz="1800" b="1" kern="100" dirty="0">
                <a:effectLst/>
                <a:latin typeface="Times New Roman" panose="02020603050405020304" pitchFamily="18" charset="0"/>
                <a:ea typeface="Calibri" panose="020F0502020204030204" pitchFamily="34" charset="0"/>
                <a:cs typeface="Latha" panose="020B0604020202020204" pitchFamily="34" charset="0"/>
              </a:rPr>
            </a:br>
            <a:br>
              <a:rPr lang="en-US" sz="1800" b="1" kern="100" dirty="0">
                <a:effectLst/>
                <a:latin typeface="Times New Roman" panose="02020603050405020304" pitchFamily="18" charset="0"/>
                <a:ea typeface="Calibri" panose="020F0502020204030204" pitchFamily="34" charset="0"/>
                <a:cs typeface="Latha" panose="020B0604020202020204" pitchFamily="34" charset="0"/>
              </a:rPr>
            </a:br>
            <a:br>
              <a:rPr lang="en-US" sz="1800" b="1" kern="100" dirty="0">
                <a:effectLst/>
                <a:latin typeface="Times New Roman" panose="02020603050405020304" pitchFamily="18" charset="0"/>
                <a:ea typeface="Calibri" panose="020F0502020204030204" pitchFamily="34" charset="0"/>
                <a:cs typeface="Latha" panose="020B0604020202020204" pitchFamily="34" charset="0"/>
              </a:rPr>
            </a:br>
            <a:br>
              <a:rPr lang="en-US" sz="1800" b="1" kern="100" dirty="0">
                <a:effectLst/>
                <a:latin typeface="Times New Roman" panose="02020603050405020304" pitchFamily="18" charset="0"/>
                <a:ea typeface="Calibri" panose="020F0502020204030204" pitchFamily="34" charset="0"/>
                <a:cs typeface="Latha" panose="020B0604020202020204" pitchFamily="34" charset="0"/>
              </a:rPr>
            </a:br>
            <a:r>
              <a:rPr lang="en-US" sz="3100" b="1" kern="100" dirty="0">
                <a:effectLst/>
                <a:latin typeface="Times New Roman" panose="02020603050405020304" pitchFamily="18" charset="0"/>
                <a:ea typeface="Calibri" panose="020F0502020204030204" pitchFamily="34" charset="0"/>
                <a:cs typeface="Latha" panose="020B0604020202020204" pitchFamily="34" charset="0"/>
              </a:rPr>
              <a:t>HEART DISEASE PREDICTION USING </a:t>
            </a:r>
            <a:r>
              <a:rPr lang="en-US" sz="3100" b="1" kern="100" dirty="0">
                <a:latin typeface="Times New Roman" panose="02020603050405020304" pitchFamily="18" charset="0"/>
                <a:ea typeface="Calibri" panose="020F0502020204030204" pitchFamily="34" charset="0"/>
                <a:cs typeface="Latha" panose="020B0604020202020204" pitchFamily="34" charset="0"/>
              </a:rPr>
              <a:t>OPTIMIZED </a:t>
            </a:r>
            <a:br>
              <a:rPr lang="en-US" sz="3100" b="1" kern="100" dirty="0">
                <a:latin typeface="Times New Roman" panose="02020603050405020304" pitchFamily="18" charset="0"/>
                <a:ea typeface="Calibri" panose="020F0502020204030204" pitchFamily="34" charset="0"/>
                <a:cs typeface="Latha" panose="020B0604020202020204" pitchFamily="34" charset="0"/>
              </a:rPr>
            </a:br>
            <a:r>
              <a:rPr lang="en-US" sz="3100" b="1" kern="100" dirty="0">
                <a:latin typeface="Times New Roman" panose="02020603050405020304" pitchFamily="18" charset="0"/>
                <a:ea typeface="Calibri" panose="020F0502020204030204" pitchFamily="34" charset="0"/>
                <a:cs typeface="Latha" panose="020B0604020202020204" pitchFamily="34" charset="0"/>
              </a:rPr>
              <a:t>SUPPORT VECTOR MACHINE</a:t>
            </a:r>
            <a:endParaRPr lang="en-US" dirty="0"/>
          </a:p>
        </p:txBody>
      </p:sp>
      <p:sp>
        <p:nvSpPr>
          <p:cNvPr id="3" name="Subtitle 2">
            <a:extLst>
              <a:ext uri="{FF2B5EF4-FFF2-40B4-BE49-F238E27FC236}">
                <a16:creationId xmlns:a16="http://schemas.microsoft.com/office/drawing/2014/main" id="{97EB3D8A-670C-80B2-C01B-292C405F0310}"/>
              </a:ext>
            </a:extLst>
          </p:cNvPr>
          <p:cNvSpPr>
            <a:spLocks noGrp="1"/>
          </p:cNvSpPr>
          <p:nvPr>
            <p:ph type="subTitle" idx="1"/>
          </p:nvPr>
        </p:nvSpPr>
        <p:spPr>
          <a:xfrm>
            <a:off x="1524000" y="3684575"/>
            <a:ext cx="9144000" cy="1655762"/>
          </a:xfrm>
        </p:spPr>
        <p:txBody>
          <a:bodyPr>
            <a:normAutofit fontScale="25000" lnSpcReduction="20000"/>
          </a:bodyPr>
          <a:lstStyle/>
          <a:p>
            <a:pPr algn="ctr">
              <a:lnSpc>
                <a:spcPct val="115000"/>
              </a:lnSpc>
              <a:spcAft>
                <a:spcPts val="800"/>
              </a:spcAft>
            </a:pPr>
            <a:r>
              <a:rPr lang="en-US" sz="6000" kern="100" dirty="0">
                <a:effectLst/>
                <a:latin typeface="Times New Roman" panose="02020603050405020304" pitchFamily="18" charset="0"/>
                <a:ea typeface="Calibri" panose="020F0502020204030204" pitchFamily="34" charset="0"/>
                <a:cs typeface="Latha" panose="020B0604020202020204" pitchFamily="34" charset="0"/>
              </a:rPr>
              <a:t>Kiruthiga. T</a:t>
            </a:r>
          </a:p>
          <a:p>
            <a:pPr algn="ctr">
              <a:lnSpc>
                <a:spcPct val="115000"/>
              </a:lnSpc>
              <a:spcAft>
                <a:spcPts val="800"/>
              </a:spcAft>
            </a:pPr>
            <a:r>
              <a:rPr lang="en-US" sz="6000" kern="100" dirty="0">
                <a:effectLst/>
                <a:latin typeface="Calibri" panose="020F0502020204030204" pitchFamily="34" charset="0"/>
                <a:ea typeface="Calibri" panose="020F0502020204030204" pitchFamily="34" charset="0"/>
                <a:cs typeface="Latha" panose="020B0604020202020204" pitchFamily="34" charset="0"/>
              </a:rPr>
              <a:t>(23132016510622011)</a:t>
            </a:r>
          </a:p>
          <a:p>
            <a:pPr marL="506095" marR="276225" algn="ctr" hangingPunct="0">
              <a:lnSpc>
                <a:spcPct val="115000"/>
              </a:lnSpc>
              <a:spcBef>
                <a:spcPts val="910"/>
              </a:spcBef>
              <a:spcAft>
                <a:spcPts val="0"/>
              </a:spcAft>
            </a:pPr>
            <a:r>
              <a:rPr lang="en-US" sz="6000" b="1" kern="150" dirty="0">
                <a:effectLst/>
                <a:latin typeface="Times New Roman" panose="02020603050405020304" pitchFamily="18" charset="0"/>
                <a:ea typeface="Times New Roman" panose="02020603050405020304" pitchFamily="18" charset="0"/>
                <a:cs typeface="Latha" panose="020B0604020202020204" pitchFamily="34" charset="0"/>
              </a:rPr>
              <a:t>Guide</a:t>
            </a:r>
            <a:r>
              <a:rPr lang="en-US" sz="6000" b="1" kern="150" dirty="0">
                <a:latin typeface="Times New Roman" panose="02020603050405020304" pitchFamily="18" charset="0"/>
                <a:ea typeface="Times New Roman" panose="02020603050405020304" pitchFamily="18" charset="0"/>
                <a:cs typeface="Latha" panose="020B0604020202020204" pitchFamily="34" charset="0"/>
              </a:rPr>
              <a:t>d By</a:t>
            </a:r>
            <a:r>
              <a:rPr lang="en-US" sz="6000" b="1" kern="150" dirty="0">
                <a:effectLst/>
                <a:latin typeface="Times New Roman" panose="02020603050405020304" pitchFamily="18" charset="0"/>
                <a:ea typeface="Times New Roman" panose="02020603050405020304" pitchFamily="18" charset="0"/>
                <a:cs typeface="Latha" panose="020B0604020202020204" pitchFamily="34" charset="0"/>
              </a:rPr>
              <a:t>:</a:t>
            </a:r>
            <a:r>
              <a:rPr lang="en-US" sz="6000" kern="150" dirty="0">
                <a:effectLst/>
                <a:latin typeface="Times New Roman" panose="02020603050405020304" pitchFamily="18" charset="0"/>
                <a:ea typeface="Times New Roman" panose="02020603050405020304" pitchFamily="18" charset="0"/>
                <a:cs typeface="Latha" panose="020B0604020202020204" pitchFamily="34" charset="0"/>
              </a:rPr>
              <a:t> Dr. S. Priya, MCA., M.Phil., SET., NET., Ph.D.,</a:t>
            </a:r>
            <a:endParaRPr lang="en-US" sz="6000" kern="150" dirty="0">
              <a:effectLst/>
              <a:latin typeface="Calibri Light" panose="020F0302020204030204" pitchFamily="34" charset="0"/>
              <a:ea typeface="Times New Roman" panose="02020603050405020304" pitchFamily="18" charset="0"/>
              <a:cs typeface="Latha" panose="020B0604020202020204" pitchFamily="34" charset="0"/>
            </a:endParaRPr>
          </a:p>
          <a:p>
            <a:pPr marL="506095" marR="276225" algn="ctr" hangingPunct="0">
              <a:lnSpc>
                <a:spcPct val="115000"/>
              </a:lnSpc>
              <a:spcBef>
                <a:spcPts val="910"/>
              </a:spcBef>
              <a:spcAft>
                <a:spcPts val="0"/>
              </a:spcAft>
            </a:pPr>
            <a:r>
              <a:rPr lang="en-US" sz="6000" kern="150" dirty="0">
                <a:effectLst/>
                <a:latin typeface="Times New Roman" panose="02020603050405020304" pitchFamily="18" charset="0"/>
                <a:ea typeface="Times New Roman" panose="02020603050405020304" pitchFamily="18" charset="0"/>
                <a:cs typeface="Times New Roman" panose="02020603050405020304" pitchFamily="18" charset="0"/>
              </a:rPr>
              <a:t>Assistance Professor </a:t>
            </a:r>
          </a:p>
          <a:p>
            <a:pPr algn="just">
              <a:lnSpc>
                <a:spcPct val="115000"/>
              </a:lnSpc>
              <a:spcAft>
                <a:spcPts val="800"/>
              </a:spcAft>
            </a:pPr>
            <a:r>
              <a:rPr lang="en-US" sz="6000" kern="100" dirty="0">
                <a:effectLst/>
                <a:latin typeface="Times New Roman" panose="02020603050405020304" pitchFamily="18" charset="0"/>
                <a:ea typeface="Calibri" panose="020F0502020204030204" pitchFamily="34" charset="0"/>
                <a:cs typeface="Latha" panose="020B0604020202020204" pitchFamily="34" charset="0"/>
              </a:rPr>
              <a:t> </a:t>
            </a:r>
            <a:endParaRPr lang="en-US" sz="6000" kern="100" dirty="0">
              <a:effectLst/>
              <a:latin typeface="Calibri" panose="020F0502020204030204" pitchFamily="34" charset="0"/>
              <a:ea typeface="Calibri" panose="020F0502020204030204" pitchFamily="34" charset="0"/>
              <a:cs typeface="Latha" panose="020B0604020202020204" pitchFamily="34" charset="0"/>
            </a:endParaRPr>
          </a:p>
          <a:p>
            <a:endParaRPr lang="en-US" dirty="0"/>
          </a:p>
        </p:txBody>
      </p:sp>
    </p:spTree>
    <p:extLst>
      <p:ext uri="{BB962C8B-B14F-4D97-AF65-F5344CB8AC3E}">
        <p14:creationId xmlns:p14="http://schemas.microsoft.com/office/powerpoint/2010/main" val="1277595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9E699C-7C0A-537A-2A83-FAEA12C7390F}"/>
              </a:ext>
            </a:extLst>
          </p:cNvPr>
          <p:cNvSpPr>
            <a:spLocks noChangeArrowheads="1"/>
          </p:cNvSpPr>
          <p:nvPr/>
        </p:nvSpPr>
        <p:spPr bwMode="auto">
          <a:xfrm>
            <a:off x="1988458" y="1496176"/>
            <a:ext cx="7997371" cy="3277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lang="en-US" altLang="en-US" b="1" dirty="0">
                <a:latin typeface="Times New Roman" panose="02020603050405020304" pitchFamily="18" charset="0"/>
                <a:cs typeface="Times New Roman" panose="02020603050405020304" pitchFamily="18" charset="0"/>
              </a:rPr>
              <a:t>PROPOSED MODEL:</a:t>
            </a: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proposed approach uses an optimized SVM with Grid Search for heart disease prediction. It involves data preprocessing, feature selection (FCMIM), and class balancing (SMOTE) before splitting the dataset (80% training, 20% testing). Grid Search CV tunes hyperparameters (C, gamma, kernel) to enhance model performance. The best model is trained, evaluated, and saved for future predictions, ensuring accurate and efficient heart disease classification.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61128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EBEAA-2F41-401C-E107-13C1BDA61D86}"/>
              </a:ext>
            </a:extLst>
          </p:cNvPr>
          <p:cNvSpPr>
            <a:spLocks noGrp="1"/>
          </p:cNvSpPr>
          <p:nvPr>
            <p:ph type="title"/>
          </p:nvPr>
        </p:nvSpPr>
        <p:spPr>
          <a:xfrm>
            <a:off x="838200" y="604276"/>
            <a:ext cx="10515600" cy="1325563"/>
          </a:xfrm>
        </p:spPr>
        <p:txBody>
          <a:bodyPr>
            <a:normAutofit/>
          </a:bodyPr>
          <a:lstStyle/>
          <a:p>
            <a:pPr algn="ctr"/>
            <a:r>
              <a:rPr lang="en-IN" sz="2000" b="1" dirty="0">
                <a:latin typeface="Times New Roman" panose="02020603050405020304" pitchFamily="18" charset="0"/>
                <a:cs typeface="Times New Roman" panose="02020603050405020304" pitchFamily="18" charset="0"/>
              </a:rPr>
              <a:t>SCOPE</a:t>
            </a:r>
            <a:endParaRPr lang="en-US" sz="2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07D323B-FA3D-DF2A-33C6-E4CCB23FDE5A}"/>
              </a:ext>
            </a:extLst>
          </p:cNvPr>
          <p:cNvSpPr txBox="1"/>
          <p:nvPr/>
        </p:nvSpPr>
        <p:spPr>
          <a:xfrm>
            <a:off x="2025749" y="1483371"/>
            <a:ext cx="8876714" cy="3891258"/>
          </a:xfrm>
          <a:prstGeom prst="rect">
            <a:avLst/>
          </a:prstGeom>
          <a:noFill/>
        </p:spPr>
        <p:txBody>
          <a:bodyPr wrap="square">
            <a:spAutoFit/>
          </a:bodyPr>
          <a:lstStyle/>
          <a:p>
            <a:pPr algn="just">
              <a:lnSpc>
                <a:spcPct val="200000"/>
              </a:lnSpc>
              <a:spcAft>
                <a:spcPts val="800"/>
              </a:spcAft>
            </a:pPr>
            <a:r>
              <a:rPr lang="en-US" dirty="0"/>
              <a:t>This project focuses on developing an optimized Support Vector Machine (SVM) model for heart disease prediction. It aims to improve predictive accuracy through hyperparameter tuning techniques such as Grid Search, Bayesian Optimization, and Randomized Search. The study compares optimized SVM models against a baseline FCMIM-SVM model to evaluate performance improvements. The findings will contribute to the advancement of machine learning in medical diagnostics, supporting early detection and better treatment outcomes for heart disease.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77791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32EDB-B2BC-67CD-EFEF-67093663080C}"/>
              </a:ext>
            </a:extLst>
          </p:cNvPr>
          <p:cNvSpPr>
            <a:spLocks noGrp="1"/>
          </p:cNvSpPr>
          <p:nvPr>
            <p:ph type="title"/>
          </p:nvPr>
        </p:nvSpPr>
        <p:spPr>
          <a:xfrm>
            <a:off x="-1947203" y="936912"/>
            <a:ext cx="10515600" cy="1325563"/>
          </a:xfrm>
        </p:spPr>
        <p:txBody>
          <a:bodyPr>
            <a:normAutofit/>
          </a:bodyPr>
          <a:lstStyle/>
          <a:p>
            <a:pPr algn="ctr"/>
            <a:r>
              <a:rPr lang="en-IN" sz="2000" b="1" dirty="0">
                <a:latin typeface="Times New Roman" panose="02020603050405020304" pitchFamily="18" charset="0"/>
                <a:cs typeface="Times New Roman" panose="02020603050405020304" pitchFamily="18" charset="0"/>
              </a:rPr>
              <a:t>HARDWARE  REQUIREMENTS</a:t>
            </a:r>
            <a:endParaRPr lang="en-US" sz="2000"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52D775EB-ABA3-F238-3194-921E2B3310F5}"/>
              </a:ext>
            </a:extLst>
          </p:cNvPr>
          <p:cNvSpPr>
            <a:spLocks noChangeArrowheads="1"/>
          </p:cNvSpPr>
          <p:nvPr/>
        </p:nvSpPr>
        <p:spPr bwMode="auto">
          <a:xfrm>
            <a:off x="1294674" y="1899618"/>
            <a:ext cx="4684541" cy="1668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OS:</a:t>
            </a:r>
            <a:r>
              <a:rPr kumimoji="0" lang="en-US" altLang="en-US" sz="1800" b="0" i="0" u="none" strike="noStrike" cap="none" normalizeH="0" baseline="0" dirty="0">
                <a:ln>
                  <a:noFill/>
                </a:ln>
                <a:solidFill>
                  <a:schemeClr val="tx1"/>
                </a:solidFill>
                <a:effectLst/>
                <a:latin typeface="Arial" panose="020B0604020202020204" pitchFamily="34" charset="0"/>
              </a:rPr>
              <a:t> Windows (or macOS, Linux) </a:t>
            </a:r>
          </a:p>
          <a:p>
            <a:pPr marL="0" marR="0" lvl="0" indent="0" algn="l" defTabSz="914400" rtl="0" eaLnBrk="0" fontAlgn="base" latinLnBrk="0" hangingPunct="0">
              <a:lnSpc>
                <a:spcPct val="2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RAM:</a:t>
            </a: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altLang="en-US" dirty="0">
                <a:latin typeface="Arial" panose="020B0604020202020204" pitchFamily="34" charset="0"/>
              </a:rPr>
              <a:t>8</a:t>
            </a:r>
            <a:r>
              <a:rPr kumimoji="0" lang="en-US" altLang="en-US" sz="1800" b="0" i="0" u="none" strike="noStrike" cap="none" normalizeH="0" baseline="0" dirty="0">
                <a:ln>
                  <a:noFill/>
                </a:ln>
                <a:solidFill>
                  <a:schemeClr val="tx1"/>
                </a:solidFill>
                <a:effectLst/>
                <a:latin typeface="Arial" panose="020B0604020202020204" pitchFamily="34" charset="0"/>
              </a:rPr>
              <a:t> GB+  </a:t>
            </a:r>
            <a:endParaRPr lang="en-US" altLang="en-US" dirty="0">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Storage:</a:t>
            </a:r>
            <a:r>
              <a:rPr kumimoji="0" lang="en-US" altLang="en-US" sz="1800" b="0" i="0" u="none" strike="noStrike" cap="none" normalizeH="0" baseline="0" dirty="0">
                <a:ln>
                  <a:noFill/>
                </a:ln>
                <a:solidFill>
                  <a:schemeClr val="tx1"/>
                </a:solidFill>
                <a:effectLst/>
                <a:latin typeface="Arial" panose="020B0604020202020204" pitchFamily="34" charset="0"/>
              </a:rPr>
              <a:t> 50 GB+  </a:t>
            </a:r>
          </a:p>
        </p:txBody>
      </p:sp>
    </p:spTree>
    <p:extLst>
      <p:ext uri="{BB962C8B-B14F-4D97-AF65-F5344CB8AC3E}">
        <p14:creationId xmlns:p14="http://schemas.microsoft.com/office/powerpoint/2010/main" val="909280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EFC09A-67DD-6D50-26A3-13F3D721A5DF}"/>
              </a:ext>
            </a:extLst>
          </p:cNvPr>
          <p:cNvSpPr txBox="1"/>
          <p:nvPr/>
        </p:nvSpPr>
        <p:spPr>
          <a:xfrm>
            <a:off x="1351671" y="1547428"/>
            <a:ext cx="4744329" cy="2274149"/>
          </a:xfrm>
          <a:prstGeom prst="rect">
            <a:avLst/>
          </a:prstGeom>
          <a:noFill/>
        </p:spPr>
        <p:txBody>
          <a:bodyPr wrap="square">
            <a:spAutoFit/>
          </a:bodyPr>
          <a:lstStyle/>
          <a:p>
            <a:pPr algn="just">
              <a:lnSpc>
                <a:spcPct val="150000"/>
              </a:lnSpc>
              <a:spcAft>
                <a:spcPts val="800"/>
              </a:spcAft>
            </a:pPr>
            <a:r>
              <a:rPr lang="en-US" sz="2000" b="1" kern="100" dirty="0">
                <a:effectLst/>
                <a:latin typeface="Times New Roman" panose="02020603050405020304" pitchFamily="18" charset="0"/>
                <a:ea typeface="Tahoma" panose="020B0604030504040204" pitchFamily="34" charset="0"/>
                <a:cs typeface="Times New Roman" panose="02020603050405020304" pitchFamily="18" charset="0"/>
              </a:rPr>
              <a:t>Software Requirements:</a:t>
            </a:r>
            <a:endParaRPr lang="en-US" sz="2000" kern="100" dirty="0">
              <a:effectLst/>
              <a:latin typeface="Times New Roman" panose="02020603050405020304" pitchFamily="18" charset="0"/>
              <a:ea typeface="Tahoma" panose="020B060403050404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
            </a:pPr>
            <a:r>
              <a:rPr lang="en-US" sz="1800" b="1" kern="100" dirty="0">
                <a:effectLst/>
                <a:latin typeface="Times New Roman" panose="02020603050405020304" pitchFamily="18" charset="0"/>
                <a:ea typeface="Calibri" panose="020F0502020204030204" pitchFamily="34" charset="0"/>
                <a:cs typeface="Latha" panose="020B0604020202020204" pitchFamily="34" charset="0"/>
              </a:rPr>
              <a:t>Programming language: </a:t>
            </a:r>
            <a:r>
              <a:rPr lang="en-US" sz="1800" kern="100" dirty="0">
                <a:effectLst/>
                <a:latin typeface="Times New Roman" panose="02020603050405020304" pitchFamily="18" charset="0"/>
                <a:ea typeface="Calibri" panose="020F0502020204030204" pitchFamily="34" charset="0"/>
                <a:cs typeface="Latha" panose="020B0604020202020204" pitchFamily="34" charset="0"/>
              </a:rPr>
              <a:t>Python</a:t>
            </a:r>
            <a:endParaRPr lang="en-US" sz="1600" kern="1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150000"/>
              </a:lnSpc>
              <a:buFont typeface="Wingdings" panose="05000000000000000000" pitchFamily="2" charset="2"/>
              <a:buChar char=""/>
            </a:pPr>
            <a:r>
              <a:rPr lang="en-US" sz="1800" b="1" kern="100" dirty="0">
                <a:effectLst/>
                <a:latin typeface="Times New Roman" panose="02020603050405020304" pitchFamily="18" charset="0"/>
                <a:ea typeface="Calibri" panose="020F0502020204030204" pitchFamily="34" charset="0"/>
                <a:cs typeface="Latha" panose="020B0604020202020204" pitchFamily="34" charset="0"/>
              </a:rPr>
              <a:t>Libraries:</a:t>
            </a:r>
            <a:r>
              <a:rPr lang="en-US" sz="1800" kern="100" dirty="0">
                <a:effectLst/>
                <a:latin typeface="Times New Roman" panose="02020603050405020304" pitchFamily="18" charset="0"/>
                <a:ea typeface="Calibri" panose="020F0502020204030204" pitchFamily="34" charset="0"/>
                <a:cs typeface="Latha" panose="020B0604020202020204" pitchFamily="34" charset="0"/>
              </a:rPr>
              <a:t> NumPy, Pandas, Scikit-learn,  Matplotlib, Seaborn.</a:t>
            </a:r>
            <a:endParaRPr lang="en-US" sz="1600" kern="1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150000"/>
              </a:lnSpc>
              <a:buFont typeface="Wingdings" panose="05000000000000000000" pitchFamily="2" charset="2"/>
              <a:buChar char=""/>
            </a:pPr>
            <a:r>
              <a:rPr lang="en-US" sz="1800" b="1" kern="100" dirty="0">
                <a:effectLst/>
                <a:latin typeface="Times New Roman" panose="02020603050405020304" pitchFamily="18" charset="0"/>
                <a:ea typeface="Calibri" panose="020F0502020204030204" pitchFamily="34" charset="0"/>
                <a:cs typeface="Latha" panose="020B0604020202020204" pitchFamily="34" charset="0"/>
              </a:rPr>
              <a:t>Development Environment:</a:t>
            </a:r>
            <a:r>
              <a:rPr lang="en-US" sz="1800" kern="100" dirty="0">
                <a:effectLst/>
                <a:latin typeface="Times New Roman" panose="02020603050405020304" pitchFamily="18" charset="0"/>
                <a:ea typeface="Calibri" panose="020F0502020204030204" pitchFamily="34" charset="0"/>
                <a:cs typeface="Latha" panose="020B0604020202020204" pitchFamily="34" charset="0"/>
              </a:rPr>
              <a:t> </a:t>
            </a:r>
            <a:r>
              <a:rPr lang="en-US" sz="1800" kern="100">
                <a:effectLst/>
                <a:latin typeface="Times New Roman" panose="02020603050405020304" pitchFamily="18" charset="0"/>
                <a:ea typeface="Calibri" panose="020F0502020204030204" pitchFamily="34" charset="0"/>
                <a:cs typeface="Latha" panose="020B0604020202020204" pitchFamily="34" charset="0"/>
              </a:rPr>
              <a:t>Google Cola</a:t>
            </a:r>
            <a:endParaRPr lang="en-US" sz="1600" kern="1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1427575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B12E699-94CF-C858-1DAB-FF0FB622E5E3}"/>
              </a:ext>
            </a:extLst>
          </p:cNvPr>
          <p:cNvGraphicFramePr>
            <a:graphicFrameLocks noGrp="1"/>
          </p:cNvGraphicFramePr>
          <p:nvPr>
            <p:extLst>
              <p:ext uri="{D42A27DB-BD31-4B8C-83A1-F6EECF244321}">
                <p14:modId xmlns:p14="http://schemas.microsoft.com/office/powerpoint/2010/main" val="531557159"/>
              </p:ext>
            </p:extLst>
          </p:nvPr>
        </p:nvGraphicFramePr>
        <p:xfrm>
          <a:off x="2512558" y="2217166"/>
          <a:ext cx="6616929" cy="1211834"/>
        </p:xfrm>
        <a:graphic>
          <a:graphicData uri="http://schemas.openxmlformats.org/drawingml/2006/table">
            <a:tbl>
              <a:tblPr firstRow="1" firstCol="1" bandRow="1">
                <a:tableStyleId>{5C22544A-7EE6-4342-B048-85BDC9FD1C3A}</a:tableStyleId>
              </a:tblPr>
              <a:tblGrid>
                <a:gridCol w="2209219">
                  <a:extLst>
                    <a:ext uri="{9D8B030D-6E8A-4147-A177-3AD203B41FA5}">
                      <a16:colId xmlns:a16="http://schemas.microsoft.com/office/drawing/2014/main" val="3225231690"/>
                    </a:ext>
                  </a:extLst>
                </a:gridCol>
                <a:gridCol w="2203855">
                  <a:extLst>
                    <a:ext uri="{9D8B030D-6E8A-4147-A177-3AD203B41FA5}">
                      <a16:colId xmlns:a16="http://schemas.microsoft.com/office/drawing/2014/main" val="3075120225"/>
                    </a:ext>
                  </a:extLst>
                </a:gridCol>
                <a:gridCol w="2203855">
                  <a:extLst>
                    <a:ext uri="{9D8B030D-6E8A-4147-A177-3AD203B41FA5}">
                      <a16:colId xmlns:a16="http://schemas.microsoft.com/office/drawing/2014/main" val="2240832533"/>
                    </a:ext>
                  </a:extLst>
                </a:gridCol>
              </a:tblGrid>
              <a:tr h="438150">
                <a:tc>
                  <a:txBody>
                    <a:bodyPr/>
                    <a:lstStyle/>
                    <a:p>
                      <a:pPr marL="0" marR="0" algn="ctr">
                        <a:lnSpc>
                          <a:spcPct val="150000"/>
                        </a:lnSpc>
                        <a:spcAft>
                          <a:spcPts val="800"/>
                        </a:spcAft>
                        <a:buNone/>
                      </a:pPr>
                      <a:r>
                        <a:rPr lang="en-US" sz="1800" kern="0" dirty="0">
                          <a:effectLst/>
                          <a:latin typeface="Times New Roman" panose="02020603050405020304" pitchFamily="18" charset="0"/>
                          <a:cs typeface="Times New Roman" panose="02020603050405020304" pitchFamily="18" charset="0"/>
                        </a:rPr>
                        <a:t>Dataset Name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Aft>
                          <a:spcPts val="800"/>
                        </a:spcAft>
                        <a:buNone/>
                      </a:pPr>
                      <a:r>
                        <a:rPr lang="en-US" sz="1800" kern="0">
                          <a:effectLst/>
                          <a:latin typeface="Times New Roman" panose="02020603050405020304" pitchFamily="18" charset="0"/>
                          <a:cs typeface="Times New Roman" panose="02020603050405020304" pitchFamily="18" charset="0"/>
                        </a:rPr>
                        <a:t>Train Size (80%)</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Aft>
                          <a:spcPts val="800"/>
                        </a:spcAft>
                        <a:buNone/>
                      </a:pPr>
                      <a:r>
                        <a:rPr lang="en-US" sz="1800" kern="0" dirty="0">
                          <a:effectLst/>
                          <a:latin typeface="Times New Roman" panose="02020603050405020304" pitchFamily="18" charset="0"/>
                          <a:cs typeface="Times New Roman" panose="02020603050405020304" pitchFamily="18" charset="0"/>
                        </a:rPr>
                        <a:t>Test Size (20%)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68800633"/>
                  </a:ext>
                </a:extLst>
              </a:tr>
              <a:tr h="530860">
                <a:tc>
                  <a:txBody>
                    <a:bodyPr/>
                    <a:lstStyle/>
                    <a:p>
                      <a:pPr marL="0" marR="0" algn="ctr">
                        <a:lnSpc>
                          <a:spcPct val="150000"/>
                        </a:lnSpc>
                        <a:spcAft>
                          <a:spcPts val="800"/>
                        </a:spcAft>
                        <a:buNone/>
                      </a:pPr>
                      <a:r>
                        <a:rPr lang="en-US" sz="1800" kern="0" dirty="0">
                          <a:effectLst/>
                          <a:latin typeface="Times New Roman" panose="02020603050405020304" pitchFamily="18" charset="0"/>
                          <a:cs typeface="Times New Roman" panose="02020603050405020304" pitchFamily="18" charset="0"/>
                        </a:rPr>
                        <a:t>Heart Disease Dataset</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Aft>
                          <a:spcPts val="800"/>
                        </a:spcAft>
                        <a:buNone/>
                      </a:pPr>
                      <a:r>
                        <a:rPr lang="en-US" sz="1800" kern="0" dirty="0">
                          <a:effectLst/>
                          <a:latin typeface="Times New Roman" panose="02020603050405020304" pitchFamily="18" charset="0"/>
                          <a:cs typeface="Times New Roman" panose="02020603050405020304" pitchFamily="18" charset="0"/>
                        </a:rPr>
                        <a:t>952 (80%)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Aft>
                          <a:spcPts val="800"/>
                        </a:spcAft>
                        <a:buNone/>
                      </a:pPr>
                      <a:r>
                        <a:rPr lang="en-US" sz="1800" kern="0" dirty="0">
                          <a:effectLst/>
                          <a:latin typeface="Times New Roman" panose="02020603050405020304" pitchFamily="18" charset="0"/>
                          <a:cs typeface="Times New Roman" panose="02020603050405020304" pitchFamily="18" charset="0"/>
                        </a:rPr>
                        <a:t>238 (20%)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77341136"/>
                  </a:ext>
                </a:extLst>
              </a:tr>
            </a:tbl>
          </a:graphicData>
        </a:graphic>
      </p:graphicFrame>
      <p:sp>
        <p:nvSpPr>
          <p:cNvPr id="4" name="Rectangle 1">
            <a:extLst>
              <a:ext uri="{FF2B5EF4-FFF2-40B4-BE49-F238E27FC236}">
                <a16:creationId xmlns:a16="http://schemas.microsoft.com/office/drawing/2014/main" id="{245AA2D1-4D6F-4E87-3F22-80DD6643F8E3}"/>
              </a:ext>
            </a:extLst>
          </p:cNvPr>
          <p:cNvSpPr>
            <a:spLocks noChangeArrowheads="1"/>
          </p:cNvSpPr>
          <p:nvPr/>
        </p:nvSpPr>
        <p:spPr bwMode="auto">
          <a:xfrm>
            <a:off x="1714274" y="1477220"/>
            <a:ext cx="71684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Dataset Splitting for Model Evaluation</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7930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99DBF5F-231D-4D78-9D1F-24BE8AD24F20}"/>
              </a:ext>
            </a:extLst>
          </p:cNvPr>
          <p:cNvGraphicFramePr>
            <a:graphicFrameLocks noGrp="1"/>
          </p:cNvGraphicFramePr>
          <p:nvPr>
            <p:extLst>
              <p:ext uri="{D42A27DB-BD31-4B8C-83A1-F6EECF244321}">
                <p14:modId xmlns:p14="http://schemas.microsoft.com/office/powerpoint/2010/main" val="4292906000"/>
              </p:ext>
            </p:extLst>
          </p:nvPr>
        </p:nvGraphicFramePr>
        <p:xfrm>
          <a:off x="2583543" y="2322229"/>
          <a:ext cx="6908798" cy="3344272"/>
        </p:xfrm>
        <a:graphic>
          <a:graphicData uri="http://schemas.openxmlformats.org/drawingml/2006/table">
            <a:tbl>
              <a:tblPr firstRow="1" firstCol="1" bandRow="1">
                <a:tableStyleId>{5C22544A-7EE6-4342-B048-85BDC9FD1C3A}</a:tableStyleId>
              </a:tblPr>
              <a:tblGrid>
                <a:gridCol w="1704011">
                  <a:extLst>
                    <a:ext uri="{9D8B030D-6E8A-4147-A177-3AD203B41FA5}">
                      <a16:colId xmlns:a16="http://schemas.microsoft.com/office/drawing/2014/main" val="592302965"/>
                    </a:ext>
                  </a:extLst>
                </a:gridCol>
                <a:gridCol w="1595260">
                  <a:extLst>
                    <a:ext uri="{9D8B030D-6E8A-4147-A177-3AD203B41FA5}">
                      <a16:colId xmlns:a16="http://schemas.microsoft.com/office/drawing/2014/main" val="89455847"/>
                    </a:ext>
                  </a:extLst>
                </a:gridCol>
                <a:gridCol w="1574470">
                  <a:extLst>
                    <a:ext uri="{9D8B030D-6E8A-4147-A177-3AD203B41FA5}">
                      <a16:colId xmlns:a16="http://schemas.microsoft.com/office/drawing/2014/main" val="1551475368"/>
                    </a:ext>
                  </a:extLst>
                </a:gridCol>
                <a:gridCol w="1329784">
                  <a:extLst>
                    <a:ext uri="{9D8B030D-6E8A-4147-A177-3AD203B41FA5}">
                      <a16:colId xmlns:a16="http://schemas.microsoft.com/office/drawing/2014/main" val="169440076"/>
                    </a:ext>
                  </a:extLst>
                </a:gridCol>
                <a:gridCol w="705273">
                  <a:extLst>
                    <a:ext uri="{9D8B030D-6E8A-4147-A177-3AD203B41FA5}">
                      <a16:colId xmlns:a16="http://schemas.microsoft.com/office/drawing/2014/main" val="3363338132"/>
                    </a:ext>
                  </a:extLst>
                </a:gridCol>
              </a:tblGrid>
              <a:tr h="1241753">
                <a:tc>
                  <a:txBody>
                    <a:bodyPr/>
                    <a:lstStyle/>
                    <a:p>
                      <a:pPr marL="0" marR="0" algn="ctr">
                        <a:lnSpc>
                          <a:spcPct val="150000"/>
                        </a:lnSpc>
                        <a:spcAft>
                          <a:spcPts val="800"/>
                        </a:spcAft>
                        <a:buNone/>
                      </a:pPr>
                      <a:r>
                        <a:rPr lang="en-US" sz="1800" kern="0" dirty="0">
                          <a:effectLst/>
                          <a:latin typeface="Times New Roman" panose="02020603050405020304" pitchFamily="18" charset="0"/>
                          <a:cs typeface="Times New Roman" panose="02020603050405020304" pitchFamily="18" charset="0"/>
                        </a:rPr>
                        <a:t>Method</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Aft>
                          <a:spcPts val="800"/>
                        </a:spcAft>
                        <a:buNone/>
                      </a:pPr>
                      <a:r>
                        <a:rPr lang="en-US" sz="1800" kern="0">
                          <a:effectLst/>
                          <a:latin typeface="Times New Roman" panose="02020603050405020304" pitchFamily="18" charset="0"/>
                          <a:cs typeface="Times New Roman" panose="02020603050405020304" pitchFamily="18" charset="0"/>
                        </a:rPr>
                        <a:t>Accuracy (%)</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Aft>
                          <a:spcPts val="800"/>
                        </a:spcAft>
                        <a:buNone/>
                      </a:pPr>
                      <a:r>
                        <a:rPr lang="en-US" sz="1800" kern="0" dirty="0">
                          <a:effectLst/>
                          <a:latin typeface="Times New Roman" panose="02020603050405020304" pitchFamily="18" charset="0"/>
                          <a:cs typeface="Times New Roman" panose="02020603050405020304" pitchFamily="18" charset="0"/>
                        </a:rPr>
                        <a:t>Precision (%)</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Aft>
                          <a:spcPts val="800"/>
                        </a:spcAft>
                        <a:buNone/>
                      </a:pPr>
                      <a:r>
                        <a:rPr lang="en-US" sz="1800" kern="0">
                          <a:effectLst/>
                          <a:latin typeface="Times New Roman" panose="02020603050405020304" pitchFamily="18" charset="0"/>
                          <a:cs typeface="Times New Roman" panose="02020603050405020304" pitchFamily="18" charset="0"/>
                        </a:rPr>
                        <a:t>Recall (%)</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Aft>
                          <a:spcPts val="800"/>
                        </a:spcAft>
                        <a:buNone/>
                      </a:pPr>
                      <a:r>
                        <a:rPr lang="en-US" sz="1800" kern="0">
                          <a:effectLst/>
                          <a:latin typeface="Times New Roman" panose="02020603050405020304" pitchFamily="18" charset="0"/>
                          <a:cs typeface="Times New Roman" panose="02020603050405020304" pitchFamily="18" charset="0"/>
                        </a:rPr>
                        <a:t>F1-Score (%)</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63813579"/>
                  </a:ext>
                </a:extLst>
              </a:tr>
              <a:tr h="604427">
                <a:tc>
                  <a:txBody>
                    <a:bodyPr/>
                    <a:lstStyle/>
                    <a:p>
                      <a:pPr marL="0" marR="0" algn="ctr">
                        <a:lnSpc>
                          <a:spcPct val="150000"/>
                        </a:lnSpc>
                        <a:spcAft>
                          <a:spcPts val="800"/>
                        </a:spcAft>
                        <a:buNone/>
                      </a:pPr>
                      <a:r>
                        <a:rPr lang="en-US" sz="1800" kern="0" dirty="0">
                          <a:effectLst/>
                          <a:latin typeface="Times New Roman" panose="02020603050405020304" pitchFamily="18" charset="0"/>
                          <a:cs typeface="Times New Roman" panose="02020603050405020304" pitchFamily="18" charset="0"/>
                        </a:rPr>
                        <a:t>FCMIM-SVM[10]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Aft>
                          <a:spcPts val="800"/>
                        </a:spcAft>
                        <a:buNone/>
                      </a:pPr>
                      <a:r>
                        <a:rPr lang="en-US" sz="1800" kern="0" dirty="0">
                          <a:effectLst/>
                          <a:latin typeface="Times New Roman" panose="02020603050405020304" pitchFamily="18" charset="0"/>
                          <a:cs typeface="Times New Roman" panose="02020603050405020304" pitchFamily="18" charset="0"/>
                        </a:rPr>
                        <a:t>84.87</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Aft>
                          <a:spcPts val="800"/>
                        </a:spcAft>
                        <a:buNone/>
                      </a:pPr>
                      <a:r>
                        <a:rPr lang="en-US" sz="1800" kern="0">
                          <a:effectLst/>
                          <a:latin typeface="Times New Roman" panose="02020603050405020304" pitchFamily="18" charset="0"/>
                          <a:cs typeface="Times New Roman" panose="02020603050405020304" pitchFamily="18" charset="0"/>
                        </a:rPr>
                        <a:t>86</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Aft>
                          <a:spcPts val="800"/>
                        </a:spcAft>
                        <a:buNone/>
                      </a:pPr>
                      <a:r>
                        <a:rPr lang="en-US" sz="1800" kern="0">
                          <a:effectLst/>
                          <a:latin typeface="Times New Roman" panose="02020603050405020304" pitchFamily="18" charset="0"/>
                          <a:cs typeface="Times New Roman" panose="02020603050405020304" pitchFamily="18" charset="0"/>
                        </a:rPr>
                        <a:t>85</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Aft>
                          <a:spcPts val="800"/>
                        </a:spcAft>
                        <a:buNone/>
                      </a:pPr>
                      <a:r>
                        <a:rPr lang="en-US" sz="1800" kern="0">
                          <a:effectLst/>
                          <a:latin typeface="Times New Roman" panose="02020603050405020304" pitchFamily="18" charset="0"/>
                          <a:cs typeface="Times New Roman" panose="02020603050405020304" pitchFamily="18" charset="0"/>
                        </a:rPr>
                        <a:t>85</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16586884"/>
                  </a:ext>
                </a:extLst>
              </a:tr>
              <a:tr h="285764">
                <a:tc>
                  <a:txBody>
                    <a:bodyPr/>
                    <a:lstStyle/>
                    <a:p>
                      <a:pPr marL="0" marR="0" algn="ctr">
                        <a:lnSpc>
                          <a:spcPct val="150000"/>
                        </a:lnSpc>
                        <a:spcAft>
                          <a:spcPts val="800"/>
                        </a:spcAft>
                        <a:buNone/>
                      </a:pPr>
                      <a:r>
                        <a:rPr lang="en-US" sz="1800" kern="0">
                          <a:effectLst/>
                          <a:latin typeface="Times New Roman" panose="02020603050405020304" pitchFamily="18" charset="0"/>
                          <a:cs typeface="Times New Roman" panose="02020603050405020304" pitchFamily="18" charset="0"/>
                        </a:rPr>
                        <a:t>Grid-SVM</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Aft>
                          <a:spcPts val="800"/>
                        </a:spcAft>
                        <a:buNone/>
                      </a:pPr>
                      <a:r>
                        <a:rPr lang="en-US" sz="1800" kern="0" dirty="0">
                          <a:effectLst/>
                          <a:latin typeface="Times New Roman" panose="02020603050405020304" pitchFamily="18" charset="0"/>
                          <a:cs typeface="Times New Roman" panose="02020603050405020304" pitchFamily="18" charset="0"/>
                        </a:rPr>
                        <a:t>89.50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Aft>
                          <a:spcPts val="800"/>
                        </a:spcAft>
                        <a:buNone/>
                      </a:pPr>
                      <a:r>
                        <a:rPr lang="en-US" sz="1800" kern="0">
                          <a:effectLst/>
                          <a:latin typeface="Times New Roman" panose="02020603050405020304" pitchFamily="18" charset="0"/>
                          <a:cs typeface="Times New Roman" panose="02020603050405020304" pitchFamily="18" charset="0"/>
                        </a:rPr>
                        <a:t>89</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Aft>
                          <a:spcPts val="800"/>
                        </a:spcAft>
                        <a:buNone/>
                      </a:pPr>
                      <a:r>
                        <a:rPr lang="en-US" sz="1800" kern="0">
                          <a:effectLst/>
                          <a:latin typeface="Times New Roman" panose="02020603050405020304" pitchFamily="18" charset="0"/>
                          <a:cs typeface="Times New Roman" panose="02020603050405020304" pitchFamily="18" charset="0"/>
                        </a:rPr>
                        <a:t>89</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Aft>
                          <a:spcPts val="800"/>
                        </a:spcAft>
                        <a:buNone/>
                      </a:pPr>
                      <a:r>
                        <a:rPr lang="en-US" sz="1800" kern="0">
                          <a:effectLst/>
                          <a:latin typeface="Times New Roman" panose="02020603050405020304" pitchFamily="18" charset="0"/>
                          <a:cs typeface="Times New Roman" panose="02020603050405020304" pitchFamily="18" charset="0"/>
                        </a:rPr>
                        <a:t>89</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21039592"/>
                  </a:ext>
                </a:extLst>
              </a:tr>
              <a:tr h="285764">
                <a:tc>
                  <a:txBody>
                    <a:bodyPr/>
                    <a:lstStyle/>
                    <a:p>
                      <a:pPr marL="0" marR="0" algn="ctr">
                        <a:lnSpc>
                          <a:spcPct val="150000"/>
                        </a:lnSpc>
                        <a:spcAft>
                          <a:spcPts val="800"/>
                        </a:spcAft>
                        <a:buNone/>
                      </a:pPr>
                      <a:r>
                        <a:rPr lang="en-US" sz="1800" kern="0">
                          <a:effectLst/>
                          <a:latin typeface="Times New Roman" panose="02020603050405020304" pitchFamily="18" charset="0"/>
                          <a:cs typeface="Times New Roman" panose="02020603050405020304" pitchFamily="18" charset="0"/>
                        </a:rPr>
                        <a:t>Bayes-SVM</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Aft>
                          <a:spcPts val="800"/>
                        </a:spcAft>
                        <a:buNone/>
                      </a:pPr>
                      <a:r>
                        <a:rPr lang="en-US" sz="1800" kern="0" dirty="0">
                          <a:effectLst/>
                          <a:latin typeface="Times New Roman" panose="02020603050405020304" pitchFamily="18" charset="0"/>
                          <a:cs typeface="Times New Roman" panose="02020603050405020304" pitchFamily="18" charset="0"/>
                        </a:rPr>
                        <a:t>87.39</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Aft>
                          <a:spcPts val="800"/>
                        </a:spcAft>
                        <a:buNone/>
                      </a:pPr>
                      <a:r>
                        <a:rPr lang="en-US" sz="1800" kern="0">
                          <a:effectLst/>
                          <a:latin typeface="Times New Roman" panose="02020603050405020304" pitchFamily="18" charset="0"/>
                          <a:cs typeface="Times New Roman" panose="02020603050405020304" pitchFamily="18" charset="0"/>
                        </a:rPr>
                        <a:t>88</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Aft>
                          <a:spcPts val="800"/>
                        </a:spcAft>
                        <a:buNone/>
                      </a:pPr>
                      <a:r>
                        <a:rPr lang="en-US" sz="1800" kern="0">
                          <a:effectLst/>
                          <a:latin typeface="Times New Roman" panose="02020603050405020304" pitchFamily="18" charset="0"/>
                          <a:cs typeface="Times New Roman" panose="02020603050405020304" pitchFamily="18" charset="0"/>
                        </a:rPr>
                        <a:t>87</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Aft>
                          <a:spcPts val="800"/>
                        </a:spcAft>
                        <a:buNone/>
                      </a:pPr>
                      <a:r>
                        <a:rPr lang="en-US" sz="1800" kern="0">
                          <a:effectLst/>
                          <a:latin typeface="Times New Roman" panose="02020603050405020304" pitchFamily="18" charset="0"/>
                          <a:cs typeface="Times New Roman" panose="02020603050405020304" pitchFamily="18" charset="0"/>
                        </a:rPr>
                        <a:t>87</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26044128"/>
                  </a:ext>
                </a:extLst>
              </a:tr>
              <a:tr h="604427">
                <a:tc>
                  <a:txBody>
                    <a:bodyPr/>
                    <a:lstStyle/>
                    <a:p>
                      <a:pPr marL="0" marR="0" algn="ctr">
                        <a:lnSpc>
                          <a:spcPct val="150000"/>
                        </a:lnSpc>
                        <a:spcAft>
                          <a:spcPts val="800"/>
                        </a:spcAft>
                        <a:buNone/>
                      </a:pPr>
                      <a:r>
                        <a:rPr lang="en-US" sz="1800" kern="0">
                          <a:effectLst/>
                          <a:latin typeface="Times New Roman" panose="02020603050405020304" pitchFamily="18" charset="0"/>
                          <a:cs typeface="Times New Roman" panose="02020603050405020304" pitchFamily="18" charset="0"/>
                        </a:rPr>
                        <a:t>Random-SVM</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Aft>
                          <a:spcPts val="800"/>
                        </a:spcAft>
                        <a:buNone/>
                      </a:pPr>
                      <a:r>
                        <a:rPr lang="en-US" sz="1800" kern="0" dirty="0">
                          <a:effectLst/>
                          <a:latin typeface="Times New Roman" panose="02020603050405020304" pitchFamily="18" charset="0"/>
                          <a:cs typeface="Times New Roman" panose="02020603050405020304" pitchFamily="18" charset="0"/>
                        </a:rPr>
                        <a:t>89.50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Aft>
                          <a:spcPts val="800"/>
                        </a:spcAft>
                        <a:buNone/>
                      </a:pPr>
                      <a:r>
                        <a:rPr lang="en-US" sz="1800" kern="0" dirty="0">
                          <a:effectLst/>
                          <a:latin typeface="Times New Roman" panose="02020603050405020304" pitchFamily="18" charset="0"/>
                          <a:cs typeface="Times New Roman" panose="02020603050405020304" pitchFamily="18" charset="0"/>
                        </a:rPr>
                        <a:t>89</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Aft>
                          <a:spcPts val="800"/>
                        </a:spcAft>
                        <a:buNone/>
                      </a:pPr>
                      <a:r>
                        <a:rPr lang="en-US" sz="1800" kern="0" dirty="0">
                          <a:effectLst/>
                          <a:latin typeface="Times New Roman" panose="02020603050405020304" pitchFamily="18" charset="0"/>
                          <a:cs typeface="Times New Roman" panose="02020603050405020304" pitchFamily="18" charset="0"/>
                        </a:rPr>
                        <a:t>89</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50000"/>
                        </a:lnSpc>
                        <a:spcAft>
                          <a:spcPts val="800"/>
                        </a:spcAft>
                        <a:buNone/>
                      </a:pPr>
                      <a:r>
                        <a:rPr lang="en-US" sz="1800" kern="0" dirty="0">
                          <a:effectLst/>
                          <a:latin typeface="Times New Roman" panose="02020603050405020304" pitchFamily="18" charset="0"/>
                          <a:cs typeface="Times New Roman" panose="02020603050405020304" pitchFamily="18" charset="0"/>
                        </a:rPr>
                        <a:t>89</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72017726"/>
                  </a:ext>
                </a:extLst>
              </a:tr>
            </a:tbl>
          </a:graphicData>
        </a:graphic>
      </p:graphicFrame>
      <p:sp>
        <p:nvSpPr>
          <p:cNvPr id="5" name="Rectangle 1">
            <a:extLst>
              <a:ext uri="{FF2B5EF4-FFF2-40B4-BE49-F238E27FC236}">
                <a16:creationId xmlns:a16="http://schemas.microsoft.com/office/drawing/2014/main" id="{80DA5ACB-59D7-43DC-2C0D-1887B564A78F}"/>
              </a:ext>
            </a:extLst>
          </p:cNvPr>
          <p:cNvSpPr>
            <a:spLocks noChangeArrowheads="1"/>
          </p:cNvSpPr>
          <p:nvPr/>
        </p:nvSpPr>
        <p:spPr bwMode="auto">
          <a:xfrm>
            <a:off x="1757680" y="1640767"/>
            <a:ext cx="80699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Performance Comparison of FCMIM-SVM &amp; Optimized SVM</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5279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0F269EB-E8FE-454F-3638-DB76C46CFA74}"/>
              </a:ext>
            </a:extLst>
          </p:cNvPr>
          <p:cNvSpPr txBox="1"/>
          <p:nvPr/>
        </p:nvSpPr>
        <p:spPr>
          <a:xfrm>
            <a:off x="2830285" y="1473730"/>
            <a:ext cx="6096000" cy="463397"/>
          </a:xfrm>
          <a:prstGeom prst="rect">
            <a:avLst/>
          </a:prstGeom>
          <a:noFill/>
        </p:spPr>
        <p:txBody>
          <a:bodyPr wrap="square">
            <a:spAutoFit/>
          </a:bodyPr>
          <a:lstStyle/>
          <a:p>
            <a:pPr marL="0" marR="0" algn="ctr">
              <a:lnSpc>
                <a:spcPct val="150000"/>
              </a:lnSpc>
              <a:spcAft>
                <a:spcPts val="800"/>
              </a:spcAft>
            </a:pPr>
            <a:r>
              <a:rPr lang="en-US" sz="1800" b="1" kern="100" dirty="0">
                <a:effectLst/>
                <a:latin typeface="Times New Roman" panose="02020603050405020304" pitchFamily="18" charset="0"/>
                <a:ea typeface="Calibri" panose="020F0502020204030204" pitchFamily="34" charset="0"/>
                <a:cs typeface="Latha" panose="020B0604020202020204" pitchFamily="34" charset="0"/>
              </a:rPr>
              <a:t>Grid Search -SVM Classifier Result for User input</a:t>
            </a:r>
            <a:endParaRPr lang="en-US" sz="2400" kern="100" dirty="0">
              <a:effectLst/>
              <a:latin typeface="Calibri" panose="020F0502020204030204" pitchFamily="34" charset="0"/>
              <a:ea typeface="Calibri" panose="020F0502020204030204" pitchFamily="34" charset="0"/>
              <a:cs typeface="Latha" panose="020B0604020202020204" pitchFamily="34" charset="0"/>
            </a:endParaRPr>
          </a:p>
        </p:txBody>
      </p:sp>
      <p:sp>
        <p:nvSpPr>
          <p:cNvPr id="6" name="Rectangle 2">
            <a:extLst>
              <a:ext uri="{FF2B5EF4-FFF2-40B4-BE49-F238E27FC236}">
                <a16:creationId xmlns:a16="http://schemas.microsoft.com/office/drawing/2014/main" id="{54D30DD7-D044-D596-B682-C75C944ADF68}"/>
              </a:ext>
            </a:extLst>
          </p:cNvPr>
          <p:cNvSpPr>
            <a:spLocks noChangeArrowheads="1"/>
          </p:cNvSpPr>
          <p:nvPr/>
        </p:nvSpPr>
        <p:spPr bwMode="auto">
          <a:xfrm>
            <a:off x="3802742" y="1937127"/>
            <a:ext cx="1023257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4097" name="Picture 4">
            <a:extLst>
              <a:ext uri="{FF2B5EF4-FFF2-40B4-BE49-F238E27FC236}">
                <a16:creationId xmlns:a16="http://schemas.microsoft.com/office/drawing/2014/main" id="{86A97EAC-7294-E6EB-4032-F9AE98F95A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55872" r="72607" b="21323"/>
          <a:stretch>
            <a:fillRect/>
          </a:stretch>
        </p:blipFill>
        <p:spPr bwMode="auto">
          <a:xfrm>
            <a:off x="2830285" y="2165726"/>
            <a:ext cx="6046570" cy="250787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98D284D3-58CA-9485-1A5C-E7EDBC5DDE66}"/>
              </a:ext>
            </a:extLst>
          </p:cNvPr>
          <p:cNvSpPr>
            <a:spLocks noChangeArrowheads="1"/>
          </p:cNvSpPr>
          <p:nvPr/>
        </p:nvSpPr>
        <p:spPr bwMode="auto">
          <a:xfrm>
            <a:off x="3802742" y="2394327"/>
            <a:ext cx="1023257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 name="TextBox 1">
            <a:extLst>
              <a:ext uri="{FF2B5EF4-FFF2-40B4-BE49-F238E27FC236}">
                <a16:creationId xmlns:a16="http://schemas.microsoft.com/office/drawing/2014/main" id="{6B789952-72DA-9311-B7C7-87C7DF0D1F12}"/>
              </a:ext>
            </a:extLst>
          </p:cNvPr>
          <p:cNvSpPr txBox="1"/>
          <p:nvPr/>
        </p:nvSpPr>
        <p:spPr>
          <a:xfrm>
            <a:off x="5273040" y="903935"/>
            <a:ext cx="1645920"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RESULT</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7256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2091D-26C7-E332-FFB1-044A563C53CA}"/>
              </a:ext>
            </a:extLst>
          </p:cNvPr>
          <p:cNvSpPr txBox="1"/>
          <p:nvPr/>
        </p:nvSpPr>
        <p:spPr>
          <a:xfrm>
            <a:off x="2931886" y="1357616"/>
            <a:ext cx="6096000" cy="463397"/>
          </a:xfrm>
          <a:prstGeom prst="rect">
            <a:avLst/>
          </a:prstGeom>
          <a:noFill/>
        </p:spPr>
        <p:txBody>
          <a:bodyPr wrap="square">
            <a:spAutoFit/>
          </a:bodyPr>
          <a:lstStyle/>
          <a:p>
            <a:pPr marL="0" marR="0" algn="ctr">
              <a:lnSpc>
                <a:spcPct val="150000"/>
              </a:lnSpc>
              <a:spcAft>
                <a:spcPts val="800"/>
              </a:spcAft>
            </a:pPr>
            <a:r>
              <a:rPr lang="en-US" sz="1800" b="1" kern="100" dirty="0">
                <a:effectLst/>
                <a:latin typeface="Times New Roman" panose="02020603050405020304" pitchFamily="18" charset="0"/>
                <a:ea typeface="Calibri" panose="020F0502020204030204" pitchFamily="34" charset="0"/>
                <a:cs typeface="Latha" panose="020B0604020202020204" pitchFamily="34" charset="0"/>
              </a:rPr>
              <a:t>Grid Search -SVM Classifier Result for User input</a:t>
            </a:r>
            <a:endParaRPr lang="en-US" sz="2400" kern="100" dirty="0">
              <a:effectLst/>
              <a:latin typeface="Calibri" panose="020F0502020204030204" pitchFamily="34" charset="0"/>
              <a:ea typeface="Calibri" panose="020F0502020204030204" pitchFamily="34" charset="0"/>
              <a:cs typeface="Latha" panose="020B0604020202020204" pitchFamily="34" charset="0"/>
            </a:endParaRPr>
          </a:p>
        </p:txBody>
      </p:sp>
      <p:sp>
        <p:nvSpPr>
          <p:cNvPr id="6" name="Rectangle 2">
            <a:extLst>
              <a:ext uri="{FF2B5EF4-FFF2-40B4-BE49-F238E27FC236}">
                <a16:creationId xmlns:a16="http://schemas.microsoft.com/office/drawing/2014/main" id="{69FBD2F4-9D69-8F35-E996-B64D1EAA2102}"/>
              </a:ext>
            </a:extLst>
          </p:cNvPr>
          <p:cNvSpPr>
            <a:spLocks noChangeArrowheads="1"/>
          </p:cNvSpPr>
          <p:nvPr/>
        </p:nvSpPr>
        <p:spPr bwMode="auto">
          <a:xfrm>
            <a:off x="0" y="1379389"/>
            <a:ext cx="16691271" cy="827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5121" name="Picture 5">
            <a:extLst>
              <a:ext uri="{FF2B5EF4-FFF2-40B4-BE49-F238E27FC236}">
                <a16:creationId xmlns:a16="http://schemas.microsoft.com/office/drawing/2014/main" id="{39B607B9-365E-1874-F0F3-12D30EA520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42189" r="72597" b="35861"/>
          <a:stretch>
            <a:fillRect/>
          </a:stretch>
        </p:blipFill>
        <p:spPr bwMode="auto">
          <a:xfrm>
            <a:off x="2765208" y="1974701"/>
            <a:ext cx="7431314" cy="346316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844FA1CB-3E81-ED08-44F4-F678660F1ECB}"/>
              </a:ext>
            </a:extLst>
          </p:cNvPr>
          <p:cNvSpPr>
            <a:spLocks noChangeArrowheads="1"/>
          </p:cNvSpPr>
          <p:nvPr/>
        </p:nvSpPr>
        <p:spPr bwMode="auto">
          <a:xfrm>
            <a:off x="0" y="1836589"/>
            <a:ext cx="16691271" cy="827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040564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BD82F8-F190-4785-D692-910D97B53E02}"/>
              </a:ext>
            </a:extLst>
          </p:cNvPr>
          <p:cNvSpPr txBox="1"/>
          <p:nvPr/>
        </p:nvSpPr>
        <p:spPr>
          <a:xfrm>
            <a:off x="3048000" y="1480180"/>
            <a:ext cx="6923314" cy="3366563"/>
          </a:xfrm>
          <a:prstGeom prst="rect">
            <a:avLst/>
          </a:prstGeom>
          <a:noFill/>
        </p:spPr>
        <p:txBody>
          <a:bodyPr wrap="square">
            <a:spAutoFit/>
          </a:bodyPr>
          <a:lstStyle/>
          <a:p>
            <a:pPr algn="ctr">
              <a:lnSpc>
                <a:spcPct val="150000"/>
              </a:lnSpc>
            </a:pPr>
            <a:r>
              <a:rPr lang="en-US" b="1" dirty="0">
                <a:latin typeface="Times New Roman" panose="02020603050405020304" pitchFamily="18" charset="0"/>
                <a:cs typeface="Times New Roman" panose="02020603050405020304" pitchFamily="18" charset="0"/>
              </a:rPr>
              <a:t>CONCLUSION</a:t>
            </a:r>
          </a:p>
          <a:p>
            <a:pPr algn="just">
              <a:lnSpc>
                <a:spcPct val="150000"/>
              </a:lnSpc>
            </a:pPr>
            <a:r>
              <a:rPr lang="en-US" dirty="0">
                <a:latin typeface="Times New Roman" panose="02020603050405020304" pitchFamily="18" charset="0"/>
                <a:cs typeface="Times New Roman" panose="02020603050405020304" pitchFamily="18" charset="0"/>
              </a:rPr>
              <a:t>This study optimizes </a:t>
            </a:r>
            <a:r>
              <a:rPr lang="en-US" b="1" dirty="0">
                <a:latin typeface="Times New Roman" panose="02020603050405020304" pitchFamily="18" charset="0"/>
                <a:cs typeface="Times New Roman" panose="02020603050405020304" pitchFamily="18" charset="0"/>
              </a:rPr>
              <a:t>SVM models</a:t>
            </a:r>
            <a:r>
              <a:rPr lang="en-US" dirty="0">
                <a:latin typeface="Times New Roman" panose="02020603050405020304" pitchFamily="18" charset="0"/>
                <a:cs typeface="Times New Roman" panose="02020603050405020304" pitchFamily="18" charset="0"/>
              </a:rPr>
              <a:t> for heart disease prediction, with </a:t>
            </a:r>
            <a:r>
              <a:rPr lang="en-US" b="1" dirty="0">
                <a:latin typeface="Times New Roman" panose="02020603050405020304" pitchFamily="18" charset="0"/>
                <a:cs typeface="Times New Roman" panose="02020603050405020304" pitchFamily="18" charset="0"/>
              </a:rPr>
              <a:t>Grid Search SVM achieving the highest accuracy (89.49%)</a:t>
            </a:r>
            <a:r>
              <a:rPr lang="en-US" dirty="0">
                <a:latin typeface="Times New Roman" panose="02020603050405020304" pitchFamily="18" charset="0"/>
                <a:cs typeface="Times New Roman" panose="02020603050405020304" pitchFamily="18" charset="0"/>
              </a:rPr>
              <a:t>. Preprocessing techniques like </a:t>
            </a:r>
            <a:r>
              <a:rPr lang="en-US" b="1" dirty="0">
                <a:latin typeface="Times New Roman" panose="02020603050405020304" pitchFamily="18" charset="0"/>
                <a:cs typeface="Times New Roman" panose="02020603050405020304" pitchFamily="18" charset="0"/>
              </a:rPr>
              <a:t>SMOTE, data normalization, and hyperparameter tuning</a:t>
            </a:r>
            <a:r>
              <a:rPr lang="en-US" dirty="0">
                <a:latin typeface="Times New Roman" panose="02020603050405020304" pitchFamily="18" charset="0"/>
                <a:cs typeface="Times New Roman" panose="02020603050405020304" pitchFamily="18" charset="0"/>
              </a:rPr>
              <a:t> enhanced performance. The model serves as a </a:t>
            </a:r>
            <a:r>
              <a:rPr lang="en-US" b="1" dirty="0">
                <a:latin typeface="Times New Roman" panose="02020603050405020304" pitchFamily="18" charset="0"/>
                <a:cs typeface="Times New Roman" panose="02020603050405020304" pitchFamily="18" charset="0"/>
              </a:rPr>
              <a:t>reliable tool for early diagnosis</a:t>
            </a:r>
            <a:r>
              <a:rPr lang="en-US" dirty="0">
                <a:latin typeface="Times New Roman" panose="02020603050405020304" pitchFamily="18" charset="0"/>
                <a:cs typeface="Times New Roman" panose="02020603050405020304" pitchFamily="18" charset="0"/>
              </a:rPr>
              <a:t>, aiding healthcare professionals. Future work can explore </a:t>
            </a:r>
            <a:r>
              <a:rPr lang="en-US" b="1" dirty="0">
                <a:latin typeface="Times New Roman" panose="02020603050405020304" pitchFamily="18" charset="0"/>
                <a:cs typeface="Times New Roman" panose="02020603050405020304" pitchFamily="18" charset="0"/>
              </a:rPr>
              <a:t>deep learning and improved feature selection</a:t>
            </a:r>
            <a:r>
              <a:rPr lang="en-US" dirty="0">
                <a:latin typeface="Times New Roman" panose="02020603050405020304" pitchFamily="18" charset="0"/>
                <a:cs typeface="Times New Roman" panose="02020603050405020304" pitchFamily="18" charset="0"/>
              </a:rPr>
              <a:t> for better accuracy.</a:t>
            </a:r>
          </a:p>
        </p:txBody>
      </p:sp>
    </p:spTree>
    <p:extLst>
      <p:ext uri="{BB962C8B-B14F-4D97-AF65-F5344CB8AC3E}">
        <p14:creationId xmlns:p14="http://schemas.microsoft.com/office/powerpoint/2010/main" val="1008598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78C0B5-283E-C90D-CBFA-13DD4D8DC153}"/>
              </a:ext>
            </a:extLst>
          </p:cNvPr>
          <p:cNvSpPr txBox="1"/>
          <p:nvPr/>
        </p:nvSpPr>
        <p:spPr>
          <a:xfrm>
            <a:off x="2387600" y="1303610"/>
            <a:ext cx="6836229" cy="2125390"/>
          </a:xfrm>
          <a:prstGeom prst="rect">
            <a:avLst/>
          </a:prstGeom>
          <a:noFill/>
        </p:spPr>
        <p:txBody>
          <a:bodyPr wrap="square">
            <a:spAutoFit/>
          </a:bodyPr>
          <a:lstStyle/>
          <a:p>
            <a:pPr algn="ctr">
              <a:lnSpc>
                <a:spcPct val="150000"/>
              </a:lnSpc>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FUTURE ENHANCEMENTS</a:t>
            </a: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Future enhancements include </a:t>
            </a:r>
            <a:r>
              <a:rPr lang="en-US" b="1" dirty="0">
                <a:latin typeface="Times New Roman" panose="02020603050405020304" pitchFamily="18" charset="0"/>
                <a:cs typeface="Times New Roman" panose="02020603050405020304" pitchFamily="18" charset="0"/>
              </a:rPr>
              <a:t>web deployment</a:t>
            </a:r>
            <a:r>
              <a:rPr lang="en-US" dirty="0">
                <a:latin typeface="Times New Roman" panose="02020603050405020304" pitchFamily="18" charset="0"/>
                <a:cs typeface="Times New Roman" panose="02020603050405020304" pitchFamily="18" charset="0"/>
              </a:rPr>
              <a:t> for instant predictions, </a:t>
            </a:r>
            <a:r>
              <a:rPr lang="en-US" b="1" dirty="0">
                <a:latin typeface="Times New Roman" panose="02020603050405020304" pitchFamily="18" charset="0"/>
                <a:cs typeface="Times New Roman" panose="02020603050405020304" pitchFamily="18" charset="0"/>
              </a:rPr>
              <a:t>edge computing</a:t>
            </a:r>
            <a:r>
              <a:rPr lang="en-US" dirty="0">
                <a:latin typeface="Times New Roman" panose="02020603050405020304" pitchFamily="18" charset="0"/>
                <a:cs typeface="Times New Roman" panose="02020603050405020304" pitchFamily="18" charset="0"/>
              </a:rPr>
              <a:t> for real-time monitoring on wearable devices, and </a:t>
            </a:r>
            <a:r>
              <a:rPr lang="en-US" b="1" dirty="0">
                <a:latin typeface="Times New Roman" panose="02020603050405020304" pitchFamily="18" charset="0"/>
                <a:cs typeface="Times New Roman" panose="02020603050405020304" pitchFamily="18" charset="0"/>
              </a:rPr>
              <a:t>EHR integration</a:t>
            </a:r>
            <a:r>
              <a:rPr lang="en-US" dirty="0">
                <a:latin typeface="Times New Roman" panose="02020603050405020304" pitchFamily="18" charset="0"/>
                <a:cs typeface="Times New Roman" panose="02020603050405020304" pitchFamily="18" charset="0"/>
              </a:rPr>
              <a:t> to support clinical decision-making and improve patient care</a:t>
            </a:r>
            <a:r>
              <a:rPr lang="en-US" dirty="0"/>
              <a:t>.</a:t>
            </a:r>
          </a:p>
        </p:txBody>
      </p:sp>
    </p:spTree>
    <p:extLst>
      <p:ext uri="{BB962C8B-B14F-4D97-AF65-F5344CB8AC3E}">
        <p14:creationId xmlns:p14="http://schemas.microsoft.com/office/powerpoint/2010/main" val="3504834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8C098-DA3E-3427-C779-B322C4494607}"/>
              </a:ext>
            </a:extLst>
          </p:cNvPr>
          <p:cNvSpPr>
            <a:spLocks noGrp="1"/>
          </p:cNvSpPr>
          <p:nvPr>
            <p:ph type="title"/>
          </p:nvPr>
        </p:nvSpPr>
        <p:spPr>
          <a:xfrm>
            <a:off x="3047414" y="846893"/>
            <a:ext cx="6097172" cy="704020"/>
          </a:xfrm>
        </p:spPr>
        <p:txBody>
          <a:bodyPr>
            <a:normAutofit/>
          </a:bodyPr>
          <a:lstStyle/>
          <a:p>
            <a:pPr algn="ctr"/>
            <a:r>
              <a:rPr lang="en-US" sz="2000" b="1" kern="100" dirty="0">
                <a:effectLst/>
                <a:latin typeface="Times New Roman" panose="02020603050405020304" pitchFamily="18" charset="0"/>
                <a:ea typeface="Calibri" panose="020F0502020204030204" pitchFamily="34" charset="0"/>
                <a:cs typeface="Latha" panose="020B0604020202020204" pitchFamily="34" charset="0"/>
              </a:rPr>
              <a:t>ABSTRACT</a:t>
            </a:r>
            <a:endParaRPr lang="en-US" sz="2000" dirty="0"/>
          </a:p>
        </p:txBody>
      </p:sp>
      <p:sp>
        <p:nvSpPr>
          <p:cNvPr id="5" name="TextBox 4">
            <a:extLst>
              <a:ext uri="{FF2B5EF4-FFF2-40B4-BE49-F238E27FC236}">
                <a16:creationId xmlns:a16="http://schemas.microsoft.com/office/drawing/2014/main" id="{A6AFC1B3-2F7B-E3F3-677A-4AEA3C19705A}"/>
              </a:ext>
            </a:extLst>
          </p:cNvPr>
          <p:cNvSpPr txBox="1"/>
          <p:nvPr/>
        </p:nvSpPr>
        <p:spPr>
          <a:xfrm>
            <a:off x="1419944" y="1353402"/>
            <a:ext cx="9720776" cy="4445256"/>
          </a:xfrm>
          <a:prstGeom prst="rect">
            <a:avLst/>
          </a:prstGeom>
          <a:noFill/>
        </p:spPr>
        <p:txBody>
          <a:bodyPr wrap="square">
            <a:spAutoFit/>
          </a:bodyPr>
          <a:lstStyle/>
          <a:p>
            <a:pPr algn="just">
              <a:lnSpc>
                <a:spcPct val="200000"/>
              </a:lnSpc>
              <a:spcAft>
                <a:spcPts val="800"/>
              </a:spcAft>
            </a:pPr>
            <a:r>
              <a:rPr lang="en-US" dirty="0">
                <a:latin typeface="Times New Roman" panose="02020603050405020304" pitchFamily="18" charset="0"/>
                <a:cs typeface="Times New Roman" panose="02020603050405020304" pitchFamily="18" charset="0"/>
              </a:rPr>
              <a:t>This study addresses heart disease prediction using an optimized Support Vector Machine (SVM) model. Traditional diagnostic methods face challenges like complex data interpretation and symptom variability. Machine learning offers a data-driven approach to improve early detection and patient care. The study compares Grid Search, Bayesian Optimization, and Randomized Search for hyperparameter tuning against a baseline FCMIM-SVM model. Using a dataset of 1,190 patients with 12 clinical attributes, feature selection via FCMIM enhances prediction. The optimized Grid Search SVM achieved the highest accuracy (89.49%), outperforming other models. Results emphasize the role of hyperparameter tuning in improving medical diagnosis.</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92869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F9F13-4853-26AE-F97C-7C6D57B9632A}"/>
              </a:ext>
            </a:extLst>
          </p:cNvPr>
          <p:cNvSpPr>
            <a:spLocks noGrp="1"/>
          </p:cNvSpPr>
          <p:nvPr>
            <p:ph type="title"/>
          </p:nvPr>
        </p:nvSpPr>
        <p:spPr>
          <a:xfrm>
            <a:off x="838200" y="601711"/>
            <a:ext cx="10515600" cy="1325563"/>
          </a:xfrm>
        </p:spPr>
        <p:txBody>
          <a:bodyPr>
            <a:normAutofit/>
          </a:bodyPr>
          <a:lstStyle/>
          <a:p>
            <a:pPr algn="ctr"/>
            <a:r>
              <a:rPr lang="en-IN" sz="2000" b="1" dirty="0"/>
              <a:t>INTRODUCTION</a:t>
            </a:r>
            <a:endParaRPr lang="en-US" sz="2000" b="1" dirty="0"/>
          </a:p>
        </p:txBody>
      </p:sp>
      <p:sp>
        <p:nvSpPr>
          <p:cNvPr id="3" name="Rectangle 1">
            <a:extLst>
              <a:ext uri="{FF2B5EF4-FFF2-40B4-BE49-F238E27FC236}">
                <a16:creationId xmlns:a16="http://schemas.microsoft.com/office/drawing/2014/main" id="{F4406476-2CBB-36E7-3A1F-E769231588F7}"/>
              </a:ext>
            </a:extLst>
          </p:cNvPr>
          <p:cNvSpPr>
            <a:spLocks noChangeArrowheads="1"/>
          </p:cNvSpPr>
          <p:nvPr/>
        </p:nvSpPr>
        <p:spPr bwMode="auto">
          <a:xfrm>
            <a:off x="2039816" y="1436265"/>
            <a:ext cx="8707902" cy="3371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lang="en-US" dirty="0"/>
              <a:t>Heart disease is a major global health concern, requiring early and accurate diagnosis. Traditional methods struggle with data complexity, making prediction challenging. Machine learning, particularly optimized Support Vector Machines (SVM), enhances prediction accuracy. This study analyzes key clinical attributes such as age, sex, chest pain type, blood pressure, cholesterol, ECG results, and heart rate. By applying hyperparameter tuning techniques like Grid Search, Bayesian Optimization, and Randomized Search, the study compares optimized SVM models against a baseline FCMIM-SVM model. The goal is to improve prediction and support early diagnosis.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8619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FAA1A-E40C-0A48-B03B-42A85393281A}"/>
              </a:ext>
            </a:extLst>
          </p:cNvPr>
          <p:cNvSpPr>
            <a:spLocks noGrp="1"/>
          </p:cNvSpPr>
          <p:nvPr>
            <p:ph type="title"/>
          </p:nvPr>
        </p:nvSpPr>
        <p:spPr>
          <a:xfrm>
            <a:off x="838200" y="0"/>
            <a:ext cx="10515600" cy="675884"/>
          </a:xfrm>
        </p:spPr>
        <p:txBody>
          <a:bodyPr>
            <a:normAutofit/>
          </a:bodyPr>
          <a:lstStyle/>
          <a:p>
            <a:pPr algn="ctr"/>
            <a:r>
              <a:rPr lang="en-IN" sz="2000" b="1" dirty="0">
                <a:latin typeface="Times New Roman" panose="02020603050405020304" pitchFamily="18" charset="0"/>
                <a:cs typeface="Times New Roman" panose="02020603050405020304" pitchFamily="18" charset="0"/>
              </a:rPr>
              <a:t>LITERATURE REVIEW</a:t>
            </a:r>
            <a:endParaRPr lang="en-US" sz="2000" b="1"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E607B90A-E6C2-1ED7-1E2C-B2A65AFD8165}"/>
              </a:ext>
            </a:extLst>
          </p:cNvPr>
          <p:cNvGraphicFramePr>
            <a:graphicFrameLocks noGrp="1"/>
          </p:cNvGraphicFramePr>
          <p:nvPr>
            <p:extLst>
              <p:ext uri="{D42A27DB-BD31-4B8C-83A1-F6EECF244321}">
                <p14:modId xmlns:p14="http://schemas.microsoft.com/office/powerpoint/2010/main" val="4163926446"/>
              </p:ext>
            </p:extLst>
          </p:nvPr>
        </p:nvGraphicFramePr>
        <p:xfrm>
          <a:off x="497058" y="699498"/>
          <a:ext cx="11197884" cy="5459003"/>
        </p:xfrm>
        <a:graphic>
          <a:graphicData uri="http://schemas.openxmlformats.org/drawingml/2006/table">
            <a:tbl>
              <a:tblPr firstRow="1" bandRow="1">
                <a:tableStyleId>{5C22544A-7EE6-4342-B048-85BDC9FD1C3A}</a:tableStyleId>
              </a:tblPr>
              <a:tblGrid>
                <a:gridCol w="1866314">
                  <a:extLst>
                    <a:ext uri="{9D8B030D-6E8A-4147-A177-3AD203B41FA5}">
                      <a16:colId xmlns:a16="http://schemas.microsoft.com/office/drawing/2014/main" val="4127651735"/>
                    </a:ext>
                  </a:extLst>
                </a:gridCol>
                <a:gridCol w="1866314">
                  <a:extLst>
                    <a:ext uri="{9D8B030D-6E8A-4147-A177-3AD203B41FA5}">
                      <a16:colId xmlns:a16="http://schemas.microsoft.com/office/drawing/2014/main" val="975322844"/>
                    </a:ext>
                  </a:extLst>
                </a:gridCol>
                <a:gridCol w="1866314">
                  <a:extLst>
                    <a:ext uri="{9D8B030D-6E8A-4147-A177-3AD203B41FA5}">
                      <a16:colId xmlns:a16="http://schemas.microsoft.com/office/drawing/2014/main" val="52852231"/>
                    </a:ext>
                  </a:extLst>
                </a:gridCol>
                <a:gridCol w="1866314">
                  <a:extLst>
                    <a:ext uri="{9D8B030D-6E8A-4147-A177-3AD203B41FA5}">
                      <a16:colId xmlns:a16="http://schemas.microsoft.com/office/drawing/2014/main" val="1609874132"/>
                    </a:ext>
                  </a:extLst>
                </a:gridCol>
                <a:gridCol w="1917897">
                  <a:extLst>
                    <a:ext uri="{9D8B030D-6E8A-4147-A177-3AD203B41FA5}">
                      <a16:colId xmlns:a16="http://schemas.microsoft.com/office/drawing/2014/main" val="2100235541"/>
                    </a:ext>
                  </a:extLst>
                </a:gridCol>
                <a:gridCol w="1814731">
                  <a:extLst>
                    <a:ext uri="{9D8B030D-6E8A-4147-A177-3AD203B41FA5}">
                      <a16:colId xmlns:a16="http://schemas.microsoft.com/office/drawing/2014/main" val="1295525632"/>
                    </a:ext>
                  </a:extLst>
                </a:gridCol>
              </a:tblGrid>
              <a:tr h="887003">
                <a:tc>
                  <a:txBody>
                    <a:bodyPr/>
                    <a:lstStyle/>
                    <a:p>
                      <a:pPr algn="ctr"/>
                      <a:r>
                        <a:rPr lang="en-IN" dirty="0">
                          <a:latin typeface="Times New Roman" panose="02020603050405020304" pitchFamily="18" charset="0"/>
                          <a:cs typeface="Times New Roman" panose="02020603050405020304" pitchFamily="18" charset="0"/>
                        </a:rPr>
                        <a:t>YEAR</a:t>
                      </a:r>
                      <a:endParaRPr lang="en-US" dirty="0">
                        <a:latin typeface="Times New Roman" panose="02020603050405020304" pitchFamily="18" charset="0"/>
                        <a:cs typeface="Times New Roman" panose="02020603050405020304" pitchFamily="18" charset="0"/>
                      </a:endParaRPr>
                    </a:p>
                  </a:txBody>
                  <a:tcPr anchor="ctr"/>
                </a:tc>
                <a:tc>
                  <a:txBody>
                    <a:bodyPr/>
                    <a:lstStyle/>
                    <a:p>
                      <a:pPr algn="ctr"/>
                      <a:r>
                        <a:rPr lang="en-IN" dirty="0">
                          <a:latin typeface="Times New Roman" panose="02020603050405020304" pitchFamily="18" charset="0"/>
                          <a:cs typeface="Times New Roman" panose="02020603050405020304" pitchFamily="18" charset="0"/>
                        </a:rPr>
                        <a:t>AUTHOR</a:t>
                      </a:r>
                      <a:endParaRPr lang="en-US" dirty="0">
                        <a:latin typeface="Times New Roman" panose="02020603050405020304" pitchFamily="18" charset="0"/>
                        <a:cs typeface="Times New Roman" panose="02020603050405020304" pitchFamily="18" charset="0"/>
                      </a:endParaRPr>
                    </a:p>
                  </a:txBody>
                  <a:tcPr anchor="ctr"/>
                </a:tc>
                <a:tc>
                  <a:txBody>
                    <a:bodyPr/>
                    <a:lstStyle/>
                    <a:p>
                      <a:pPr algn="ctr"/>
                      <a:r>
                        <a:rPr lang="en-IN" dirty="0">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a:txBody>
                  <a:tcPr anchor="ctr"/>
                </a:tc>
                <a:tc>
                  <a:txBody>
                    <a:bodyPr/>
                    <a:lstStyle/>
                    <a:p>
                      <a:pPr algn="ctr"/>
                      <a:r>
                        <a:rPr lang="en-IN" dirty="0">
                          <a:latin typeface="Times New Roman" panose="02020603050405020304" pitchFamily="18" charset="0"/>
                          <a:cs typeface="Times New Roman" panose="02020603050405020304" pitchFamily="18" charset="0"/>
                        </a:rPr>
                        <a:t>DATASET</a:t>
                      </a:r>
                      <a:endParaRPr lang="en-US" dirty="0">
                        <a:latin typeface="Times New Roman" panose="02020603050405020304" pitchFamily="18" charset="0"/>
                        <a:cs typeface="Times New Roman" panose="02020603050405020304" pitchFamily="18" charset="0"/>
                      </a:endParaRPr>
                    </a:p>
                  </a:txBody>
                  <a:tcPr anchor="ctr"/>
                </a:tc>
                <a:tc>
                  <a:txBody>
                    <a:bodyPr/>
                    <a:lstStyle/>
                    <a:p>
                      <a:pPr algn="ctr"/>
                      <a:r>
                        <a:rPr lang="en-IN" dirty="0">
                          <a:latin typeface="Times New Roman" panose="02020603050405020304" pitchFamily="18" charset="0"/>
                          <a:cs typeface="Times New Roman" panose="02020603050405020304" pitchFamily="18" charset="0"/>
                        </a:rPr>
                        <a:t>COMPARED METHODS</a:t>
                      </a:r>
                      <a:endParaRPr lang="en-US" dirty="0">
                        <a:latin typeface="Times New Roman" panose="02020603050405020304" pitchFamily="18" charset="0"/>
                        <a:cs typeface="Times New Roman" panose="02020603050405020304" pitchFamily="18" charset="0"/>
                      </a:endParaRPr>
                    </a:p>
                  </a:txBody>
                  <a:tcPr anchor="ctr"/>
                </a:tc>
                <a:tc>
                  <a:txBody>
                    <a:bodyPr/>
                    <a:lstStyle/>
                    <a:p>
                      <a:pPr algn="ctr"/>
                      <a:r>
                        <a:rPr lang="en-IN" dirty="0">
                          <a:latin typeface="Times New Roman" panose="02020603050405020304" pitchFamily="18" charset="0"/>
                          <a:cs typeface="Times New Roman" panose="02020603050405020304" pitchFamily="18" charset="0"/>
                        </a:rPr>
                        <a:t>PARAMETER &amp; RESULT</a:t>
                      </a:r>
                      <a:endParaRPr 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131299081"/>
                  </a:ext>
                </a:extLst>
              </a:tr>
              <a:tr h="1744825">
                <a:tc>
                  <a:txBody>
                    <a:bodyPr/>
                    <a:lstStyle/>
                    <a:p>
                      <a:pPr algn="ctr"/>
                      <a:r>
                        <a:rPr lang="en-IN" sz="1800" kern="1200" dirty="0">
                          <a:solidFill>
                            <a:schemeClr val="dk1"/>
                          </a:solidFill>
                          <a:effectLst/>
                          <a:latin typeface="Times New Roman" panose="02020603050405020304" pitchFamily="18" charset="0"/>
                          <a:ea typeface="+mn-ea"/>
                          <a:cs typeface="Times New Roman" panose="02020603050405020304" pitchFamily="18" charset="0"/>
                        </a:rPr>
                        <a:t>2022</a:t>
                      </a:r>
                      <a:endParaRPr lang="en-US"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kern="1200" dirty="0">
                          <a:solidFill>
                            <a:schemeClr val="dk1"/>
                          </a:solidFill>
                          <a:effectLst/>
                          <a:latin typeface="Times New Roman" panose="02020603050405020304" pitchFamily="18" charset="0"/>
                          <a:ea typeface="+mn-ea"/>
                          <a:cs typeface="Times New Roman" panose="02020603050405020304" pitchFamily="18" charset="0"/>
                        </a:rPr>
                        <a:t>Sashank Yadav et al</a:t>
                      </a:r>
                      <a:endParaRPr lang="en-US"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b="1" kern="1200" dirty="0">
                          <a:solidFill>
                            <a:schemeClr val="dk1"/>
                          </a:solidFill>
                          <a:effectLst/>
                          <a:latin typeface="Times New Roman" panose="02020603050405020304" pitchFamily="18" charset="0"/>
                          <a:ea typeface="+mn-ea"/>
                          <a:cs typeface="Times New Roman" panose="02020603050405020304" pitchFamily="18" charset="0"/>
                        </a:rPr>
                        <a:t>Prediction:</a:t>
                      </a:r>
                      <a:endParaRPr lang="en-US" sz="1800" kern="1200" dirty="0">
                        <a:solidFill>
                          <a:schemeClr val="dk1"/>
                        </a:solidFill>
                        <a:effectLst/>
                        <a:latin typeface="Times New Roman" panose="02020603050405020304" pitchFamily="18" charset="0"/>
                        <a:ea typeface="+mn-ea"/>
                        <a:cs typeface="Times New Roman" panose="02020603050405020304" pitchFamily="18" charset="0"/>
                      </a:endParaRPr>
                    </a:p>
                    <a:p>
                      <a:pPr algn="ctr"/>
                      <a:r>
                        <a:rPr lang="en-IN" sz="1800" kern="1200" dirty="0">
                          <a:solidFill>
                            <a:schemeClr val="dk1"/>
                          </a:solidFill>
                          <a:effectLst/>
                          <a:latin typeface="Times New Roman" panose="02020603050405020304" pitchFamily="18" charset="0"/>
                          <a:ea typeface="+mn-ea"/>
                          <a:cs typeface="Times New Roman" panose="02020603050405020304" pitchFamily="18" charset="0"/>
                        </a:rPr>
                        <a:t>Naïve Bayes,     Decision tree,    Logistic regression, KNN,      SVM,         RF and Decision tree.</a:t>
                      </a:r>
                      <a:endParaRPr lang="en-US"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b="1" kern="1200" dirty="0">
                          <a:solidFill>
                            <a:schemeClr val="dk1"/>
                          </a:solidFill>
                          <a:effectLst/>
                          <a:latin typeface="Times New Roman" panose="02020603050405020304" pitchFamily="18" charset="0"/>
                          <a:ea typeface="+mn-ea"/>
                          <a:cs typeface="Times New Roman" panose="02020603050405020304" pitchFamily="18" charset="0"/>
                        </a:rPr>
                        <a:t>UCI ML Repository:</a:t>
                      </a:r>
                      <a:r>
                        <a:rPr lang="en-IN" sz="1800" kern="1200" dirty="0">
                          <a:solidFill>
                            <a:schemeClr val="dk1"/>
                          </a:solidFill>
                          <a:effectLst/>
                          <a:latin typeface="Times New Roman" panose="02020603050405020304" pitchFamily="18" charset="0"/>
                          <a:ea typeface="+mn-ea"/>
                          <a:cs typeface="Times New Roman" panose="02020603050405020304" pitchFamily="18" charset="0"/>
                        </a:rPr>
                        <a:t> heart disease dataset.               55.56% positive and     44.44% negative heart patient data</a:t>
                      </a:r>
                      <a:endParaRPr lang="en-US" dirty="0">
                        <a:latin typeface="Times New Roman" panose="02020603050405020304" pitchFamily="18" charset="0"/>
                        <a:cs typeface="Times New Roman" panose="02020603050405020304" pitchFamily="18" charset="0"/>
                      </a:endParaRPr>
                    </a:p>
                  </a:txBody>
                  <a:tcPr anchor="ctr"/>
                </a:tc>
                <a:tc>
                  <a:txBody>
                    <a:bodyPr/>
                    <a:lstStyle/>
                    <a:p>
                      <a:pPr algn="ctr"/>
                      <a:r>
                        <a:rPr lang="en-I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nchor="ctr"/>
                </a:tc>
                <a:tc>
                  <a:txBody>
                    <a:bodyPr/>
                    <a:lstStyle/>
                    <a:p>
                      <a:pPr algn="ctr"/>
                      <a:r>
                        <a:rPr lang="en-IN" sz="1800" kern="1200" dirty="0">
                          <a:solidFill>
                            <a:schemeClr val="dk1"/>
                          </a:solidFill>
                          <a:effectLst/>
                          <a:latin typeface="Times New Roman" panose="02020603050405020304" pitchFamily="18" charset="0"/>
                          <a:ea typeface="+mn-ea"/>
                          <a:cs typeface="Times New Roman" panose="02020603050405020304" pitchFamily="18" charset="0"/>
                        </a:rPr>
                        <a:t>Accuracy            KNN – 85.18%</a:t>
                      </a:r>
                      <a:endParaRPr 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872855696"/>
                  </a:ext>
                </a:extLst>
              </a:tr>
              <a:tr h="2220686">
                <a:tc>
                  <a:txBody>
                    <a:bodyPr/>
                    <a:lstStyle/>
                    <a:p>
                      <a:pPr algn="ctr"/>
                      <a:r>
                        <a:rPr lang="en-US" sz="1800" kern="1200" dirty="0">
                          <a:solidFill>
                            <a:schemeClr val="dk1"/>
                          </a:solidFill>
                          <a:effectLst/>
                          <a:latin typeface="Times New Roman" panose="02020603050405020304" pitchFamily="18" charset="0"/>
                          <a:ea typeface="+mn-ea"/>
                          <a:cs typeface="Times New Roman" panose="02020603050405020304" pitchFamily="18" charset="0"/>
                        </a:rPr>
                        <a:t>2021</a:t>
                      </a:r>
                      <a:endParaRPr 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sz="1800" kern="1200" dirty="0">
                          <a:solidFill>
                            <a:schemeClr val="dk1"/>
                          </a:solidFill>
                          <a:effectLst/>
                          <a:latin typeface="Times New Roman" panose="02020603050405020304" pitchFamily="18" charset="0"/>
                          <a:ea typeface="+mn-ea"/>
                          <a:cs typeface="Times New Roman" panose="02020603050405020304" pitchFamily="18" charset="0"/>
                        </a:rPr>
                        <a:t>Harshit Jindal et al.</a:t>
                      </a:r>
                      <a:endParaRPr 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sz="1800" kern="1200" dirty="0">
                          <a:solidFill>
                            <a:schemeClr val="dk1"/>
                          </a:solidFill>
                          <a:effectLst/>
                          <a:latin typeface="Times New Roman" panose="02020603050405020304" pitchFamily="18" charset="0"/>
                          <a:ea typeface="+mn-ea"/>
                          <a:cs typeface="Times New Roman" panose="02020603050405020304" pitchFamily="18" charset="0"/>
                        </a:rPr>
                        <a:t>Prediction:</a:t>
                      </a:r>
                    </a:p>
                    <a:p>
                      <a:pPr algn="ctr"/>
                      <a:r>
                        <a:rPr lang="en-US" sz="1800" kern="1200" dirty="0">
                          <a:solidFill>
                            <a:schemeClr val="dk1"/>
                          </a:solidFill>
                          <a:effectLst/>
                          <a:latin typeface="Times New Roman" panose="02020603050405020304" pitchFamily="18" charset="0"/>
                          <a:ea typeface="+mn-ea"/>
                          <a:cs typeface="Times New Roman" panose="02020603050405020304" pitchFamily="18" charset="0"/>
                        </a:rPr>
                        <a:t>Logistic Regression, KNN,  and                Random Forest</a:t>
                      </a:r>
                      <a:endParaRPr 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sz="1800" b="1" kern="1200" dirty="0">
                          <a:solidFill>
                            <a:schemeClr val="dk1"/>
                          </a:solidFill>
                          <a:effectLst/>
                          <a:latin typeface="Times New Roman" panose="02020603050405020304" pitchFamily="18" charset="0"/>
                          <a:ea typeface="+mn-ea"/>
                          <a:cs typeface="Times New Roman" panose="02020603050405020304" pitchFamily="18" charset="0"/>
                        </a:rPr>
                        <a:t>UCI Repository:</a:t>
                      </a:r>
                      <a:endParaRPr lang="en-US" sz="1800" kern="1200" dirty="0">
                        <a:solidFill>
                          <a:schemeClr val="dk1"/>
                        </a:solidFill>
                        <a:effectLst/>
                        <a:latin typeface="Times New Roman" panose="02020603050405020304" pitchFamily="18" charset="0"/>
                        <a:ea typeface="+mn-ea"/>
                        <a:cs typeface="Times New Roman" panose="02020603050405020304" pitchFamily="18" charset="0"/>
                      </a:endParaRPr>
                    </a:p>
                    <a:p>
                      <a:pPr algn="ctr"/>
                      <a:r>
                        <a:rPr lang="en-US" sz="1800" kern="1200" dirty="0">
                          <a:solidFill>
                            <a:schemeClr val="dk1"/>
                          </a:solidFill>
                          <a:effectLst/>
                          <a:latin typeface="Times New Roman" panose="02020603050405020304" pitchFamily="18" charset="0"/>
                          <a:ea typeface="+mn-ea"/>
                          <a:cs typeface="Times New Roman" panose="02020603050405020304" pitchFamily="18" charset="0"/>
                        </a:rPr>
                        <a:t>Heart</a:t>
                      </a:r>
                    </a:p>
                    <a:p>
                      <a:pPr algn="ctr"/>
                      <a:r>
                        <a:rPr lang="en-US" sz="1800" kern="1200" dirty="0">
                          <a:solidFill>
                            <a:schemeClr val="dk1"/>
                          </a:solidFill>
                          <a:effectLst/>
                          <a:latin typeface="Times New Roman" panose="02020603050405020304" pitchFamily="18" charset="0"/>
                          <a:ea typeface="+mn-ea"/>
                          <a:cs typeface="Times New Roman" panose="02020603050405020304" pitchFamily="18" charset="0"/>
                        </a:rPr>
                        <a:t>Disease dataset. </a:t>
                      </a:r>
                      <a:r>
                        <a:rPr lang="en-IN" sz="1800" kern="1200" dirty="0">
                          <a:solidFill>
                            <a:schemeClr val="dk1"/>
                          </a:solidFill>
                          <a:effectLst/>
                          <a:latin typeface="Times New Roman" panose="02020603050405020304" pitchFamily="18" charset="0"/>
                          <a:ea typeface="+mn-ea"/>
                          <a:cs typeface="Times New Roman" panose="02020603050405020304" pitchFamily="18" charset="0"/>
                        </a:rPr>
                        <a:t>13 medical attributes and 304 patient records. 303 rows and 14 columns</a:t>
                      </a:r>
                      <a:endParaRPr lang="en-US" sz="1800" kern="1200" dirty="0">
                        <a:solidFill>
                          <a:schemeClr val="dk1"/>
                        </a:solidFill>
                        <a:effectLst/>
                        <a:latin typeface="Times New Roman" panose="02020603050405020304" pitchFamily="18" charset="0"/>
                        <a:ea typeface="+mn-ea"/>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sz="1800" kern="1200" dirty="0">
                          <a:solidFill>
                            <a:schemeClr val="dk1"/>
                          </a:solidFill>
                          <a:effectLst/>
                          <a:latin typeface="Times New Roman" panose="02020603050405020304" pitchFamily="18" charset="0"/>
                          <a:ea typeface="+mn-ea"/>
                          <a:cs typeface="Times New Roman" panose="02020603050405020304" pitchFamily="18" charset="0"/>
                        </a:rPr>
                        <a:t>Naïve Bayes</a:t>
                      </a:r>
                      <a:endParaRPr 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sz="1800" kern="1200" dirty="0">
                          <a:solidFill>
                            <a:schemeClr val="dk1"/>
                          </a:solidFill>
                          <a:effectLst/>
                          <a:latin typeface="Times New Roman" panose="02020603050405020304" pitchFamily="18" charset="0"/>
                          <a:ea typeface="+mn-ea"/>
                          <a:cs typeface="Times New Roman" panose="02020603050405020304" pitchFamily="18" charset="0"/>
                        </a:rPr>
                        <a:t>Accuracy:</a:t>
                      </a:r>
                    </a:p>
                    <a:p>
                      <a:pPr algn="ctr"/>
                      <a:r>
                        <a:rPr lang="en-US" sz="1800" b="1" kern="1200" dirty="0">
                          <a:solidFill>
                            <a:schemeClr val="dk1"/>
                          </a:solidFill>
                          <a:effectLst/>
                          <a:latin typeface="Times New Roman" panose="02020603050405020304" pitchFamily="18" charset="0"/>
                          <a:ea typeface="+mn-ea"/>
                          <a:cs typeface="Times New Roman" panose="02020603050405020304" pitchFamily="18" charset="0"/>
                        </a:rPr>
                        <a:t>KKN</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 88.52%</a:t>
                      </a:r>
                      <a:endParaRPr 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393951323"/>
                  </a:ext>
                </a:extLst>
              </a:tr>
            </a:tbl>
          </a:graphicData>
        </a:graphic>
      </p:graphicFrame>
    </p:spTree>
    <p:extLst>
      <p:ext uri="{BB962C8B-B14F-4D97-AF65-F5344CB8AC3E}">
        <p14:creationId xmlns:p14="http://schemas.microsoft.com/office/powerpoint/2010/main" val="566100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C4B9158-0F63-C5FF-AD4B-79D8759DFECD}"/>
              </a:ext>
            </a:extLst>
          </p:cNvPr>
          <p:cNvGraphicFramePr>
            <a:graphicFrameLocks noGrp="1"/>
          </p:cNvGraphicFramePr>
          <p:nvPr>
            <p:extLst>
              <p:ext uri="{D42A27DB-BD31-4B8C-83A1-F6EECF244321}">
                <p14:modId xmlns:p14="http://schemas.microsoft.com/office/powerpoint/2010/main" val="2594276737"/>
              </p:ext>
            </p:extLst>
          </p:nvPr>
        </p:nvGraphicFramePr>
        <p:xfrm>
          <a:off x="131298" y="250787"/>
          <a:ext cx="11713698" cy="6518137"/>
        </p:xfrm>
        <a:graphic>
          <a:graphicData uri="http://schemas.openxmlformats.org/drawingml/2006/table">
            <a:tbl>
              <a:tblPr firstRow="1" bandRow="1">
                <a:tableStyleId>{5C22544A-7EE6-4342-B048-85BDC9FD1C3A}</a:tableStyleId>
              </a:tblPr>
              <a:tblGrid>
                <a:gridCol w="1952283">
                  <a:extLst>
                    <a:ext uri="{9D8B030D-6E8A-4147-A177-3AD203B41FA5}">
                      <a16:colId xmlns:a16="http://schemas.microsoft.com/office/drawing/2014/main" val="1528470929"/>
                    </a:ext>
                  </a:extLst>
                </a:gridCol>
                <a:gridCol w="1952283">
                  <a:extLst>
                    <a:ext uri="{9D8B030D-6E8A-4147-A177-3AD203B41FA5}">
                      <a16:colId xmlns:a16="http://schemas.microsoft.com/office/drawing/2014/main" val="2304497625"/>
                    </a:ext>
                  </a:extLst>
                </a:gridCol>
                <a:gridCol w="1952283">
                  <a:extLst>
                    <a:ext uri="{9D8B030D-6E8A-4147-A177-3AD203B41FA5}">
                      <a16:colId xmlns:a16="http://schemas.microsoft.com/office/drawing/2014/main" val="3317560825"/>
                    </a:ext>
                  </a:extLst>
                </a:gridCol>
                <a:gridCol w="1988235">
                  <a:extLst>
                    <a:ext uri="{9D8B030D-6E8A-4147-A177-3AD203B41FA5}">
                      <a16:colId xmlns:a16="http://schemas.microsoft.com/office/drawing/2014/main" val="1800240721"/>
                    </a:ext>
                  </a:extLst>
                </a:gridCol>
                <a:gridCol w="2011680">
                  <a:extLst>
                    <a:ext uri="{9D8B030D-6E8A-4147-A177-3AD203B41FA5}">
                      <a16:colId xmlns:a16="http://schemas.microsoft.com/office/drawing/2014/main" val="3668118395"/>
                    </a:ext>
                  </a:extLst>
                </a:gridCol>
                <a:gridCol w="1856934">
                  <a:extLst>
                    <a:ext uri="{9D8B030D-6E8A-4147-A177-3AD203B41FA5}">
                      <a16:colId xmlns:a16="http://schemas.microsoft.com/office/drawing/2014/main" val="4196256204"/>
                    </a:ext>
                  </a:extLst>
                </a:gridCol>
              </a:tblGrid>
              <a:tr h="584081">
                <a:tc>
                  <a:txBody>
                    <a:bodyPr/>
                    <a:lstStyle/>
                    <a:p>
                      <a:pPr algn="ctr"/>
                      <a:r>
                        <a:rPr lang="en-IN" dirty="0"/>
                        <a:t>YEAR</a:t>
                      </a:r>
                      <a:endParaRPr lang="en-US" dirty="0"/>
                    </a:p>
                  </a:txBody>
                  <a:tcPr anchor="ctr"/>
                </a:tc>
                <a:tc>
                  <a:txBody>
                    <a:bodyPr/>
                    <a:lstStyle/>
                    <a:p>
                      <a:pPr algn="ctr"/>
                      <a:r>
                        <a:rPr lang="en-IN" dirty="0"/>
                        <a:t>AUTHOR</a:t>
                      </a:r>
                      <a:endParaRPr lang="en-US" dirty="0"/>
                    </a:p>
                  </a:txBody>
                  <a:tcPr anchor="ctr"/>
                </a:tc>
                <a:tc>
                  <a:txBody>
                    <a:bodyPr/>
                    <a:lstStyle/>
                    <a:p>
                      <a:pPr algn="ctr"/>
                      <a:r>
                        <a:rPr lang="en-IN" dirty="0"/>
                        <a:t>METHODOLOGY</a:t>
                      </a:r>
                      <a:endParaRPr lang="en-US" dirty="0"/>
                    </a:p>
                  </a:txBody>
                  <a:tcPr anchor="ctr"/>
                </a:tc>
                <a:tc>
                  <a:txBody>
                    <a:bodyPr/>
                    <a:lstStyle/>
                    <a:p>
                      <a:pPr algn="ctr"/>
                      <a:r>
                        <a:rPr lang="en-IN" dirty="0"/>
                        <a:t>DATASET</a:t>
                      </a:r>
                      <a:endParaRPr lang="en-US" dirty="0"/>
                    </a:p>
                  </a:txBody>
                  <a:tcPr anchor="ctr"/>
                </a:tc>
                <a:tc>
                  <a:txBody>
                    <a:bodyPr/>
                    <a:lstStyle/>
                    <a:p>
                      <a:pPr algn="ctr"/>
                      <a:r>
                        <a:rPr lang="en-IN" dirty="0"/>
                        <a:t>COMPARED METHODS</a:t>
                      </a:r>
                      <a:endParaRPr lang="en-US" dirty="0"/>
                    </a:p>
                  </a:txBody>
                  <a:tcPr anchor="ctr"/>
                </a:tc>
                <a:tc>
                  <a:txBody>
                    <a:bodyPr/>
                    <a:lstStyle/>
                    <a:p>
                      <a:pPr algn="ctr"/>
                      <a:r>
                        <a:rPr lang="en-IN" dirty="0"/>
                        <a:t>PARAMETER &amp; RESULT</a:t>
                      </a:r>
                      <a:endParaRPr lang="en-US" dirty="0"/>
                    </a:p>
                  </a:txBody>
                  <a:tcPr anchor="ctr"/>
                </a:tc>
                <a:extLst>
                  <a:ext uri="{0D108BD9-81ED-4DB2-BD59-A6C34878D82A}">
                    <a16:rowId xmlns:a16="http://schemas.microsoft.com/office/drawing/2014/main" val="2820109400"/>
                  </a:ext>
                </a:extLst>
              </a:tr>
              <a:tr h="2086004">
                <a:tc>
                  <a:txBody>
                    <a:bodyPr/>
                    <a:lstStyle/>
                    <a:p>
                      <a:pPr algn="ctr"/>
                      <a:r>
                        <a:rPr lang="en-IN" sz="1800" kern="1200" dirty="0">
                          <a:solidFill>
                            <a:schemeClr val="dk1"/>
                          </a:solidFill>
                          <a:effectLst/>
                          <a:latin typeface="Times New Roman" panose="02020603050405020304" pitchFamily="18" charset="0"/>
                          <a:ea typeface="+mn-ea"/>
                          <a:cs typeface="Times New Roman" panose="02020603050405020304" pitchFamily="18" charset="0"/>
                        </a:rPr>
                        <a:t>2023</a:t>
                      </a:r>
                      <a:endParaRPr 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sz="1800" kern="1200" dirty="0">
                          <a:solidFill>
                            <a:schemeClr val="dk1"/>
                          </a:solidFill>
                          <a:effectLst/>
                          <a:latin typeface="Times New Roman" panose="02020603050405020304" pitchFamily="18" charset="0"/>
                          <a:ea typeface="+mn-ea"/>
                          <a:cs typeface="Times New Roman" panose="02020603050405020304" pitchFamily="18" charset="0"/>
                        </a:rPr>
                        <a:t>Chintan M. Bhatt et al</a:t>
                      </a:r>
                      <a:endParaRPr lang="en-US" dirty="0">
                        <a:latin typeface="Times New Roman" panose="02020603050405020304" pitchFamily="18" charset="0"/>
                        <a:cs typeface="Times New Roman" panose="02020603050405020304" pitchFamily="18" charset="0"/>
                      </a:endParaRPr>
                    </a:p>
                  </a:txBody>
                  <a:tcPr anchor="ctr"/>
                </a:tc>
                <a:tc>
                  <a:txBody>
                    <a:bodyPr/>
                    <a:lstStyle/>
                    <a:p>
                      <a:pPr algn="ctr"/>
                      <a:r>
                        <a:rPr lang="en-US" sz="1800" kern="1200" dirty="0">
                          <a:solidFill>
                            <a:schemeClr val="dk1"/>
                          </a:solidFill>
                          <a:effectLst/>
                          <a:latin typeface="Times New Roman" panose="02020603050405020304" pitchFamily="18" charset="0"/>
                          <a:ea typeface="+mn-ea"/>
                          <a:cs typeface="Times New Roman" panose="02020603050405020304" pitchFamily="18" charset="0"/>
                        </a:rPr>
                        <a:t>Prediction:</a:t>
                      </a:r>
                    </a:p>
                    <a:p>
                      <a:pPr algn="ctr"/>
                      <a:r>
                        <a:rPr lang="en-US" sz="1800" kern="1200" dirty="0">
                          <a:solidFill>
                            <a:schemeClr val="dk1"/>
                          </a:solidFill>
                          <a:effectLst/>
                          <a:latin typeface="Times New Roman" panose="02020603050405020304" pitchFamily="18" charset="0"/>
                          <a:ea typeface="+mn-ea"/>
                          <a:cs typeface="Times New Roman" panose="02020603050405020304" pitchFamily="18" charset="0"/>
                        </a:rPr>
                        <a:t> Decision Tree Classifier (DT)</a:t>
                      </a:r>
                    </a:p>
                    <a:p>
                      <a:pPr algn="ctr"/>
                      <a:r>
                        <a:rPr lang="en-US" sz="1800" kern="1200" dirty="0">
                          <a:solidFill>
                            <a:schemeClr val="dk1"/>
                          </a:solidFill>
                          <a:effectLst/>
                          <a:latin typeface="Times New Roman" panose="02020603050405020304" pitchFamily="18" charset="0"/>
                          <a:ea typeface="+mn-ea"/>
                          <a:cs typeface="Times New Roman" panose="02020603050405020304" pitchFamily="18" charset="0"/>
                        </a:rPr>
                        <a:t>Random Forest (RF)</a:t>
                      </a:r>
                    </a:p>
                    <a:p>
                      <a:pPr algn="ctr"/>
                      <a:r>
                        <a:rPr lang="en-US" sz="1800" kern="1200" dirty="0">
                          <a:solidFill>
                            <a:schemeClr val="dk1"/>
                          </a:solidFill>
                          <a:effectLst/>
                          <a:latin typeface="Times New Roman" panose="02020603050405020304" pitchFamily="18" charset="0"/>
                          <a:ea typeface="+mn-ea"/>
                          <a:cs typeface="Times New Roman" panose="02020603050405020304" pitchFamily="18" charset="0"/>
                        </a:rPr>
                        <a:t>Multilayer   Perceptron (MP)</a:t>
                      </a:r>
                    </a:p>
                    <a:p>
                      <a:pPr algn="ct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XGBoost</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(XGB)</a:t>
                      </a:r>
                      <a:endParaRPr lang="en-US" dirty="0">
                        <a:latin typeface="Times New Roman" panose="02020603050405020304" pitchFamily="18" charset="0"/>
                        <a:cs typeface="Times New Roman" panose="02020603050405020304" pitchFamily="18" charset="0"/>
                      </a:endParaRPr>
                    </a:p>
                  </a:txBody>
                  <a:tcPr anchor="ctr"/>
                </a:tc>
                <a:tc>
                  <a:txBody>
                    <a:bodyPr/>
                    <a:lstStyle/>
                    <a:p>
                      <a:pPr algn="ctr">
                        <a:lnSpc>
                          <a:spcPct val="150000"/>
                        </a:lnSpc>
                        <a:spcAft>
                          <a:spcPts val="800"/>
                        </a:spcAft>
                      </a:pPr>
                      <a:r>
                        <a:rPr lang="en-US" sz="1200" kern="100" dirty="0">
                          <a:effectLst/>
                          <a:latin typeface="Times New Roman" panose="02020603050405020304" pitchFamily="18" charset="0"/>
                          <a:ea typeface="Calibri" panose="020F0502020204030204" pitchFamily="34" charset="0"/>
                          <a:cs typeface="Latha" panose="020B0604020202020204" pitchFamily="34" charset="0"/>
                        </a:rPr>
                        <a:t> </a:t>
                      </a:r>
                      <a:r>
                        <a:rPr lang="en-US" sz="1800" b="1" kern="100" dirty="0">
                          <a:effectLst/>
                          <a:latin typeface="Times New Roman" panose="02020603050405020304" pitchFamily="18" charset="0"/>
                          <a:ea typeface="Calibri" panose="020F0502020204030204" pitchFamily="34" charset="0"/>
                          <a:cs typeface="Latha" panose="020B0604020202020204" pitchFamily="34" charset="0"/>
                        </a:rPr>
                        <a:t>Source:</a:t>
                      </a:r>
                      <a:r>
                        <a:rPr lang="en-US" sz="1800" kern="100" dirty="0">
                          <a:effectLst/>
                          <a:latin typeface="Times New Roman" panose="02020603050405020304" pitchFamily="18" charset="0"/>
                          <a:ea typeface="Calibri" panose="020F0502020204030204" pitchFamily="34" charset="0"/>
                          <a:cs typeface="Latha" panose="020B0604020202020204" pitchFamily="34" charset="0"/>
                        </a:rPr>
                        <a:t> Kaggle</a:t>
                      </a:r>
                      <a:endParaRPr lang="en-US" sz="1800" kern="100" dirty="0">
                        <a:effectLst/>
                        <a:latin typeface="Calibri" panose="020F0502020204030204" pitchFamily="34" charset="0"/>
                        <a:ea typeface="Calibri" panose="020F0502020204030204" pitchFamily="34" charset="0"/>
                        <a:cs typeface="Latha" panose="020B0604020202020204" pitchFamily="34" charset="0"/>
                      </a:endParaRPr>
                    </a:p>
                    <a:p>
                      <a:pPr algn="ctr">
                        <a:lnSpc>
                          <a:spcPct val="150000"/>
                        </a:lnSpc>
                        <a:spcAft>
                          <a:spcPts val="800"/>
                        </a:spcAft>
                      </a:pPr>
                      <a:r>
                        <a:rPr lang="en-US" sz="1800" b="1" kern="100" dirty="0">
                          <a:effectLst/>
                          <a:latin typeface="Times New Roman" panose="02020603050405020304" pitchFamily="18" charset="0"/>
                          <a:ea typeface="Calibri" panose="020F0502020204030204" pitchFamily="34" charset="0"/>
                          <a:cs typeface="Latha" panose="020B0604020202020204" pitchFamily="34" charset="0"/>
                        </a:rPr>
                        <a:t>Number of instances:</a:t>
                      </a:r>
                      <a:r>
                        <a:rPr lang="en-US" sz="1800" kern="100" dirty="0">
                          <a:effectLst/>
                          <a:latin typeface="Times New Roman" panose="02020603050405020304" pitchFamily="18" charset="0"/>
                          <a:ea typeface="Calibri" panose="020F0502020204030204" pitchFamily="34" charset="0"/>
                          <a:cs typeface="Latha" panose="020B0604020202020204" pitchFamily="34" charset="0"/>
                        </a:rPr>
                        <a:t> 70,000</a:t>
                      </a:r>
                      <a:endParaRPr lang="en-US" sz="1800" kern="100" dirty="0">
                        <a:effectLst/>
                        <a:latin typeface="Calibri" panose="020F0502020204030204" pitchFamily="34" charset="0"/>
                        <a:ea typeface="Calibri" panose="020F0502020204030204" pitchFamily="34" charset="0"/>
                        <a:cs typeface="Latha" panose="020B0604020202020204" pitchFamily="34" charset="0"/>
                      </a:endParaRPr>
                    </a:p>
                    <a:p>
                      <a:pPr algn="ctr">
                        <a:lnSpc>
                          <a:spcPct val="150000"/>
                        </a:lnSpc>
                        <a:spcAft>
                          <a:spcPts val="800"/>
                        </a:spcAft>
                      </a:pPr>
                      <a:r>
                        <a:rPr lang="en-US" sz="1800" kern="100" dirty="0">
                          <a:effectLst/>
                          <a:latin typeface="Times New Roman" panose="02020603050405020304" pitchFamily="18" charset="0"/>
                          <a:ea typeface="Calibri" panose="020F0502020204030204" pitchFamily="34" charset="0"/>
                          <a:cs typeface="Latha" panose="020B0604020202020204" pitchFamily="34" charset="0"/>
                        </a:rPr>
                        <a:t> </a:t>
                      </a:r>
                      <a:r>
                        <a:rPr lang="en-US" sz="1800" b="1" kern="100" dirty="0">
                          <a:effectLst/>
                          <a:latin typeface="Times New Roman" panose="02020603050405020304" pitchFamily="18" charset="0"/>
                          <a:ea typeface="Calibri" panose="020F0502020204030204" pitchFamily="34" charset="0"/>
                          <a:cs typeface="Latha" panose="020B0604020202020204" pitchFamily="34" charset="0"/>
                        </a:rPr>
                        <a:t>Split ratio:</a:t>
                      </a:r>
                      <a:r>
                        <a:rPr lang="en-US" sz="1800" kern="100" dirty="0">
                          <a:effectLst/>
                          <a:latin typeface="Times New Roman" panose="02020603050405020304" pitchFamily="18" charset="0"/>
                          <a:ea typeface="Calibri" panose="020F0502020204030204" pitchFamily="34" charset="0"/>
                          <a:cs typeface="Latha" panose="020B0604020202020204" pitchFamily="34" charset="0"/>
                        </a:rPr>
                        <a:t> 80% for training and 20% for testing</a:t>
                      </a:r>
                      <a:endParaRPr lang="en-US" sz="1800" kern="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gn="ctr"/>
                      <a:r>
                        <a:rPr lang="en-IN" dirty="0"/>
                        <a:t>--</a:t>
                      </a:r>
                      <a:endParaRPr lang="en-US" dirty="0"/>
                    </a:p>
                  </a:txBody>
                  <a:tcPr anchor="ctr"/>
                </a:tc>
                <a:tc>
                  <a:txBody>
                    <a:bodyPr/>
                    <a:lstStyle/>
                    <a:p>
                      <a:pPr algn="ctr"/>
                      <a:r>
                        <a:rPr lang="en-US" sz="1800" b="1" kern="1200" dirty="0">
                          <a:solidFill>
                            <a:schemeClr val="dk1"/>
                          </a:solidFill>
                          <a:effectLst/>
                          <a:latin typeface="Times New Roman" panose="02020603050405020304" pitchFamily="18" charset="0"/>
                          <a:ea typeface="+mn-ea"/>
                          <a:cs typeface="Times New Roman" panose="02020603050405020304" pitchFamily="18" charset="0"/>
                        </a:rPr>
                        <a:t>MP:</a:t>
                      </a:r>
                      <a:endParaRPr lang="en-US" sz="1800" kern="1200" dirty="0">
                        <a:solidFill>
                          <a:schemeClr val="dk1"/>
                        </a:solidFill>
                        <a:effectLst/>
                        <a:latin typeface="Times New Roman" panose="02020603050405020304" pitchFamily="18" charset="0"/>
                        <a:ea typeface="+mn-ea"/>
                        <a:cs typeface="Times New Roman" panose="02020603050405020304" pitchFamily="18" charset="0"/>
                      </a:endParaRPr>
                    </a:p>
                    <a:p>
                      <a:pPr algn="ctr"/>
                      <a:r>
                        <a:rPr lang="en-US" sz="1800" kern="1200" dirty="0">
                          <a:solidFill>
                            <a:schemeClr val="dk1"/>
                          </a:solidFill>
                          <a:effectLst/>
                          <a:latin typeface="Times New Roman" panose="02020603050405020304" pitchFamily="18" charset="0"/>
                          <a:ea typeface="+mn-ea"/>
                          <a:cs typeface="Times New Roman" panose="02020603050405020304" pitchFamily="18" charset="0"/>
                        </a:rPr>
                        <a:t>Accuracy (with cross-validation): </a:t>
                      </a:r>
                      <a:r>
                        <a:rPr lang="en-US" sz="1800" b="1" kern="1200" dirty="0">
                          <a:solidFill>
                            <a:schemeClr val="dk1"/>
                          </a:solidFill>
                          <a:effectLst/>
                          <a:latin typeface="Times New Roman" panose="02020603050405020304" pitchFamily="18" charset="0"/>
                          <a:ea typeface="+mn-ea"/>
                          <a:cs typeface="Times New Roman" panose="02020603050405020304" pitchFamily="18" charset="0"/>
                        </a:rPr>
                        <a:t>87.28%</a:t>
                      </a:r>
                      <a:endParaRPr lang="en-US" sz="1800" kern="1200" dirty="0">
                        <a:solidFill>
                          <a:schemeClr val="dk1"/>
                        </a:solidFill>
                        <a:effectLst/>
                        <a:latin typeface="Times New Roman" panose="02020603050405020304" pitchFamily="18" charset="0"/>
                        <a:ea typeface="+mn-ea"/>
                        <a:cs typeface="Times New Roman" panose="02020603050405020304" pitchFamily="18" charset="0"/>
                      </a:endParaRPr>
                    </a:p>
                    <a:p>
                      <a:pPr algn="ctr"/>
                      <a:r>
                        <a:rPr lang="en-US" sz="1800" kern="1200" dirty="0">
                          <a:solidFill>
                            <a:schemeClr val="dk1"/>
                          </a:solidFill>
                          <a:effectLst/>
                          <a:latin typeface="Times New Roman" panose="02020603050405020304" pitchFamily="18" charset="0"/>
                          <a:ea typeface="+mn-ea"/>
                          <a:cs typeface="Times New Roman" panose="02020603050405020304" pitchFamily="18" charset="0"/>
                        </a:rPr>
                        <a:t>Accuracy (without cross-validation): </a:t>
                      </a:r>
                      <a:r>
                        <a:rPr lang="en-US" sz="1800" b="1" kern="1200" dirty="0">
                          <a:solidFill>
                            <a:schemeClr val="dk1"/>
                          </a:solidFill>
                          <a:effectLst/>
                          <a:latin typeface="Times New Roman" panose="02020603050405020304" pitchFamily="18" charset="0"/>
                          <a:ea typeface="+mn-ea"/>
                          <a:cs typeface="Times New Roman" panose="02020603050405020304" pitchFamily="18" charset="0"/>
                        </a:rPr>
                        <a:t>86.94%</a:t>
                      </a:r>
                      <a:endParaRPr 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503213363"/>
                  </a:ext>
                </a:extLst>
              </a:tr>
              <a:tr h="32499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cs typeface="Times New Roman" panose="02020603050405020304" pitchFamily="18" charset="0"/>
                        </a:rPr>
                        <a:t>2020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cs typeface="Times New Roman" panose="02020603050405020304" pitchFamily="18" charset="0"/>
                        </a:rPr>
                        <a:t>Vijeta Sharma et al.</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en-US" dirty="0"/>
                    </a:p>
                  </a:txBody>
                  <a:tcPr anchor="ctr"/>
                </a:tc>
                <a:tc>
                  <a:txBody>
                    <a:bodyPr/>
                    <a:lstStyle/>
                    <a:p>
                      <a:pPr algn="ctr">
                        <a:lnSpc>
                          <a:spcPct val="150000"/>
                        </a:lnSpc>
                        <a:spcAft>
                          <a:spcPts val="800"/>
                        </a:spcAft>
                      </a:pPr>
                      <a:r>
                        <a:rPr lang="en-US" sz="1800" kern="100" dirty="0">
                          <a:effectLst/>
                          <a:latin typeface="Times New Roman" panose="02020603050405020304" pitchFamily="18" charset="0"/>
                          <a:cs typeface="Times New Roman" panose="02020603050405020304" pitchFamily="18" charset="0"/>
                        </a:rPr>
                        <a:t>Prediction:</a:t>
                      </a:r>
                    </a:p>
                    <a:p>
                      <a:pPr algn="ctr">
                        <a:lnSpc>
                          <a:spcPct val="150000"/>
                        </a:lnSpc>
                        <a:spcAft>
                          <a:spcPts val="800"/>
                        </a:spcAft>
                      </a:pPr>
                      <a:r>
                        <a:rPr lang="en-US" sz="1800" kern="100" dirty="0">
                          <a:effectLst/>
                          <a:latin typeface="Times New Roman" panose="02020603050405020304" pitchFamily="18" charset="0"/>
                          <a:cs typeface="Times New Roman" panose="02020603050405020304" pitchFamily="18" charset="0"/>
                        </a:rPr>
                        <a:t>Random Forest, Support Vector Machine (SVM), Naive Bayes, and Decision Tree</a:t>
                      </a:r>
                      <a:r>
                        <a:rPr lang="en-US" sz="1000" kern="100" dirty="0">
                          <a:effectLst/>
                          <a:latin typeface="Times New Roman" panose="02020603050405020304" pitchFamily="18" charset="0"/>
                          <a:cs typeface="Times New Roman" panose="02020603050405020304" pitchFamily="18" charset="0"/>
                        </a:rPr>
                        <a:t>.</a:t>
                      </a:r>
                      <a:endParaRPr lang="en-US" sz="1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50000"/>
                        </a:lnSpc>
                        <a:spcAft>
                          <a:spcPts val="800"/>
                        </a:spcAft>
                      </a:pPr>
                      <a:r>
                        <a:rPr lang="en-US" sz="1000" kern="100" dirty="0">
                          <a:effectLst/>
                          <a:latin typeface="Times New Roman" panose="02020603050405020304" pitchFamily="18" charset="0"/>
                          <a:ea typeface="Calibri" panose="020F0502020204030204" pitchFamily="34" charset="0"/>
                          <a:cs typeface="Latha" panose="020B0604020202020204" pitchFamily="34" charset="0"/>
                        </a:rPr>
                        <a:t>.</a:t>
                      </a:r>
                      <a:endParaRPr lang="en-US" sz="1100" kern="100" dirty="0">
                        <a:effectLst/>
                        <a:latin typeface="Calibri" panose="020F0502020204030204" pitchFamily="34" charset="0"/>
                        <a:ea typeface="Calibri" panose="020F0502020204030204" pitchFamily="34" charset="0"/>
                        <a:cs typeface="Latha" panose="020B0604020202020204" pitchFamily="34" charset="0"/>
                      </a:endParaRPr>
                    </a:p>
                    <a:p>
                      <a:pPr algn="ctr">
                        <a:lnSpc>
                          <a:spcPct val="150000"/>
                        </a:lnSpc>
                        <a:spcAft>
                          <a:spcPts val="800"/>
                        </a:spcAft>
                      </a:pPr>
                      <a:r>
                        <a:rPr lang="en-US" sz="1000" kern="100" dirty="0">
                          <a:effectLst/>
                          <a:latin typeface="Times New Roman" panose="02020603050405020304" pitchFamily="18" charset="0"/>
                          <a:ea typeface="Calibri" panose="020F0502020204030204" pitchFamily="34" charset="0"/>
                          <a:cs typeface="Latha" panose="020B0604020202020204" pitchFamily="34" charset="0"/>
                        </a:rPr>
                        <a:t> </a:t>
                      </a:r>
                      <a:endParaRPr lang="en-US" sz="1100" kern="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nchor="ctr"/>
                </a:tc>
                <a:tc>
                  <a:txBody>
                    <a:bodyPr/>
                    <a:lstStyle/>
                    <a:p>
                      <a:pPr algn="ctr">
                        <a:lnSpc>
                          <a:spcPct val="150000"/>
                        </a:lnSpc>
                        <a:spcAft>
                          <a:spcPts val="800"/>
                        </a:spcAft>
                      </a:pPr>
                      <a:r>
                        <a:rPr lang="en-US" sz="1800" kern="100" dirty="0">
                          <a:effectLst/>
                          <a:latin typeface="Times New Roman" panose="02020603050405020304" pitchFamily="18" charset="0"/>
                          <a:cs typeface="Times New Roman" panose="02020603050405020304" pitchFamily="18" charset="0"/>
                        </a:rPr>
                        <a:t>UCI Repository:</a:t>
                      </a:r>
                    </a:p>
                    <a:p>
                      <a:pPr algn="ctr">
                        <a:lnSpc>
                          <a:spcPct val="150000"/>
                        </a:lnSpc>
                        <a:spcAft>
                          <a:spcPts val="800"/>
                        </a:spcAft>
                      </a:pPr>
                      <a:r>
                        <a:rPr lang="en-US" sz="1800" kern="100" dirty="0">
                          <a:effectLst/>
                          <a:latin typeface="Times New Roman" panose="02020603050405020304" pitchFamily="18" charset="0"/>
                          <a:cs typeface="Times New Roman" panose="02020603050405020304" pitchFamily="18" charset="0"/>
                        </a:rPr>
                        <a:t>Cleveland Heart</a:t>
                      </a:r>
                    </a:p>
                    <a:p>
                      <a:pPr algn="ctr">
                        <a:lnSpc>
                          <a:spcPct val="150000"/>
                        </a:lnSpc>
                        <a:spcAft>
                          <a:spcPts val="800"/>
                        </a:spcAft>
                      </a:pPr>
                      <a:r>
                        <a:rPr lang="en-US" sz="1800" kern="100" dirty="0">
                          <a:effectLst/>
                          <a:latin typeface="Times New Roman" panose="02020603050405020304" pitchFamily="18" charset="0"/>
                          <a:cs typeface="Times New Roman" panose="02020603050405020304" pitchFamily="18" charset="0"/>
                        </a:rPr>
                        <a:t>Disease dataset.</a:t>
                      </a:r>
                    </a:p>
                    <a:p>
                      <a:pPr algn="ctr">
                        <a:lnSpc>
                          <a:spcPct val="150000"/>
                        </a:lnSpc>
                        <a:spcAft>
                          <a:spcPts val="800"/>
                        </a:spcAft>
                      </a:pPr>
                      <a:r>
                        <a:rPr lang="en-US" sz="1800" kern="100" dirty="0">
                          <a:effectLst/>
                          <a:latin typeface="Times New Roman" panose="02020603050405020304" pitchFamily="18" charset="0"/>
                          <a:cs typeface="Times New Roman" panose="02020603050405020304" pitchFamily="18" charset="0"/>
                        </a:rPr>
                        <a:t>1025 instances</a:t>
                      </a:r>
                    </a:p>
                    <a:p>
                      <a:pPr algn="ctr">
                        <a:lnSpc>
                          <a:spcPct val="150000"/>
                        </a:lnSpc>
                        <a:spcAft>
                          <a:spcPts val="800"/>
                        </a:spcAft>
                      </a:pPr>
                      <a:r>
                        <a:rPr lang="en-US" sz="1800" kern="100" dirty="0">
                          <a:effectLst/>
                          <a:latin typeface="Times New Roman" panose="02020603050405020304" pitchFamily="18" charset="0"/>
                          <a:cs typeface="Times New Roman" panose="02020603050405020304" pitchFamily="18" charset="0"/>
                        </a:rPr>
                        <a:t>14 attributes</a:t>
                      </a:r>
                    </a:p>
                    <a:p>
                      <a:pPr algn="ctr">
                        <a:lnSpc>
                          <a:spcPct val="150000"/>
                        </a:lnSpc>
                        <a:spcAft>
                          <a:spcPts val="800"/>
                        </a:spcAft>
                      </a:pPr>
                      <a:r>
                        <a:rPr lang="en-US" sz="1600" kern="100" dirty="0">
                          <a:effectLst/>
                          <a:latin typeface="Times New Roman" panose="02020603050405020304" pitchFamily="18" charset="0"/>
                          <a:cs typeface="Times New Roman" panose="02020603050405020304" pitchFamily="18" charset="0"/>
                        </a:rPr>
                        <a:t> </a:t>
                      </a:r>
                      <a:endParaRPr lang="en-US" sz="15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cs typeface="Times New Roman" panose="02020603050405020304" pitchFamily="18" charset="0"/>
                        </a:rPr>
                        <a:t>--</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a:txBody>
                  <a:tcPr anchor="ctr"/>
                </a:tc>
                <a:tc>
                  <a:txBody>
                    <a:bodyPr/>
                    <a:lstStyle/>
                    <a:p>
                      <a:pPr algn="ctr">
                        <a:lnSpc>
                          <a:spcPct val="150000"/>
                        </a:lnSpc>
                        <a:spcAft>
                          <a:spcPts val="800"/>
                        </a:spcAft>
                      </a:pPr>
                      <a:r>
                        <a:rPr lang="en-US" sz="1800" kern="100" dirty="0">
                          <a:effectLst/>
                          <a:latin typeface="Times New Roman" panose="02020603050405020304" pitchFamily="18" charset="0"/>
                          <a:cs typeface="Times New Roman" panose="02020603050405020304" pitchFamily="18" charset="0"/>
                        </a:rPr>
                        <a:t>Accuracy:</a:t>
                      </a:r>
                    </a:p>
                    <a:p>
                      <a:pPr algn="ctr">
                        <a:lnSpc>
                          <a:spcPct val="150000"/>
                        </a:lnSpc>
                        <a:spcAft>
                          <a:spcPts val="800"/>
                        </a:spcAft>
                      </a:pPr>
                      <a:r>
                        <a:rPr lang="en-US" sz="1800" kern="100" dirty="0">
                          <a:effectLst/>
                          <a:latin typeface="Times New Roman" panose="02020603050405020304" pitchFamily="18" charset="0"/>
                          <a:cs typeface="Times New Roman" panose="02020603050405020304" pitchFamily="18" charset="0"/>
                        </a:rPr>
                        <a:t>Random Forest - 99%</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a:txBody>
                  <a:tcPr anchor="ctr"/>
                </a:tc>
                <a:extLst>
                  <a:ext uri="{0D108BD9-81ED-4DB2-BD59-A6C34878D82A}">
                    <a16:rowId xmlns:a16="http://schemas.microsoft.com/office/drawing/2014/main" val="546457893"/>
                  </a:ext>
                </a:extLst>
              </a:tr>
            </a:tbl>
          </a:graphicData>
        </a:graphic>
      </p:graphicFrame>
    </p:spTree>
    <p:extLst>
      <p:ext uri="{BB962C8B-B14F-4D97-AF65-F5344CB8AC3E}">
        <p14:creationId xmlns:p14="http://schemas.microsoft.com/office/powerpoint/2010/main" val="1150291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75B91C61-F682-3D4F-69C7-FF465FF9F9AA}"/>
              </a:ext>
            </a:extLst>
          </p:cNvPr>
          <p:cNvGraphicFramePr>
            <a:graphicFrameLocks noGrp="1"/>
          </p:cNvGraphicFramePr>
          <p:nvPr>
            <p:extLst>
              <p:ext uri="{D42A27DB-BD31-4B8C-83A1-F6EECF244321}">
                <p14:modId xmlns:p14="http://schemas.microsoft.com/office/powerpoint/2010/main" val="1913152677"/>
              </p:ext>
            </p:extLst>
          </p:nvPr>
        </p:nvGraphicFramePr>
        <p:xfrm>
          <a:off x="279010" y="-14224"/>
          <a:ext cx="11633980" cy="6683248"/>
        </p:xfrm>
        <a:graphic>
          <a:graphicData uri="http://schemas.openxmlformats.org/drawingml/2006/table">
            <a:tbl>
              <a:tblPr firstRow="1" firstCol="1" bandRow="1">
                <a:tableStyleId>{5C22544A-7EE6-4342-B048-85BDC9FD1C3A}</a:tableStyleId>
              </a:tblPr>
              <a:tblGrid>
                <a:gridCol w="1383726">
                  <a:extLst>
                    <a:ext uri="{9D8B030D-6E8A-4147-A177-3AD203B41FA5}">
                      <a16:colId xmlns:a16="http://schemas.microsoft.com/office/drawing/2014/main" val="205731688"/>
                    </a:ext>
                  </a:extLst>
                </a:gridCol>
                <a:gridCol w="1736964">
                  <a:extLst>
                    <a:ext uri="{9D8B030D-6E8A-4147-A177-3AD203B41FA5}">
                      <a16:colId xmlns:a16="http://schemas.microsoft.com/office/drawing/2014/main" val="657385538"/>
                    </a:ext>
                  </a:extLst>
                </a:gridCol>
                <a:gridCol w="2606082">
                  <a:extLst>
                    <a:ext uri="{9D8B030D-6E8A-4147-A177-3AD203B41FA5}">
                      <a16:colId xmlns:a16="http://schemas.microsoft.com/office/drawing/2014/main" val="1682611056"/>
                    </a:ext>
                  </a:extLst>
                </a:gridCol>
                <a:gridCol w="2259198">
                  <a:extLst>
                    <a:ext uri="{9D8B030D-6E8A-4147-A177-3AD203B41FA5}">
                      <a16:colId xmlns:a16="http://schemas.microsoft.com/office/drawing/2014/main" val="2989692907"/>
                    </a:ext>
                  </a:extLst>
                </a:gridCol>
                <a:gridCol w="1735695">
                  <a:extLst>
                    <a:ext uri="{9D8B030D-6E8A-4147-A177-3AD203B41FA5}">
                      <a16:colId xmlns:a16="http://schemas.microsoft.com/office/drawing/2014/main" val="3174422732"/>
                    </a:ext>
                  </a:extLst>
                </a:gridCol>
                <a:gridCol w="1912315">
                  <a:extLst>
                    <a:ext uri="{9D8B030D-6E8A-4147-A177-3AD203B41FA5}">
                      <a16:colId xmlns:a16="http://schemas.microsoft.com/office/drawing/2014/main" val="2815663845"/>
                    </a:ext>
                  </a:extLst>
                </a:gridCol>
              </a:tblGrid>
              <a:tr h="517338">
                <a:tc>
                  <a:txBody>
                    <a:bodyPr/>
                    <a:lstStyle/>
                    <a:p>
                      <a:pPr algn="ctr">
                        <a:lnSpc>
                          <a:spcPct val="150000"/>
                        </a:lnSpc>
                        <a:spcAft>
                          <a:spcPts val="800"/>
                        </a:spcAft>
                      </a:pPr>
                      <a:r>
                        <a:rPr lang="en-US" sz="1800" kern="100" dirty="0">
                          <a:effectLst/>
                          <a:latin typeface="Times New Roman" panose="02020603050405020304" pitchFamily="18" charset="0"/>
                          <a:cs typeface="Times New Roman" panose="02020603050405020304" pitchFamily="18" charset="0"/>
                        </a:rPr>
                        <a:t>Year</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8429" marR="58429" marT="0" marB="0" anchor="ctr"/>
                </a:tc>
                <a:tc>
                  <a:txBody>
                    <a:bodyPr/>
                    <a:lstStyle/>
                    <a:p>
                      <a:pPr algn="ctr">
                        <a:lnSpc>
                          <a:spcPct val="150000"/>
                        </a:lnSpc>
                        <a:spcAft>
                          <a:spcPts val="800"/>
                        </a:spcAft>
                      </a:pPr>
                      <a:r>
                        <a:rPr lang="en-US" sz="1800" kern="100">
                          <a:effectLst/>
                          <a:latin typeface="Times New Roman" panose="02020603050405020304" pitchFamily="18" charset="0"/>
                          <a:cs typeface="Times New Roman" panose="02020603050405020304" pitchFamily="18" charset="0"/>
                        </a:rPr>
                        <a:t>Author</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8429" marR="58429" marT="0" marB="0" anchor="ctr"/>
                </a:tc>
                <a:tc>
                  <a:txBody>
                    <a:bodyPr/>
                    <a:lstStyle/>
                    <a:p>
                      <a:pPr algn="ctr">
                        <a:lnSpc>
                          <a:spcPct val="150000"/>
                        </a:lnSpc>
                        <a:spcAft>
                          <a:spcPts val="800"/>
                        </a:spcAft>
                      </a:pPr>
                      <a:r>
                        <a:rPr lang="en-US" sz="1800" kern="100">
                          <a:effectLst/>
                          <a:latin typeface="Times New Roman" panose="02020603050405020304" pitchFamily="18" charset="0"/>
                          <a:cs typeface="Times New Roman" panose="02020603050405020304" pitchFamily="18" charset="0"/>
                        </a:rPr>
                        <a:t>Methodology</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8429" marR="58429" marT="0" marB="0" anchor="ctr"/>
                </a:tc>
                <a:tc>
                  <a:txBody>
                    <a:bodyPr/>
                    <a:lstStyle/>
                    <a:p>
                      <a:pPr algn="ctr">
                        <a:lnSpc>
                          <a:spcPct val="150000"/>
                        </a:lnSpc>
                        <a:spcAft>
                          <a:spcPts val="800"/>
                        </a:spcAft>
                      </a:pPr>
                      <a:r>
                        <a:rPr lang="en-US" sz="1800" kern="100">
                          <a:effectLst/>
                          <a:latin typeface="Times New Roman" panose="02020603050405020304" pitchFamily="18" charset="0"/>
                          <a:cs typeface="Times New Roman" panose="02020603050405020304" pitchFamily="18" charset="0"/>
                        </a:rPr>
                        <a:t>Datasets</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8429" marR="58429" marT="0" marB="0" anchor="ctr"/>
                </a:tc>
                <a:tc>
                  <a:txBody>
                    <a:bodyPr/>
                    <a:lstStyle/>
                    <a:p>
                      <a:pPr algn="ctr">
                        <a:lnSpc>
                          <a:spcPct val="150000"/>
                        </a:lnSpc>
                        <a:spcAft>
                          <a:spcPts val="800"/>
                        </a:spcAft>
                      </a:pPr>
                      <a:r>
                        <a:rPr lang="en-US" sz="1800" kern="100">
                          <a:effectLst/>
                          <a:latin typeface="Times New Roman" panose="02020603050405020304" pitchFamily="18" charset="0"/>
                          <a:cs typeface="Times New Roman" panose="02020603050405020304" pitchFamily="18" charset="0"/>
                        </a:rPr>
                        <a:t>Compared method</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8429" marR="58429" marT="0" marB="0" anchor="ctr"/>
                </a:tc>
                <a:tc>
                  <a:txBody>
                    <a:bodyPr/>
                    <a:lstStyle/>
                    <a:p>
                      <a:pPr algn="ctr">
                        <a:lnSpc>
                          <a:spcPct val="150000"/>
                        </a:lnSpc>
                        <a:spcAft>
                          <a:spcPts val="800"/>
                        </a:spcAft>
                      </a:pPr>
                      <a:r>
                        <a:rPr lang="en-US" sz="1800" kern="100">
                          <a:effectLst/>
                          <a:latin typeface="Times New Roman" panose="02020603050405020304" pitchFamily="18" charset="0"/>
                          <a:cs typeface="Times New Roman" panose="02020603050405020304" pitchFamily="18" charset="0"/>
                        </a:rPr>
                        <a:t>Parameter &amp; Result</a:t>
                      </a:r>
                      <a:endParaRPr lang="en-US"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58429" marR="58429" marT="0" marB="0" anchor="ctr"/>
                </a:tc>
                <a:extLst>
                  <a:ext uri="{0D108BD9-81ED-4DB2-BD59-A6C34878D82A}">
                    <a16:rowId xmlns:a16="http://schemas.microsoft.com/office/drawing/2014/main" val="90066153"/>
                  </a:ext>
                </a:extLst>
              </a:tr>
              <a:tr h="5686514">
                <a:tc>
                  <a:txBody>
                    <a:bodyPr/>
                    <a:lstStyle/>
                    <a:p>
                      <a:pPr algn="ctr">
                        <a:lnSpc>
                          <a:spcPct val="150000"/>
                        </a:lnSpc>
                        <a:spcAft>
                          <a:spcPts val="800"/>
                        </a:spcAft>
                      </a:pPr>
                      <a:r>
                        <a:rPr lang="en-US" sz="1800" kern="100" dirty="0">
                          <a:effectLst/>
                          <a:latin typeface="Times New Roman" panose="02020603050405020304" pitchFamily="18" charset="0"/>
                          <a:cs typeface="Times New Roman" panose="02020603050405020304" pitchFamily="18" charset="0"/>
                        </a:rPr>
                        <a:t>2023</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8429" marR="58429" marT="0" marB="0" anchor="ctr"/>
                </a:tc>
                <a:tc>
                  <a:txBody>
                    <a:bodyPr/>
                    <a:lstStyle/>
                    <a:p>
                      <a:pPr algn="ctr">
                        <a:lnSpc>
                          <a:spcPct val="150000"/>
                        </a:lnSpc>
                        <a:spcAft>
                          <a:spcPts val="800"/>
                        </a:spcAft>
                      </a:pPr>
                      <a:r>
                        <a:rPr lang="en-US" sz="1800" kern="100" dirty="0">
                          <a:effectLst/>
                          <a:latin typeface="Times New Roman" panose="02020603050405020304" pitchFamily="18" charset="0"/>
                          <a:cs typeface="Times New Roman" panose="02020603050405020304" pitchFamily="18" charset="0"/>
                        </a:rPr>
                        <a:t>Nadikatla Chandrasek-har et al.</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8429" marR="58429" marT="0" marB="0" anchor="ctr"/>
                </a:tc>
                <a:tc>
                  <a:txBody>
                    <a:bodyPr/>
                    <a:lstStyle/>
                    <a:p>
                      <a:pPr algn="ctr">
                        <a:lnSpc>
                          <a:spcPct val="150000"/>
                        </a:lnSpc>
                        <a:spcAft>
                          <a:spcPts val="800"/>
                        </a:spcAft>
                      </a:pPr>
                      <a:r>
                        <a:rPr lang="en-US" sz="1800" kern="100" dirty="0">
                          <a:effectLst/>
                          <a:latin typeface="Times New Roman" panose="02020603050405020304" pitchFamily="18" charset="0"/>
                          <a:cs typeface="Times New Roman" panose="02020603050405020304" pitchFamily="18" charset="0"/>
                        </a:rPr>
                        <a:t>Prediction:</a:t>
                      </a:r>
                    </a:p>
                    <a:p>
                      <a:pPr algn="ctr">
                        <a:lnSpc>
                          <a:spcPct val="150000"/>
                        </a:lnSpc>
                        <a:spcAft>
                          <a:spcPts val="800"/>
                        </a:spcAft>
                      </a:pPr>
                      <a:r>
                        <a:rPr lang="en-US" sz="1800" kern="100" dirty="0">
                          <a:effectLst/>
                          <a:latin typeface="Times New Roman" panose="02020603050405020304" pitchFamily="18" charset="0"/>
                          <a:cs typeface="Times New Roman" panose="02020603050405020304" pitchFamily="18" charset="0"/>
                        </a:rPr>
                        <a:t>Random Forest, K-Nearest Neighbor, Logistic Regression, Naïve Bayes, Gradient Boosting, and AdaBoost Classifier.</a:t>
                      </a:r>
                    </a:p>
                    <a:p>
                      <a:pPr algn="ctr">
                        <a:lnSpc>
                          <a:spcPct val="150000"/>
                        </a:lnSpc>
                        <a:spcAft>
                          <a:spcPts val="800"/>
                        </a:spcAft>
                      </a:pPr>
                      <a:r>
                        <a:rPr lang="en-US" sz="1800" kern="100" dirty="0">
                          <a:effectLst/>
                          <a:latin typeface="Times New Roman" panose="02020603050405020304" pitchFamily="18" charset="0"/>
                          <a:cs typeface="Times New Roman" panose="02020603050405020304" pitchFamily="18" charset="0"/>
                        </a:rPr>
                        <a:t>Hyperparameter optimization:</a:t>
                      </a:r>
                    </a:p>
                    <a:p>
                      <a:pPr algn="ctr">
                        <a:lnSpc>
                          <a:spcPct val="150000"/>
                        </a:lnSpc>
                        <a:spcAft>
                          <a:spcPts val="800"/>
                        </a:spcAft>
                      </a:pPr>
                      <a:r>
                        <a:rPr lang="en-US" sz="1800" kern="100" dirty="0">
                          <a:effectLst/>
                          <a:latin typeface="Times New Roman" panose="02020603050405020304" pitchFamily="18" charset="0"/>
                          <a:cs typeface="Times New Roman" panose="02020603050405020304" pitchFamily="18" charset="0"/>
                        </a:rPr>
                        <a:t>GridSearchCV</a:t>
                      </a:r>
                    </a:p>
                    <a:p>
                      <a:pPr algn="ctr">
                        <a:lnSpc>
                          <a:spcPct val="150000"/>
                        </a:lnSpc>
                        <a:spcAft>
                          <a:spcPts val="800"/>
                        </a:spcAft>
                      </a:pPr>
                      <a:r>
                        <a:rPr lang="en-US" sz="1800" kern="100" dirty="0">
                          <a:effectLst/>
                          <a:latin typeface="Times New Roman" panose="02020603050405020304" pitchFamily="18" charset="0"/>
                          <a:cs typeface="Times New Roman" panose="02020603050405020304" pitchFamily="18" charset="0"/>
                        </a:rPr>
                        <a:t>Combining six algorithms:</a:t>
                      </a:r>
                    </a:p>
                    <a:p>
                      <a:pPr algn="ctr">
                        <a:lnSpc>
                          <a:spcPct val="150000"/>
                        </a:lnSpc>
                        <a:spcAft>
                          <a:spcPts val="800"/>
                        </a:spcAft>
                      </a:pPr>
                      <a:r>
                        <a:rPr lang="en-US" sz="1800" kern="100" dirty="0">
                          <a:effectLst/>
                          <a:latin typeface="Times New Roman" panose="02020603050405020304" pitchFamily="18" charset="0"/>
                          <a:cs typeface="Times New Roman" panose="02020603050405020304" pitchFamily="18" charset="0"/>
                        </a:rPr>
                        <a:t>Soft voting ensemble classifier.</a:t>
                      </a:r>
                    </a:p>
                    <a:p>
                      <a:pPr algn="ctr">
                        <a:lnSpc>
                          <a:spcPct val="150000"/>
                        </a:lnSpc>
                        <a:spcAft>
                          <a:spcPts val="800"/>
                        </a:spcAft>
                      </a:pPr>
                      <a:r>
                        <a:rPr lang="en-US" sz="1800" kern="100" dirty="0">
                          <a:effectLst/>
                          <a:latin typeface="Times New Roman" panose="02020603050405020304" pitchFamily="18" charset="0"/>
                          <a:cs typeface="Times New Roman" panose="02020603050405020304" pitchFamily="18" charset="0"/>
                        </a:rPr>
                        <a:t> </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8429" marR="58429" marT="0" marB="0" anchor="ctr"/>
                </a:tc>
                <a:tc>
                  <a:txBody>
                    <a:bodyPr/>
                    <a:lstStyle/>
                    <a:p>
                      <a:pPr algn="ctr">
                        <a:lnSpc>
                          <a:spcPct val="150000"/>
                        </a:lnSpc>
                        <a:spcAft>
                          <a:spcPts val="800"/>
                        </a:spcAft>
                      </a:pPr>
                      <a:r>
                        <a:rPr lang="en-US" sz="1800" kern="100" dirty="0">
                          <a:effectLst/>
                          <a:latin typeface="Times New Roman" panose="02020603050405020304" pitchFamily="18" charset="0"/>
                          <a:cs typeface="Times New Roman" panose="02020603050405020304" pitchFamily="18" charset="0"/>
                        </a:rPr>
                        <a:t> Dataset I: UC Irvine ML Repository-Cleveland, Name:  Cleveland</a:t>
                      </a:r>
                    </a:p>
                    <a:p>
                      <a:pPr algn="ctr">
                        <a:lnSpc>
                          <a:spcPct val="150000"/>
                        </a:lnSpc>
                        <a:spcAft>
                          <a:spcPts val="800"/>
                        </a:spcAft>
                      </a:pPr>
                      <a:r>
                        <a:rPr lang="en-US" sz="1800" kern="100" dirty="0">
                          <a:effectLst/>
                          <a:latin typeface="Times New Roman" panose="02020603050405020304" pitchFamily="18" charset="0"/>
                          <a:cs typeface="Times New Roman" panose="02020603050405020304" pitchFamily="18" charset="0"/>
                        </a:rPr>
                        <a:t>Source: UC Irvine ML Repository</a:t>
                      </a:r>
                    </a:p>
                    <a:p>
                      <a:pPr algn="ctr">
                        <a:lnSpc>
                          <a:spcPct val="150000"/>
                        </a:lnSpc>
                        <a:spcAft>
                          <a:spcPts val="800"/>
                        </a:spcAft>
                      </a:pPr>
                      <a:r>
                        <a:rPr lang="en-US" sz="1800" kern="100" dirty="0">
                          <a:effectLst/>
                          <a:latin typeface="Times New Roman" panose="02020603050405020304" pitchFamily="18" charset="0"/>
                          <a:cs typeface="Times New Roman" panose="02020603050405020304" pitchFamily="18" charset="0"/>
                        </a:rPr>
                        <a:t> Instances: 303</a:t>
                      </a:r>
                    </a:p>
                    <a:p>
                      <a:pPr algn="ctr">
                        <a:lnSpc>
                          <a:spcPct val="150000"/>
                        </a:lnSpc>
                        <a:spcAft>
                          <a:spcPts val="800"/>
                        </a:spcAft>
                      </a:pPr>
                      <a:r>
                        <a:rPr lang="en-US" sz="1800" kern="100" dirty="0">
                          <a:effectLst/>
                          <a:latin typeface="Times New Roman" panose="02020603050405020304" pitchFamily="18" charset="0"/>
                          <a:cs typeface="Times New Roman" panose="02020603050405020304" pitchFamily="18" charset="0"/>
                        </a:rPr>
                        <a:t> Attributes: 14</a:t>
                      </a:r>
                    </a:p>
                    <a:p>
                      <a:pPr algn="ctr">
                        <a:lnSpc>
                          <a:spcPct val="150000"/>
                        </a:lnSpc>
                        <a:spcAft>
                          <a:spcPts val="800"/>
                        </a:spcAft>
                      </a:pPr>
                      <a:r>
                        <a:rPr lang="en-US" sz="1800" kern="100" dirty="0">
                          <a:effectLst/>
                          <a:latin typeface="Times New Roman" panose="02020603050405020304" pitchFamily="18" charset="0"/>
                          <a:cs typeface="Times New Roman" panose="02020603050405020304" pitchFamily="18" charset="0"/>
                        </a:rPr>
                        <a:t>Dataset II: IEEE Data port Heart Disease</a:t>
                      </a:r>
                    </a:p>
                    <a:p>
                      <a:pPr algn="ctr">
                        <a:lnSpc>
                          <a:spcPct val="150000"/>
                        </a:lnSpc>
                        <a:spcAft>
                          <a:spcPts val="800"/>
                        </a:spcAft>
                      </a:pPr>
                      <a:r>
                        <a:rPr lang="en-US" sz="1800" kern="100" dirty="0">
                          <a:effectLst/>
                          <a:latin typeface="Times New Roman" panose="02020603050405020304" pitchFamily="18" charset="0"/>
                          <a:cs typeface="Times New Roman" panose="02020603050405020304" pitchFamily="18" charset="0"/>
                        </a:rPr>
                        <a:t>Source: IEEE Data port, Instances: 1190</a:t>
                      </a:r>
                    </a:p>
                    <a:p>
                      <a:pPr algn="ctr">
                        <a:lnSpc>
                          <a:spcPct val="150000"/>
                        </a:lnSpc>
                        <a:spcAft>
                          <a:spcPts val="800"/>
                        </a:spcAft>
                      </a:pPr>
                      <a:r>
                        <a:rPr lang="en-US" sz="1800" kern="100" dirty="0">
                          <a:effectLst/>
                          <a:latin typeface="Times New Roman" panose="02020603050405020304" pitchFamily="18" charset="0"/>
                          <a:cs typeface="Times New Roman" panose="02020603050405020304" pitchFamily="18" charset="0"/>
                        </a:rPr>
                        <a:t>Attributes: 12</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8429" marR="58429" marT="0" marB="0" anchor="ctr"/>
                </a:tc>
                <a:tc>
                  <a:txBody>
                    <a:bodyPr/>
                    <a:lstStyle/>
                    <a:p>
                      <a:pPr algn="ctr">
                        <a:lnSpc>
                          <a:spcPct val="150000"/>
                        </a:lnSpc>
                        <a:spcAft>
                          <a:spcPts val="800"/>
                        </a:spcAft>
                      </a:pPr>
                      <a:r>
                        <a:rPr lang="en-US" sz="1800" kern="100" dirty="0">
                          <a:effectLst/>
                          <a:latin typeface="Times New Roman" panose="02020603050405020304" pitchFamily="18" charset="0"/>
                          <a:cs typeface="Times New Roman" panose="02020603050405020304" pitchFamily="18" charset="0"/>
                        </a:rPr>
                        <a:t>Dataset1:</a:t>
                      </a:r>
                    </a:p>
                    <a:p>
                      <a:pPr algn="ctr">
                        <a:lnSpc>
                          <a:spcPct val="150000"/>
                        </a:lnSpc>
                        <a:spcAft>
                          <a:spcPts val="800"/>
                        </a:spcAft>
                      </a:pPr>
                      <a:r>
                        <a:rPr lang="en-US" sz="1800" kern="100" dirty="0">
                          <a:effectLst/>
                          <a:latin typeface="Times New Roman" panose="02020603050405020304" pitchFamily="18" charset="0"/>
                          <a:cs typeface="Times New Roman" panose="02020603050405020304" pitchFamily="18" charset="0"/>
                        </a:rPr>
                        <a:t>[28] [27] [16] [34] [59]</a:t>
                      </a:r>
                    </a:p>
                    <a:p>
                      <a:pPr algn="ctr">
                        <a:lnSpc>
                          <a:spcPct val="150000"/>
                        </a:lnSpc>
                        <a:spcAft>
                          <a:spcPts val="800"/>
                        </a:spcAft>
                      </a:pPr>
                      <a:r>
                        <a:rPr lang="en-US" sz="1800" kern="100" dirty="0">
                          <a:effectLst/>
                          <a:latin typeface="Times New Roman" panose="02020603050405020304" pitchFamily="18" charset="0"/>
                          <a:cs typeface="Times New Roman" panose="02020603050405020304" pitchFamily="18" charset="0"/>
                        </a:rPr>
                        <a:t>Dataset2:</a:t>
                      </a:r>
                    </a:p>
                    <a:p>
                      <a:pPr algn="ctr">
                        <a:lnSpc>
                          <a:spcPct val="150000"/>
                        </a:lnSpc>
                        <a:spcAft>
                          <a:spcPts val="800"/>
                        </a:spcAft>
                      </a:pPr>
                      <a:r>
                        <a:rPr lang="en-US" sz="1800" kern="100" dirty="0">
                          <a:effectLst/>
                          <a:latin typeface="Times New Roman" panose="02020603050405020304" pitchFamily="18" charset="0"/>
                          <a:cs typeface="Times New Roman" panose="02020603050405020304" pitchFamily="18" charset="0"/>
                        </a:rPr>
                        <a:t>[38] [39] [40]</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8429" marR="58429" marT="0" marB="0" anchor="ctr"/>
                </a:tc>
                <a:tc>
                  <a:txBody>
                    <a:bodyPr/>
                    <a:lstStyle/>
                    <a:p>
                      <a:pPr algn="ctr">
                        <a:lnSpc>
                          <a:spcPct val="150000"/>
                        </a:lnSpc>
                        <a:spcAft>
                          <a:spcPts val="800"/>
                        </a:spcAft>
                      </a:pPr>
                      <a:r>
                        <a:rPr lang="en-US" sz="1800" kern="100" dirty="0">
                          <a:effectLst/>
                          <a:latin typeface="Times New Roman" panose="02020603050405020304" pitchFamily="18" charset="0"/>
                          <a:cs typeface="Times New Roman" panose="02020603050405020304" pitchFamily="18" charset="0"/>
                        </a:rPr>
                        <a:t>Accuracy: </a:t>
                      </a:r>
                    </a:p>
                    <a:p>
                      <a:pPr algn="ctr">
                        <a:lnSpc>
                          <a:spcPct val="150000"/>
                        </a:lnSpc>
                        <a:spcAft>
                          <a:spcPts val="800"/>
                        </a:spcAft>
                      </a:pPr>
                      <a:r>
                        <a:rPr lang="en-US" sz="1800" kern="100" dirty="0">
                          <a:effectLst/>
                          <a:latin typeface="Times New Roman" panose="02020603050405020304" pitchFamily="18" charset="0"/>
                          <a:cs typeface="Times New Roman" panose="02020603050405020304" pitchFamily="18" charset="0"/>
                        </a:rPr>
                        <a:t>LR -90.16%</a:t>
                      </a:r>
                    </a:p>
                    <a:p>
                      <a:pPr algn="ctr">
                        <a:lnSpc>
                          <a:spcPct val="150000"/>
                        </a:lnSpc>
                        <a:spcAft>
                          <a:spcPts val="800"/>
                        </a:spcAft>
                      </a:pPr>
                      <a:r>
                        <a:rPr lang="en-US" sz="1800" kern="100" dirty="0">
                          <a:effectLst/>
                          <a:latin typeface="Times New Roman" panose="02020603050405020304" pitchFamily="18" charset="0"/>
                          <a:cs typeface="Times New Roman" panose="02020603050405020304" pitchFamily="18" charset="0"/>
                        </a:rPr>
                        <a:t>AB - 89.67%</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8429" marR="58429" marT="0" marB="0" anchor="ctr"/>
                </a:tc>
                <a:extLst>
                  <a:ext uri="{0D108BD9-81ED-4DB2-BD59-A6C34878D82A}">
                    <a16:rowId xmlns:a16="http://schemas.microsoft.com/office/drawing/2014/main" val="637038901"/>
                  </a:ext>
                </a:extLst>
              </a:tr>
            </a:tbl>
          </a:graphicData>
        </a:graphic>
      </p:graphicFrame>
    </p:spTree>
    <p:extLst>
      <p:ext uri="{BB962C8B-B14F-4D97-AF65-F5344CB8AC3E}">
        <p14:creationId xmlns:p14="http://schemas.microsoft.com/office/powerpoint/2010/main" val="3051112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0E804-35FB-DF2D-FA92-0AE67FC1720C}"/>
              </a:ext>
            </a:extLst>
          </p:cNvPr>
          <p:cNvSpPr>
            <a:spLocks noGrp="1"/>
          </p:cNvSpPr>
          <p:nvPr>
            <p:ph type="title"/>
          </p:nvPr>
        </p:nvSpPr>
        <p:spPr>
          <a:xfrm>
            <a:off x="1051558" y="688681"/>
            <a:ext cx="10515600" cy="1325563"/>
          </a:xfrm>
        </p:spPr>
        <p:txBody>
          <a:bodyPr>
            <a:normAutofit/>
          </a:bodyPr>
          <a:lstStyle/>
          <a:p>
            <a:pPr algn="ctr"/>
            <a:r>
              <a:rPr lang="en-US" sz="2000" b="1" dirty="0">
                <a:latin typeface="Times New Roman" panose="02020603050405020304" pitchFamily="18" charset="0"/>
                <a:cs typeface="Times New Roman" panose="02020603050405020304" pitchFamily="18" charset="0"/>
              </a:rPr>
              <a:t>PROBLEM STATEMENT</a:t>
            </a:r>
          </a:p>
        </p:txBody>
      </p:sp>
      <p:sp>
        <p:nvSpPr>
          <p:cNvPr id="4" name="TextBox 3">
            <a:extLst>
              <a:ext uri="{FF2B5EF4-FFF2-40B4-BE49-F238E27FC236}">
                <a16:creationId xmlns:a16="http://schemas.microsoft.com/office/drawing/2014/main" id="{5B67CCF4-F29A-06D5-9364-097BC5989D5A}"/>
              </a:ext>
            </a:extLst>
          </p:cNvPr>
          <p:cNvSpPr txBox="1"/>
          <p:nvPr/>
        </p:nvSpPr>
        <p:spPr>
          <a:xfrm>
            <a:off x="2405574" y="2250830"/>
            <a:ext cx="7807569" cy="2783262"/>
          </a:xfrm>
          <a:prstGeom prst="rect">
            <a:avLst/>
          </a:prstGeom>
          <a:noFill/>
        </p:spPr>
        <p:txBody>
          <a:bodyPr wrap="square">
            <a:spAutoFit/>
          </a:bodyPr>
          <a:lstStyle/>
          <a:p>
            <a:pPr algn="just">
              <a:lnSpc>
                <a:spcPct val="200000"/>
              </a:lnSpc>
            </a:pPr>
            <a:r>
              <a:rPr lang="en-US" dirty="0"/>
              <a:t>Heart disease remains a leading global cause of death, with accurate prediction still challenging. Issues such as class imbalance, redundant features, and unoptimized models affect prediction performance. This project tackles these challenges by developing an optimized SVM-based model, improving accuracy, reducing false predictions, and enhancing early detection of heart disease</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43987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5C1FF-E3CF-9889-3EE0-8ECC8646C523}"/>
              </a:ext>
            </a:extLst>
          </p:cNvPr>
          <p:cNvSpPr>
            <a:spLocks noGrp="1"/>
          </p:cNvSpPr>
          <p:nvPr>
            <p:ph type="title"/>
          </p:nvPr>
        </p:nvSpPr>
        <p:spPr>
          <a:xfrm>
            <a:off x="950741" y="742277"/>
            <a:ext cx="10515600" cy="1325563"/>
          </a:xfrm>
        </p:spPr>
        <p:txBody>
          <a:bodyPr>
            <a:normAutofit/>
          </a:bodyPr>
          <a:lstStyle/>
          <a:p>
            <a:pPr algn="ctr"/>
            <a:r>
              <a:rPr lang="en-US" sz="2000" b="1" dirty="0">
                <a:latin typeface="Times New Roman" panose="02020603050405020304" pitchFamily="18" charset="0"/>
                <a:cs typeface="Times New Roman" panose="02020603050405020304" pitchFamily="18" charset="0"/>
              </a:rPr>
              <a:t>DATASET</a:t>
            </a:r>
          </a:p>
        </p:txBody>
      </p:sp>
      <p:sp>
        <p:nvSpPr>
          <p:cNvPr id="4" name="TextBox 3">
            <a:extLst>
              <a:ext uri="{FF2B5EF4-FFF2-40B4-BE49-F238E27FC236}">
                <a16:creationId xmlns:a16="http://schemas.microsoft.com/office/drawing/2014/main" id="{89A9609F-A5A1-48BE-F881-175F093B9ACD}"/>
              </a:ext>
            </a:extLst>
          </p:cNvPr>
          <p:cNvSpPr txBox="1"/>
          <p:nvPr/>
        </p:nvSpPr>
        <p:spPr>
          <a:xfrm>
            <a:off x="2447778" y="1461218"/>
            <a:ext cx="8074855" cy="4445256"/>
          </a:xfrm>
          <a:prstGeom prst="rect">
            <a:avLst/>
          </a:prstGeom>
          <a:noFill/>
        </p:spPr>
        <p:txBody>
          <a:bodyPr wrap="square">
            <a:spAutoFit/>
          </a:bodyPr>
          <a:lstStyle/>
          <a:p>
            <a:pPr algn="just">
              <a:lnSpc>
                <a:spcPct val="200000"/>
              </a:lnSpc>
            </a:pPr>
            <a:r>
              <a:rPr lang="en-US" dirty="0"/>
              <a:t>The dataset, sourced from Kaggle, contains 1,190 patient records with 12 key attributes essential for heart disease prediction. These attributes include Age, Sex (0 = Female, 1 = Male), Chest Pain Type, Resting Blood Pressure, Cholesterol Level, Fasting Blood Sugar (1 = &gt;120 mg/dl, 0 = Normal), Resting ECG, Maximum Heart Rate, Exercise-Induced Angina (0 = No, 1 = Yes), </a:t>
            </a:r>
            <a:r>
              <a:rPr lang="en-US" dirty="0" err="1"/>
              <a:t>Oldpeak</a:t>
            </a:r>
            <a:r>
              <a:rPr lang="en-US" dirty="0"/>
              <a:t> (ST depression), ST Slope, and the Target variable indicating heart disease presence (0 = No, 1 = Yes). These features help analyze patient health conditions and enhance predictive modeling for early diagnosis.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7789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C3DF7-17CB-B114-81C1-6FB6CF669073}"/>
              </a:ext>
            </a:extLst>
          </p:cNvPr>
          <p:cNvSpPr>
            <a:spLocks noGrp="1"/>
          </p:cNvSpPr>
          <p:nvPr>
            <p:ph type="title"/>
          </p:nvPr>
        </p:nvSpPr>
        <p:spPr>
          <a:xfrm>
            <a:off x="641252" y="111922"/>
            <a:ext cx="10515600" cy="1325563"/>
          </a:xfrm>
        </p:spPr>
        <p:txBody>
          <a:bodyPr>
            <a:normAutofit/>
          </a:bodyPr>
          <a:lstStyle/>
          <a:p>
            <a:pPr algn="ctr"/>
            <a:r>
              <a:rPr lang="en-IN" sz="2000" b="1" dirty="0">
                <a:latin typeface="Times New Roman" panose="02020603050405020304" pitchFamily="18" charset="0"/>
                <a:cs typeface="Times New Roman" panose="02020603050405020304" pitchFamily="18" charset="0"/>
              </a:rPr>
              <a:t>PROPOSED</a:t>
            </a:r>
            <a:r>
              <a:rPr lang="en-IN" sz="2000" b="1" dirty="0"/>
              <a:t>  </a:t>
            </a:r>
            <a:r>
              <a:rPr lang="en-US" sz="2000" b="1" dirty="0">
                <a:latin typeface="Times New Roman" panose="02020603050405020304" pitchFamily="18" charset="0"/>
                <a:cs typeface="Times New Roman" panose="02020603050405020304" pitchFamily="18" charset="0"/>
              </a:rPr>
              <a:t>METHODOLOGY</a:t>
            </a:r>
          </a:p>
        </p:txBody>
      </p:sp>
      <p:grpSp>
        <p:nvGrpSpPr>
          <p:cNvPr id="3" name="Group 2">
            <a:extLst>
              <a:ext uri="{FF2B5EF4-FFF2-40B4-BE49-F238E27FC236}">
                <a16:creationId xmlns:a16="http://schemas.microsoft.com/office/drawing/2014/main" id="{E9472868-C8C3-38C4-3184-6E0E5B65C8C8}"/>
              </a:ext>
            </a:extLst>
          </p:cNvPr>
          <p:cNvGrpSpPr/>
          <p:nvPr/>
        </p:nvGrpSpPr>
        <p:grpSpPr>
          <a:xfrm>
            <a:off x="2785403" y="1437485"/>
            <a:ext cx="7061981" cy="4445391"/>
            <a:chOff x="0" y="0"/>
            <a:chExt cx="6286500" cy="4149969"/>
          </a:xfrm>
        </p:grpSpPr>
        <p:sp>
          <p:nvSpPr>
            <p:cNvPr id="24" name="Flowchart: Magnetic Disk 23">
              <a:extLst>
                <a:ext uri="{FF2B5EF4-FFF2-40B4-BE49-F238E27FC236}">
                  <a16:creationId xmlns:a16="http://schemas.microsoft.com/office/drawing/2014/main" id="{0173B96C-C052-1EF0-6895-D933A4876DCD}"/>
                </a:ext>
              </a:extLst>
            </p:cNvPr>
            <p:cNvSpPr/>
            <p:nvPr/>
          </p:nvSpPr>
          <p:spPr>
            <a:xfrm>
              <a:off x="0" y="17585"/>
              <a:ext cx="1459523" cy="791210"/>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Aft>
                  <a:spcPts val="800"/>
                </a:spcAft>
              </a:pPr>
              <a:r>
                <a:rPr lang="en-IN" sz="800" kern="100">
                  <a:effectLst/>
                  <a:ea typeface="Calibri" panose="020F0502020204030204" pitchFamily="34" charset="0"/>
                  <a:cs typeface="Latha" panose="020B0604020202020204" pitchFamily="34" charset="0"/>
                </a:rPr>
                <a:t>DATA COLLECTON</a:t>
              </a:r>
              <a:endParaRPr lang="en-US" sz="1100" kern="100">
                <a:effectLst/>
                <a:ea typeface="Calibri" panose="020F0502020204030204" pitchFamily="34" charset="0"/>
                <a:cs typeface="Latha" panose="020B0604020202020204" pitchFamily="34" charset="0"/>
              </a:endParaRPr>
            </a:p>
          </p:txBody>
        </p:sp>
        <p:sp>
          <p:nvSpPr>
            <p:cNvPr id="25" name="Rectangle: Rounded Corners 24">
              <a:extLst>
                <a:ext uri="{FF2B5EF4-FFF2-40B4-BE49-F238E27FC236}">
                  <a16:creationId xmlns:a16="http://schemas.microsoft.com/office/drawing/2014/main" id="{0997E206-7480-42FB-DAB8-63727ABC26C6}"/>
                </a:ext>
              </a:extLst>
            </p:cNvPr>
            <p:cNvSpPr/>
            <p:nvPr/>
          </p:nvSpPr>
          <p:spPr>
            <a:xfrm>
              <a:off x="2224454" y="17585"/>
              <a:ext cx="1565031" cy="7994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Aft>
                  <a:spcPts val="800"/>
                </a:spcAft>
              </a:pPr>
              <a:r>
                <a:rPr lang="en-IN" sz="800" kern="100">
                  <a:effectLst/>
                  <a:ea typeface="Calibri" panose="020F0502020204030204" pitchFamily="34" charset="0"/>
                  <a:cs typeface="Latha" panose="020B0604020202020204" pitchFamily="34" charset="0"/>
                </a:rPr>
                <a:t>DATA PREPROCESSING</a:t>
              </a:r>
              <a:endParaRPr lang="en-US" sz="1100" kern="100">
                <a:effectLst/>
                <a:ea typeface="Calibri" panose="020F0502020204030204" pitchFamily="34" charset="0"/>
                <a:cs typeface="Latha" panose="020B0604020202020204" pitchFamily="34" charset="0"/>
              </a:endParaRPr>
            </a:p>
          </p:txBody>
        </p:sp>
        <p:sp>
          <p:nvSpPr>
            <p:cNvPr id="26" name="Rectangle: Rounded Corners 25">
              <a:extLst>
                <a:ext uri="{FF2B5EF4-FFF2-40B4-BE49-F238E27FC236}">
                  <a16:creationId xmlns:a16="http://schemas.microsoft.com/office/drawing/2014/main" id="{2B3F58FE-DC1D-8B91-55E9-F8B0DEC1B2F6}"/>
                </a:ext>
              </a:extLst>
            </p:cNvPr>
            <p:cNvSpPr/>
            <p:nvPr/>
          </p:nvSpPr>
          <p:spPr>
            <a:xfrm>
              <a:off x="4510454" y="0"/>
              <a:ext cx="1776046" cy="82647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Aft>
                  <a:spcPts val="800"/>
                </a:spcAft>
                <a:buNone/>
              </a:pPr>
              <a:r>
                <a:rPr lang="en-US" sz="800" kern="100" dirty="0">
                  <a:effectLst/>
                  <a:ea typeface="Calibri" panose="020F0502020204030204" pitchFamily="34" charset="0"/>
                  <a:cs typeface="Latha" panose="020B0604020202020204" pitchFamily="34" charset="0"/>
                </a:rPr>
                <a:t>Feature Extraction</a:t>
              </a:r>
              <a:endParaRPr lang="en-US" sz="1100" kern="100" dirty="0">
                <a:effectLst/>
                <a:ea typeface="Calibri" panose="020F0502020204030204" pitchFamily="34" charset="0"/>
                <a:cs typeface="Latha" panose="020B0604020202020204" pitchFamily="34" charset="0"/>
              </a:endParaRPr>
            </a:p>
            <a:p>
              <a:pPr marL="342900" marR="0" lvl="0" indent="-342900">
                <a:lnSpc>
                  <a:spcPct val="107000"/>
                </a:lnSpc>
                <a:buFont typeface="Wingdings" panose="05000000000000000000" pitchFamily="2" charset="2"/>
                <a:buChar char=""/>
              </a:pPr>
              <a:r>
                <a:rPr lang="en-US" sz="800" kern="100" dirty="0">
                  <a:effectLst/>
                  <a:ea typeface="Calibri" panose="020F0502020204030204" pitchFamily="34" charset="0"/>
                  <a:cs typeface="Latha" panose="020B0604020202020204" pitchFamily="34" charset="0"/>
                </a:rPr>
                <a:t>FCMIM </a:t>
              </a:r>
              <a:endParaRPr lang="en-US" sz="1100" kern="100" dirty="0">
                <a:effectLst/>
                <a:ea typeface="Calibri" panose="020F0502020204030204" pitchFamily="34" charset="0"/>
                <a:cs typeface="Latha" panose="020B0604020202020204" pitchFamily="34" charset="0"/>
              </a:endParaRPr>
            </a:p>
            <a:p>
              <a:pPr marL="342900" marR="0" lvl="0" indent="-342900">
                <a:lnSpc>
                  <a:spcPct val="107000"/>
                </a:lnSpc>
                <a:spcAft>
                  <a:spcPts val="800"/>
                </a:spcAft>
                <a:buFont typeface="Wingdings" panose="05000000000000000000" pitchFamily="2" charset="2"/>
                <a:buChar char=""/>
              </a:pPr>
              <a:r>
                <a:rPr lang="en-US" sz="800" kern="100" dirty="0">
                  <a:effectLst/>
                  <a:ea typeface="Calibri" panose="020F0502020204030204" pitchFamily="34" charset="0"/>
                  <a:cs typeface="Latha" panose="020B0604020202020204" pitchFamily="34" charset="0"/>
                </a:rPr>
                <a:t>Standard</a:t>
              </a:r>
              <a:r>
                <a:rPr lang="en-US" sz="1100" kern="100" dirty="0">
                  <a:effectLst/>
                  <a:ea typeface="Calibri" panose="020F0502020204030204" pitchFamily="34" charset="0"/>
                  <a:cs typeface="Latha" panose="020B0604020202020204" pitchFamily="34" charset="0"/>
                </a:rPr>
                <a:t> </a:t>
              </a:r>
              <a:r>
                <a:rPr lang="en-US" sz="800" kern="100" dirty="0">
                  <a:effectLst/>
                  <a:ea typeface="Calibri" panose="020F0502020204030204" pitchFamily="34" charset="0"/>
                  <a:cs typeface="Latha" panose="020B0604020202020204" pitchFamily="34" charset="0"/>
                </a:rPr>
                <a:t>Scaling</a:t>
              </a:r>
              <a:endParaRPr lang="en-US" sz="1100" kern="100" dirty="0">
                <a:effectLst/>
                <a:ea typeface="Calibri" panose="020F0502020204030204" pitchFamily="34" charset="0"/>
                <a:cs typeface="Latha" panose="020B0604020202020204" pitchFamily="34" charset="0"/>
              </a:endParaRPr>
            </a:p>
          </p:txBody>
        </p:sp>
        <p:sp>
          <p:nvSpPr>
            <p:cNvPr id="27" name="Rectangle: Rounded Corners 26">
              <a:extLst>
                <a:ext uri="{FF2B5EF4-FFF2-40B4-BE49-F238E27FC236}">
                  <a16:creationId xmlns:a16="http://schemas.microsoft.com/office/drawing/2014/main" id="{6F3E7A4F-695B-A566-B563-3AD12BF13936}"/>
                </a:ext>
              </a:extLst>
            </p:cNvPr>
            <p:cNvSpPr/>
            <p:nvPr/>
          </p:nvSpPr>
          <p:spPr>
            <a:xfrm>
              <a:off x="0" y="1582615"/>
              <a:ext cx="1573530" cy="84406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Aft>
                  <a:spcPts val="800"/>
                </a:spcAft>
                <a:buNone/>
              </a:pPr>
              <a:r>
                <a:rPr lang="en-IN" sz="800" kern="100">
                  <a:effectLst/>
                  <a:latin typeface="Times New Roman" panose="02020603050405020304" pitchFamily="18" charset="0"/>
                  <a:ea typeface="Calibri" panose="020F0502020204030204" pitchFamily="34" charset="0"/>
                  <a:cs typeface="Latha" panose="020B0604020202020204" pitchFamily="34" charset="0"/>
                </a:rPr>
                <a:t>DATA SET SPLITING</a:t>
              </a:r>
              <a:endParaRPr lang="en-US" sz="1100" kern="100">
                <a:effectLst/>
                <a:ea typeface="Calibri" panose="020F0502020204030204" pitchFamily="34" charset="0"/>
                <a:cs typeface="Latha" panose="020B0604020202020204" pitchFamily="34" charset="0"/>
              </a:endParaRPr>
            </a:p>
            <a:p>
              <a:pPr marL="342900" marR="0" lvl="0" indent="-342900">
                <a:lnSpc>
                  <a:spcPct val="107000"/>
                </a:lnSpc>
                <a:spcAft>
                  <a:spcPts val="800"/>
                </a:spcAft>
                <a:buFont typeface="Wingdings" panose="05000000000000000000" pitchFamily="2" charset="2"/>
                <a:buChar char=""/>
              </a:pPr>
              <a:r>
                <a:rPr lang="en-IN" sz="800" kern="100">
                  <a:effectLst/>
                  <a:latin typeface="Times New Roman" panose="02020603050405020304" pitchFamily="18" charset="0"/>
                  <a:ea typeface="Calibri" panose="020F0502020204030204" pitchFamily="34" charset="0"/>
                  <a:cs typeface="Latha" panose="020B0604020202020204" pitchFamily="34" charset="0"/>
                </a:rPr>
                <a:t>Train-Test</a:t>
              </a:r>
              <a:endParaRPr lang="en-US" sz="1100" kern="100">
                <a:effectLst/>
                <a:ea typeface="Calibri" panose="020F0502020204030204" pitchFamily="34" charset="0"/>
                <a:cs typeface="Latha" panose="020B0604020202020204" pitchFamily="34" charset="0"/>
              </a:endParaRPr>
            </a:p>
          </p:txBody>
        </p:sp>
        <p:sp>
          <p:nvSpPr>
            <p:cNvPr id="28" name="Rectangle: Rounded Corners 27">
              <a:extLst>
                <a:ext uri="{FF2B5EF4-FFF2-40B4-BE49-F238E27FC236}">
                  <a16:creationId xmlns:a16="http://schemas.microsoft.com/office/drawing/2014/main" id="{547C24F4-5C73-265A-0293-EEF80BBDB1A3}"/>
                </a:ext>
              </a:extLst>
            </p:cNvPr>
            <p:cNvSpPr/>
            <p:nvPr/>
          </p:nvSpPr>
          <p:spPr>
            <a:xfrm>
              <a:off x="2250831" y="1565031"/>
              <a:ext cx="1608895" cy="88802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Aft>
                  <a:spcPts val="800"/>
                </a:spcAft>
              </a:pPr>
              <a:r>
                <a:rPr lang="en-US" sz="800" kern="100">
                  <a:effectLst/>
                  <a:ea typeface="Calibri" panose="020F0502020204030204" pitchFamily="34" charset="0"/>
                  <a:cs typeface="Latha" panose="020B0604020202020204" pitchFamily="34" charset="0"/>
                </a:rPr>
                <a:t>Model Training &amp; Evaluation</a:t>
              </a:r>
              <a:endParaRPr lang="en-US" sz="1100" kern="100">
                <a:effectLst/>
                <a:ea typeface="Calibri" panose="020F0502020204030204" pitchFamily="34" charset="0"/>
                <a:cs typeface="Latha" panose="020B0604020202020204" pitchFamily="34" charset="0"/>
              </a:endParaRPr>
            </a:p>
          </p:txBody>
        </p:sp>
        <p:sp>
          <p:nvSpPr>
            <p:cNvPr id="29" name="Rectangle: Rounded Corners 28">
              <a:extLst>
                <a:ext uri="{FF2B5EF4-FFF2-40B4-BE49-F238E27FC236}">
                  <a16:creationId xmlns:a16="http://schemas.microsoft.com/office/drawing/2014/main" id="{459BD4FB-FEE1-4E8F-6442-BFF67EACC5C0}"/>
                </a:ext>
              </a:extLst>
            </p:cNvPr>
            <p:cNvSpPr/>
            <p:nvPr/>
          </p:nvSpPr>
          <p:spPr>
            <a:xfrm>
              <a:off x="4589585" y="1591408"/>
              <a:ext cx="1688123" cy="88802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Aft>
                  <a:spcPts val="800"/>
                </a:spcAft>
                <a:buNone/>
              </a:pPr>
              <a:r>
                <a:rPr lang="en-US" sz="800" kern="100">
                  <a:effectLst/>
                  <a:ea typeface="Calibri" panose="020F0502020204030204" pitchFamily="34" charset="0"/>
                  <a:cs typeface="Latha" panose="020B0604020202020204" pitchFamily="34" charset="0"/>
                </a:rPr>
                <a:t>Model Optimization</a:t>
              </a:r>
              <a:endParaRPr lang="en-US" sz="1100" kern="100">
                <a:effectLst/>
                <a:ea typeface="Calibri" panose="020F0502020204030204" pitchFamily="34" charset="0"/>
                <a:cs typeface="Latha" panose="020B0604020202020204" pitchFamily="34" charset="0"/>
              </a:endParaRPr>
            </a:p>
            <a:p>
              <a:pPr marL="342900" marR="0" lvl="0" indent="-342900">
                <a:lnSpc>
                  <a:spcPct val="107000"/>
                </a:lnSpc>
                <a:buFont typeface="Wingdings" panose="05000000000000000000" pitchFamily="2" charset="2"/>
                <a:buChar char=""/>
              </a:pPr>
              <a:r>
                <a:rPr lang="en-US" sz="800" kern="100">
                  <a:effectLst/>
                  <a:ea typeface="Calibri" panose="020F0502020204030204" pitchFamily="34" charset="0"/>
                  <a:cs typeface="Latha" panose="020B0604020202020204" pitchFamily="34" charset="0"/>
                </a:rPr>
                <a:t>Grid</a:t>
              </a:r>
              <a:endParaRPr lang="en-US" sz="1100" kern="100">
                <a:effectLst/>
                <a:ea typeface="Calibri" panose="020F0502020204030204" pitchFamily="34" charset="0"/>
                <a:cs typeface="Latha" panose="020B0604020202020204" pitchFamily="34" charset="0"/>
              </a:endParaRPr>
            </a:p>
            <a:p>
              <a:pPr marL="342900" marR="0" lvl="0" indent="-342900">
                <a:lnSpc>
                  <a:spcPct val="107000"/>
                </a:lnSpc>
                <a:buFont typeface="Wingdings" panose="05000000000000000000" pitchFamily="2" charset="2"/>
                <a:buChar char=""/>
              </a:pPr>
              <a:r>
                <a:rPr lang="en-US" sz="800" kern="100">
                  <a:effectLst/>
                  <a:ea typeface="Calibri" panose="020F0502020204030204" pitchFamily="34" charset="0"/>
                  <a:cs typeface="Latha" panose="020B0604020202020204" pitchFamily="34" charset="0"/>
                </a:rPr>
                <a:t>Random</a:t>
              </a:r>
              <a:endParaRPr lang="en-US" sz="1100" kern="100">
                <a:effectLst/>
                <a:ea typeface="Calibri" panose="020F0502020204030204" pitchFamily="34" charset="0"/>
                <a:cs typeface="Latha" panose="020B0604020202020204" pitchFamily="34" charset="0"/>
              </a:endParaRPr>
            </a:p>
            <a:p>
              <a:pPr marL="342900" marR="0" lvl="0" indent="-342900">
                <a:lnSpc>
                  <a:spcPct val="107000"/>
                </a:lnSpc>
                <a:spcAft>
                  <a:spcPts val="800"/>
                </a:spcAft>
                <a:buFont typeface="Wingdings" panose="05000000000000000000" pitchFamily="2" charset="2"/>
                <a:buChar char=""/>
              </a:pPr>
              <a:r>
                <a:rPr lang="en-US" sz="800" kern="100">
                  <a:effectLst/>
                  <a:ea typeface="Calibri" panose="020F0502020204030204" pitchFamily="34" charset="0"/>
                  <a:cs typeface="Latha" panose="020B0604020202020204" pitchFamily="34" charset="0"/>
                </a:rPr>
                <a:t>Bayesian</a:t>
              </a:r>
              <a:endParaRPr lang="en-US" sz="1100" kern="100">
                <a:effectLst/>
                <a:ea typeface="Calibri" panose="020F0502020204030204" pitchFamily="34" charset="0"/>
                <a:cs typeface="Latha" panose="020B0604020202020204" pitchFamily="34" charset="0"/>
              </a:endParaRPr>
            </a:p>
          </p:txBody>
        </p:sp>
        <p:sp>
          <p:nvSpPr>
            <p:cNvPr id="30" name="Rectangle: Rounded Corners 29">
              <a:extLst>
                <a:ext uri="{FF2B5EF4-FFF2-40B4-BE49-F238E27FC236}">
                  <a16:creationId xmlns:a16="http://schemas.microsoft.com/office/drawing/2014/main" id="{5CFFA069-A78F-8B9A-71CE-C2FD3C1A290D}"/>
                </a:ext>
              </a:extLst>
            </p:cNvPr>
            <p:cNvSpPr/>
            <p:nvPr/>
          </p:nvSpPr>
          <p:spPr>
            <a:xfrm>
              <a:off x="0" y="3200400"/>
              <a:ext cx="1556239" cy="88738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Aft>
                  <a:spcPts val="800"/>
                </a:spcAft>
              </a:pPr>
              <a:r>
                <a:rPr lang="en-IN" sz="800" kern="100" dirty="0">
                  <a:ea typeface="Calibri" panose="020F0502020204030204" pitchFamily="34" charset="0"/>
                  <a:cs typeface="Latha" panose="020B0604020202020204" pitchFamily="34" charset="0"/>
                </a:rPr>
                <a:t>APPLY SMOTE &amp; </a:t>
              </a:r>
              <a:r>
                <a:rPr lang="en-IN" sz="800" kern="100" dirty="0">
                  <a:effectLst/>
                  <a:ea typeface="Calibri" panose="020F0502020204030204" pitchFamily="34" charset="0"/>
                  <a:cs typeface="Latha" panose="020B0604020202020204" pitchFamily="34" charset="0"/>
                </a:rPr>
                <a:t>SAVE THE OPTIMIZED MODEL</a:t>
              </a:r>
              <a:endParaRPr lang="en-US" sz="1100" kern="100" dirty="0">
                <a:effectLst/>
                <a:ea typeface="Calibri" panose="020F0502020204030204" pitchFamily="34" charset="0"/>
                <a:cs typeface="Latha" panose="020B0604020202020204" pitchFamily="34" charset="0"/>
              </a:endParaRPr>
            </a:p>
          </p:txBody>
        </p:sp>
        <p:sp>
          <p:nvSpPr>
            <p:cNvPr id="31" name="Rectangle: Rounded Corners 30">
              <a:extLst>
                <a:ext uri="{FF2B5EF4-FFF2-40B4-BE49-F238E27FC236}">
                  <a16:creationId xmlns:a16="http://schemas.microsoft.com/office/drawing/2014/main" id="{F979B133-B559-6706-CAC2-EEF8A5223566}"/>
                </a:ext>
              </a:extLst>
            </p:cNvPr>
            <p:cNvSpPr/>
            <p:nvPr/>
          </p:nvSpPr>
          <p:spPr>
            <a:xfrm>
              <a:off x="2294793" y="3297115"/>
              <a:ext cx="1600200" cy="7994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Aft>
                  <a:spcPts val="800"/>
                </a:spcAft>
              </a:pPr>
              <a:r>
                <a:rPr lang="en-IN" sz="800" kern="100">
                  <a:effectLst/>
                  <a:ea typeface="Calibri" panose="020F0502020204030204" pitchFamily="34" charset="0"/>
                  <a:cs typeface="Latha" panose="020B0604020202020204" pitchFamily="34" charset="0"/>
                </a:rPr>
                <a:t>GET THE USER INPUT</a:t>
              </a:r>
              <a:endParaRPr lang="en-US" sz="1100" kern="100">
                <a:effectLst/>
                <a:ea typeface="Calibri" panose="020F0502020204030204" pitchFamily="34" charset="0"/>
                <a:cs typeface="Latha" panose="020B0604020202020204" pitchFamily="34" charset="0"/>
              </a:endParaRPr>
            </a:p>
          </p:txBody>
        </p:sp>
        <p:sp>
          <p:nvSpPr>
            <p:cNvPr id="32" name="Rectangle: Rounded Corners 31">
              <a:extLst>
                <a:ext uri="{FF2B5EF4-FFF2-40B4-BE49-F238E27FC236}">
                  <a16:creationId xmlns:a16="http://schemas.microsoft.com/office/drawing/2014/main" id="{808427A0-EC9C-62DE-0B7A-B75F8C3B7A6E}"/>
                </a:ext>
              </a:extLst>
            </p:cNvPr>
            <p:cNvSpPr/>
            <p:nvPr/>
          </p:nvSpPr>
          <p:spPr>
            <a:xfrm>
              <a:off x="4668716" y="3349869"/>
              <a:ext cx="1538116" cy="8001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Aft>
                  <a:spcPts val="800"/>
                </a:spcAft>
              </a:pPr>
              <a:r>
                <a:rPr lang="en-IN" sz="800" kern="100">
                  <a:effectLst/>
                  <a:ea typeface="Calibri" panose="020F0502020204030204" pitchFamily="34" charset="0"/>
                  <a:cs typeface="Latha" panose="020B0604020202020204" pitchFamily="34" charset="0"/>
                </a:rPr>
                <a:t>CLASSIFY THE RESULT</a:t>
              </a:r>
              <a:endParaRPr lang="en-US" sz="1100" kern="100">
                <a:effectLst/>
                <a:ea typeface="Calibri" panose="020F0502020204030204" pitchFamily="34" charset="0"/>
                <a:cs typeface="Latha" panose="020B0604020202020204" pitchFamily="34" charset="0"/>
              </a:endParaRPr>
            </a:p>
          </p:txBody>
        </p:sp>
        <p:sp>
          <p:nvSpPr>
            <p:cNvPr id="33" name="Arrow: Right 32">
              <a:extLst>
                <a:ext uri="{FF2B5EF4-FFF2-40B4-BE49-F238E27FC236}">
                  <a16:creationId xmlns:a16="http://schemas.microsoft.com/office/drawing/2014/main" id="{BF5DC007-05E0-980E-349D-143B7C9E37D9}"/>
                </a:ext>
              </a:extLst>
            </p:cNvPr>
            <p:cNvSpPr/>
            <p:nvPr/>
          </p:nvSpPr>
          <p:spPr>
            <a:xfrm>
              <a:off x="3877408" y="300404"/>
              <a:ext cx="483235" cy="177556"/>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4" name="Arrow: Bent-Up 33">
              <a:extLst>
                <a:ext uri="{FF2B5EF4-FFF2-40B4-BE49-F238E27FC236}">
                  <a16:creationId xmlns:a16="http://schemas.microsoft.com/office/drawing/2014/main" id="{82B0C0B5-7E9E-C0C5-BE07-538A82D5B43A}"/>
                </a:ext>
              </a:extLst>
            </p:cNvPr>
            <p:cNvSpPr/>
            <p:nvPr/>
          </p:nvSpPr>
          <p:spPr>
            <a:xfrm rot="10800000">
              <a:off x="476250" y="1072662"/>
              <a:ext cx="5018942" cy="457200"/>
            </a:xfrm>
            <a:prstGeom prst="bentUpArrow">
              <a:avLst/>
            </a:prstGeom>
          </p:spPr>
          <p:style>
            <a:lnRef idx="2">
              <a:schemeClr val="accent2">
                <a:shade val="15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5" name="Minus Sign 34">
              <a:extLst>
                <a:ext uri="{FF2B5EF4-FFF2-40B4-BE49-F238E27FC236}">
                  <a16:creationId xmlns:a16="http://schemas.microsoft.com/office/drawing/2014/main" id="{9120C9BB-C575-CD17-5265-BEC46B4408E5}"/>
                </a:ext>
              </a:extLst>
            </p:cNvPr>
            <p:cNvSpPr/>
            <p:nvPr/>
          </p:nvSpPr>
          <p:spPr>
            <a:xfrm rot="5400000">
              <a:off x="5345723" y="764931"/>
              <a:ext cx="439860" cy="526562"/>
            </a:xfrm>
            <a:prstGeom prst="mathMinus">
              <a:avLst/>
            </a:prstGeom>
          </p:spPr>
          <p:style>
            <a:lnRef idx="2">
              <a:schemeClr val="accent2">
                <a:shade val="15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6" name="Arrow: Right 35">
              <a:extLst>
                <a:ext uri="{FF2B5EF4-FFF2-40B4-BE49-F238E27FC236}">
                  <a16:creationId xmlns:a16="http://schemas.microsoft.com/office/drawing/2014/main" id="{1D9F386D-BACA-0DC4-FA2B-BEC8D8C09858}"/>
                </a:ext>
              </a:extLst>
            </p:cNvPr>
            <p:cNvSpPr/>
            <p:nvPr/>
          </p:nvSpPr>
          <p:spPr>
            <a:xfrm>
              <a:off x="1661747" y="1935773"/>
              <a:ext cx="483235" cy="17491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7" name="Arrow: Right 36">
              <a:extLst>
                <a:ext uri="{FF2B5EF4-FFF2-40B4-BE49-F238E27FC236}">
                  <a16:creationId xmlns:a16="http://schemas.microsoft.com/office/drawing/2014/main" id="{A83F67F9-C272-CF4F-E47D-24B6678C91D6}"/>
                </a:ext>
              </a:extLst>
            </p:cNvPr>
            <p:cNvSpPr/>
            <p:nvPr/>
          </p:nvSpPr>
          <p:spPr>
            <a:xfrm>
              <a:off x="4000500" y="1953358"/>
              <a:ext cx="483235" cy="201637"/>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8" name="Arrow: Right 37">
              <a:extLst>
                <a:ext uri="{FF2B5EF4-FFF2-40B4-BE49-F238E27FC236}">
                  <a16:creationId xmlns:a16="http://schemas.microsoft.com/office/drawing/2014/main" id="{9A817C9B-9B3C-A6D1-02FD-5A02D51C38C8}"/>
                </a:ext>
              </a:extLst>
            </p:cNvPr>
            <p:cNvSpPr/>
            <p:nvPr/>
          </p:nvSpPr>
          <p:spPr>
            <a:xfrm>
              <a:off x="1600200" y="274027"/>
              <a:ext cx="483235" cy="177556"/>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9" name="Arrow: Bent-Up 38">
              <a:extLst>
                <a:ext uri="{FF2B5EF4-FFF2-40B4-BE49-F238E27FC236}">
                  <a16:creationId xmlns:a16="http://schemas.microsoft.com/office/drawing/2014/main" id="{EF718FEC-C9AF-4FE7-C63A-F46A02C2A1C9}"/>
                </a:ext>
              </a:extLst>
            </p:cNvPr>
            <p:cNvSpPr/>
            <p:nvPr/>
          </p:nvSpPr>
          <p:spPr>
            <a:xfrm rot="10800000">
              <a:off x="537797" y="2699239"/>
              <a:ext cx="5018942" cy="457200"/>
            </a:xfrm>
            <a:prstGeom prst="bentUpArrow">
              <a:avLst/>
            </a:prstGeom>
          </p:spPr>
          <p:style>
            <a:lnRef idx="2">
              <a:schemeClr val="accent2">
                <a:shade val="15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0" name="Minus Sign 39">
              <a:extLst>
                <a:ext uri="{FF2B5EF4-FFF2-40B4-BE49-F238E27FC236}">
                  <a16:creationId xmlns:a16="http://schemas.microsoft.com/office/drawing/2014/main" id="{D4AFC341-1BCA-3CBE-413C-63E5047C8003}"/>
                </a:ext>
              </a:extLst>
            </p:cNvPr>
            <p:cNvSpPr/>
            <p:nvPr/>
          </p:nvSpPr>
          <p:spPr>
            <a:xfrm rot="5400000">
              <a:off x="5424855" y="2400299"/>
              <a:ext cx="403784" cy="526562"/>
            </a:xfrm>
            <a:prstGeom prst="mathMinus">
              <a:avLst/>
            </a:prstGeom>
          </p:spPr>
          <p:style>
            <a:lnRef idx="2">
              <a:schemeClr val="accent2">
                <a:shade val="15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1" name="Arrow: Right 40">
              <a:extLst>
                <a:ext uri="{FF2B5EF4-FFF2-40B4-BE49-F238E27FC236}">
                  <a16:creationId xmlns:a16="http://schemas.microsoft.com/office/drawing/2014/main" id="{F646721C-16AC-A611-3C54-3BFF91014296}"/>
                </a:ext>
              </a:extLst>
            </p:cNvPr>
            <p:cNvSpPr/>
            <p:nvPr/>
          </p:nvSpPr>
          <p:spPr>
            <a:xfrm>
              <a:off x="1688123" y="3588727"/>
              <a:ext cx="483235" cy="17491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2" name="Arrow: Right 41">
              <a:extLst>
                <a:ext uri="{FF2B5EF4-FFF2-40B4-BE49-F238E27FC236}">
                  <a16:creationId xmlns:a16="http://schemas.microsoft.com/office/drawing/2014/main" id="{FE9EF2A4-155E-90F2-7C33-A697B310639C}"/>
                </a:ext>
              </a:extLst>
            </p:cNvPr>
            <p:cNvSpPr/>
            <p:nvPr/>
          </p:nvSpPr>
          <p:spPr>
            <a:xfrm>
              <a:off x="4044462" y="3685442"/>
              <a:ext cx="483235" cy="174918"/>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999875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TotalTime>
  <Words>1249</Words>
  <Application>Microsoft Office PowerPoint</Application>
  <PresentationFormat>Widescreen</PresentationFormat>
  <Paragraphs>170</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Wingdings</vt:lpstr>
      <vt:lpstr>Office Theme</vt:lpstr>
      <vt:lpstr>      HEART DISEASE PREDICTION USING OPTIMIZED  SUPPORT VECTOR MACHINE</vt:lpstr>
      <vt:lpstr>ABSTRACT</vt:lpstr>
      <vt:lpstr>INTRODUCTION</vt:lpstr>
      <vt:lpstr>LITERATURE REVIEW</vt:lpstr>
      <vt:lpstr>PowerPoint Presentation</vt:lpstr>
      <vt:lpstr>PowerPoint Presentation</vt:lpstr>
      <vt:lpstr>PROBLEM STATEMENT</vt:lpstr>
      <vt:lpstr>DATASET</vt:lpstr>
      <vt:lpstr>PROPOSED  METHODOLOGY</vt:lpstr>
      <vt:lpstr>PowerPoint Presentation</vt:lpstr>
      <vt:lpstr>SCOPE</vt:lpstr>
      <vt:lpstr>HARDWARE  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ELCOT</dc:creator>
  <cp:lastModifiedBy>ELCOT</cp:lastModifiedBy>
  <cp:revision>21</cp:revision>
  <dcterms:created xsi:type="dcterms:W3CDTF">2024-12-18T07:42:58Z</dcterms:created>
  <dcterms:modified xsi:type="dcterms:W3CDTF">2025-04-04T13:26:21Z</dcterms:modified>
</cp:coreProperties>
</file>