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9144000" cy="6858000"/>
  <p:notesSz cx="6858000" cy="9144000"/>
  <p:embeddedFontLst>
    <p:embeddedFont>
      <p:font typeface="Calibri (MS) Bold" charset="1" panose="020F0702030404030204"/>
      <p:regular r:id="rId28"/>
    </p:embeddedFont>
    <p:embeddedFont>
      <p:font typeface="Calibri (MS)" charset="1" panose="020F0502020204030204"/>
      <p:regular r:id="rId29"/>
    </p:embeddedFont>
    <p:embeddedFont>
      <p:font typeface="IBM Plex Sans" charset="1" panose="020B05030502030002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jpe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 Id="rId3" Target="../media/image33.jpeg" Type="http://schemas.openxmlformats.org/officeDocument/2006/relationships/image"/><Relationship Id="rId4" Target="../media/image20.png" Type="http://schemas.openxmlformats.org/officeDocument/2006/relationships/image"/><Relationship Id="rId5" Target="../media/image27.svg" Type="http://schemas.openxmlformats.org/officeDocument/2006/relationships/image"/><Relationship Id="rId6"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 Id="rId3" Target="../media/image20.png" Type="http://schemas.openxmlformats.org/officeDocument/2006/relationships/image"/><Relationship Id="rId4" Target="../media/image27.svg" Type="http://schemas.openxmlformats.org/officeDocument/2006/relationships/image"/><Relationship Id="rId5" Target="../media/image2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jpe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jpeg" Type="http://schemas.openxmlformats.org/officeDocument/2006/relationships/image"/><Relationship Id="rId3" Target="../media/image20.png" Type="http://schemas.openxmlformats.org/officeDocument/2006/relationships/image"/><Relationship Id="rId4" Target="../media/image27.svg" Type="http://schemas.openxmlformats.org/officeDocument/2006/relationships/image"/><Relationship Id="rId5"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144000" cy="3229280"/>
          </a:xfrm>
          <a:custGeom>
            <a:avLst/>
            <a:gdLst/>
            <a:ahLst/>
            <a:cxnLst/>
            <a:rect r="r" b="b" t="t" l="l"/>
            <a:pathLst>
              <a:path h="3229280" w="9144000">
                <a:moveTo>
                  <a:pt x="0" y="0"/>
                </a:moveTo>
                <a:lnTo>
                  <a:pt x="9144000" y="0"/>
                </a:lnTo>
                <a:lnTo>
                  <a:pt x="9144000" y="3229280"/>
                </a:lnTo>
                <a:lnTo>
                  <a:pt x="0" y="32292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84" y="4812106"/>
            <a:ext cx="4322207" cy="1323442"/>
          </a:xfrm>
          <a:custGeom>
            <a:avLst/>
            <a:gdLst/>
            <a:ahLst/>
            <a:cxnLst/>
            <a:rect r="r" b="b" t="t" l="l"/>
            <a:pathLst>
              <a:path h="1323442" w="4322207">
                <a:moveTo>
                  <a:pt x="0" y="0"/>
                </a:moveTo>
                <a:lnTo>
                  <a:pt x="4322207" y="0"/>
                </a:lnTo>
                <a:lnTo>
                  <a:pt x="4322207" y="1323442"/>
                </a:lnTo>
                <a:lnTo>
                  <a:pt x="0" y="13234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03206" y="1761201"/>
            <a:ext cx="4140794" cy="2622442"/>
          </a:xfrm>
          <a:custGeom>
            <a:avLst/>
            <a:gdLst/>
            <a:ahLst/>
            <a:cxnLst/>
            <a:rect r="r" b="b" t="t" l="l"/>
            <a:pathLst>
              <a:path h="2622442" w="4140794">
                <a:moveTo>
                  <a:pt x="0" y="0"/>
                </a:moveTo>
                <a:lnTo>
                  <a:pt x="4140794" y="0"/>
                </a:lnTo>
                <a:lnTo>
                  <a:pt x="4140794" y="2622442"/>
                </a:lnTo>
                <a:lnTo>
                  <a:pt x="0" y="26224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6200" y="1453172"/>
            <a:ext cx="5897613" cy="3238500"/>
          </a:xfrm>
          <a:custGeom>
            <a:avLst/>
            <a:gdLst/>
            <a:ahLst/>
            <a:cxnLst/>
            <a:rect r="r" b="b" t="t" l="l"/>
            <a:pathLst>
              <a:path h="3238500" w="5897613">
                <a:moveTo>
                  <a:pt x="0" y="0"/>
                </a:moveTo>
                <a:lnTo>
                  <a:pt x="5897613" y="0"/>
                </a:lnTo>
                <a:lnTo>
                  <a:pt x="5897613" y="3238500"/>
                </a:lnTo>
                <a:lnTo>
                  <a:pt x="0" y="32385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8248" y="923068"/>
            <a:ext cx="4507687" cy="2995670"/>
          </a:xfrm>
          <a:custGeom>
            <a:avLst/>
            <a:gdLst/>
            <a:ahLst/>
            <a:cxnLst/>
            <a:rect r="r" b="b" t="t" l="l"/>
            <a:pathLst>
              <a:path h="2995670" w="4507687">
                <a:moveTo>
                  <a:pt x="0" y="0"/>
                </a:moveTo>
                <a:lnTo>
                  <a:pt x="4507687" y="0"/>
                </a:lnTo>
                <a:lnTo>
                  <a:pt x="4507687" y="2995669"/>
                </a:lnTo>
                <a:lnTo>
                  <a:pt x="0" y="29956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0" y="0"/>
            <a:ext cx="9144000" cy="1752552"/>
          </a:xfrm>
          <a:custGeom>
            <a:avLst/>
            <a:gdLst/>
            <a:ahLst/>
            <a:cxnLst/>
            <a:rect r="r" b="b" t="t" l="l"/>
            <a:pathLst>
              <a:path h="1752552" w="9144000">
                <a:moveTo>
                  <a:pt x="0" y="0"/>
                </a:moveTo>
                <a:lnTo>
                  <a:pt x="9144000" y="0"/>
                </a:lnTo>
                <a:lnTo>
                  <a:pt x="9144000" y="1752552"/>
                </a:lnTo>
                <a:lnTo>
                  <a:pt x="0" y="1752552"/>
                </a:lnTo>
                <a:lnTo>
                  <a:pt x="0" y="0"/>
                </a:lnTo>
                <a:close/>
              </a:path>
            </a:pathLst>
          </a:custGeom>
          <a:blipFill>
            <a:blip r:embed="rId12"/>
            <a:stretch>
              <a:fillRect l="-5" t="-172709" r="-782" b="0"/>
            </a:stretch>
          </a:blipFill>
        </p:spPr>
      </p:sp>
      <p:sp>
        <p:nvSpPr>
          <p:cNvPr name="Freeform 8" id="8"/>
          <p:cNvSpPr/>
          <p:nvPr/>
        </p:nvSpPr>
        <p:spPr>
          <a:xfrm flipH="false" flipV="false" rot="0">
            <a:off x="0" y="1465869"/>
            <a:ext cx="5845578" cy="3213097"/>
          </a:xfrm>
          <a:custGeom>
            <a:avLst/>
            <a:gdLst/>
            <a:ahLst/>
            <a:cxnLst/>
            <a:rect r="r" b="b" t="t" l="l"/>
            <a:pathLst>
              <a:path h="3213097" w="5845578">
                <a:moveTo>
                  <a:pt x="0" y="0"/>
                </a:moveTo>
                <a:lnTo>
                  <a:pt x="5845578" y="0"/>
                </a:lnTo>
                <a:lnTo>
                  <a:pt x="5845578" y="3213097"/>
                </a:lnTo>
                <a:lnTo>
                  <a:pt x="0" y="3213097"/>
                </a:lnTo>
                <a:lnTo>
                  <a:pt x="0" y="0"/>
                </a:lnTo>
                <a:close/>
              </a:path>
            </a:pathLst>
          </a:custGeom>
          <a:blipFill>
            <a:blip r:embed="rId13"/>
            <a:stretch>
              <a:fillRect l="-434" t="0" r="0" b="0"/>
            </a:stretch>
          </a:blipFill>
        </p:spPr>
      </p:sp>
      <p:sp>
        <p:nvSpPr>
          <p:cNvPr name="Freeform 9" id="9"/>
          <p:cNvSpPr/>
          <p:nvPr/>
        </p:nvSpPr>
        <p:spPr>
          <a:xfrm flipH="false" flipV="false" rot="0">
            <a:off x="0" y="935765"/>
            <a:ext cx="4089121" cy="1177528"/>
          </a:xfrm>
          <a:custGeom>
            <a:avLst/>
            <a:gdLst/>
            <a:ahLst/>
            <a:cxnLst/>
            <a:rect r="r" b="b" t="t" l="l"/>
            <a:pathLst>
              <a:path h="1177528" w="4089121">
                <a:moveTo>
                  <a:pt x="0" y="0"/>
                </a:moveTo>
                <a:lnTo>
                  <a:pt x="4089121" y="0"/>
                </a:lnTo>
                <a:lnTo>
                  <a:pt x="4089121" y="1177528"/>
                </a:lnTo>
                <a:lnTo>
                  <a:pt x="0" y="1177528"/>
                </a:lnTo>
                <a:lnTo>
                  <a:pt x="0" y="0"/>
                </a:lnTo>
                <a:close/>
              </a:path>
            </a:pathLst>
          </a:custGeom>
          <a:blipFill>
            <a:blip r:embed="rId14"/>
            <a:stretch>
              <a:fillRect l="-671" t="0" r="0" b="0"/>
            </a:stretch>
          </a:blipFill>
        </p:spPr>
      </p:sp>
      <p:sp>
        <p:nvSpPr>
          <p:cNvPr name="Freeform 10" id="10"/>
          <p:cNvSpPr/>
          <p:nvPr/>
        </p:nvSpPr>
        <p:spPr>
          <a:xfrm flipH="false" flipV="false" rot="0">
            <a:off x="4639532" y="1478575"/>
            <a:ext cx="1773965" cy="3187703"/>
          </a:xfrm>
          <a:custGeom>
            <a:avLst/>
            <a:gdLst/>
            <a:ahLst/>
            <a:cxnLst/>
            <a:rect r="r" b="b" t="t" l="l"/>
            <a:pathLst>
              <a:path h="3187703" w="1773965">
                <a:moveTo>
                  <a:pt x="0" y="0"/>
                </a:moveTo>
                <a:lnTo>
                  <a:pt x="1773965" y="0"/>
                </a:lnTo>
                <a:lnTo>
                  <a:pt x="1773965" y="3187703"/>
                </a:lnTo>
                <a:lnTo>
                  <a:pt x="0" y="3187703"/>
                </a:lnTo>
                <a:lnTo>
                  <a:pt x="0" y="0"/>
                </a:lnTo>
                <a:close/>
              </a:path>
            </a:pathLst>
          </a:custGeom>
          <a:blipFill>
            <a:blip r:embed="rId15"/>
            <a:stretch>
              <a:fillRect l="0" t="0" r="0" b="0"/>
            </a:stretch>
          </a:blipFill>
        </p:spPr>
      </p:sp>
      <p:sp>
        <p:nvSpPr>
          <p:cNvPr name="Freeform 11" id="11"/>
          <p:cNvSpPr/>
          <p:nvPr/>
        </p:nvSpPr>
        <p:spPr>
          <a:xfrm flipH="false" flipV="false" rot="0">
            <a:off x="4652239" y="1529372"/>
            <a:ext cx="1672361" cy="3086100"/>
          </a:xfrm>
          <a:custGeom>
            <a:avLst/>
            <a:gdLst/>
            <a:ahLst/>
            <a:cxnLst/>
            <a:rect r="r" b="b" t="t" l="l"/>
            <a:pathLst>
              <a:path h="3086100" w="1672361">
                <a:moveTo>
                  <a:pt x="0" y="0"/>
                </a:moveTo>
                <a:lnTo>
                  <a:pt x="1672361" y="0"/>
                </a:lnTo>
                <a:lnTo>
                  <a:pt x="1672361" y="3086100"/>
                </a:lnTo>
                <a:lnTo>
                  <a:pt x="0" y="30861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7128281" y="4441460"/>
            <a:ext cx="1813541" cy="1541507"/>
          </a:xfrm>
          <a:custGeom>
            <a:avLst/>
            <a:gdLst/>
            <a:ahLst/>
            <a:cxnLst/>
            <a:rect r="r" b="b" t="t" l="l"/>
            <a:pathLst>
              <a:path h="1541507" w="1813541">
                <a:moveTo>
                  <a:pt x="0" y="0"/>
                </a:moveTo>
                <a:lnTo>
                  <a:pt x="1813541" y="0"/>
                </a:lnTo>
                <a:lnTo>
                  <a:pt x="1813541" y="1541507"/>
                </a:lnTo>
                <a:lnTo>
                  <a:pt x="0" y="154150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7128281" y="4441460"/>
            <a:ext cx="1813541" cy="1541507"/>
          </a:xfrm>
          <a:custGeom>
            <a:avLst/>
            <a:gdLst/>
            <a:ahLst/>
            <a:cxnLst/>
            <a:rect r="r" b="b" t="t" l="l"/>
            <a:pathLst>
              <a:path h="1541507" w="1813541">
                <a:moveTo>
                  <a:pt x="0" y="0"/>
                </a:moveTo>
                <a:lnTo>
                  <a:pt x="1813541" y="0"/>
                </a:lnTo>
                <a:lnTo>
                  <a:pt x="1813541" y="1541507"/>
                </a:lnTo>
                <a:lnTo>
                  <a:pt x="0" y="1541507"/>
                </a:lnTo>
                <a:lnTo>
                  <a:pt x="0" y="0"/>
                </a:lnTo>
                <a:close/>
              </a:path>
            </a:pathLst>
          </a:custGeom>
          <a:blipFill>
            <a:blip r:embed="rId20"/>
            <a:stretch>
              <a:fillRect l="0" t="0" r="0" b="0"/>
            </a:stretch>
          </a:blipFill>
        </p:spPr>
      </p:sp>
      <p:sp>
        <p:nvSpPr>
          <p:cNvPr name="TextBox 14" id="14"/>
          <p:cNvSpPr txBox="true"/>
          <p:nvPr/>
        </p:nvSpPr>
        <p:spPr>
          <a:xfrm rot="0">
            <a:off x="263509" y="4831918"/>
            <a:ext cx="4388729" cy="1552575"/>
          </a:xfrm>
          <a:prstGeom prst="rect">
            <a:avLst/>
          </a:prstGeom>
        </p:spPr>
        <p:txBody>
          <a:bodyPr anchor="t" rtlCol="false" tIns="0" lIns="0" bIns="0" rIns="0">
            <a:spAutoFit/>
          </a:bodyPr>
          <a:lstStyle/>
          <a:p>
            <a:pPr algn="l">
              <a:lnSpc>
                <a:spcPts val="2400"/>
              </a:lnSpc>
            </a:pPr>
            <a:r>
              <a:rPr lang="en-US" b="true" sz="2000">
                <a:solidFill>
                  <a:srgbClr val="000000"/>
                </a:solidFill>
                <a:latin typeface="Calibri (MS) Bold"/>
                <a:ea typeface="Calibri (MS) Bold"/>
                <a:cs typeface="Calibri (MS) Bold"/>
                <a:sym typeface="Calibri (MS) Bold"/>
              </a:rPr>
              <a:t>Your Register No:220701132 </a:t>
            </a:r>
          </a:p>
          <a:p>
            <a:pPr algn="l">
              <a:lnSpc>
                <a:spcPts val="2400"/>
              </a:lnSpc>
            </a:pPr>
            <a:r>
              <a:rPr lang="en-US" b="true" sz="2000">
                <a:solidFill>
                  <a:srgbClr val="000000"/>
                </a:solidFill>
                <a:latin typeface="Calibri (MS) Bold"/>
                <a:ea typeface="Calibri (MS) Bold"/>
                <a:cs typeface="Calibri (MS) Bold"/>
                <a:sym typeface="Calibri (MS) Bold"/>
              </a:rPr>
              <a:t>Name:kiruthiga.M </a:t>
            </a:r>
          </a:p>
          <a:p>
            <a:pPr algn="l">
              <a:lnSpc>
                <a:spcPts val="2400"/>
              </a:lnSpc>
            </a:pPr>
            <a:r>
              <a:rPr lang="en-US" b="true" sz="2000">
                <a:solidFill>
                  <a:srgbClr val="000000"/>
                </a:solidFill>
                <a:latin typeface="Calibri (MS) Bold"/>
                <a:ea typeface="Calibri (MS) Bold"/>
                <a:cs typeface="Calibri (MS) Bold"/>
                <a:sym typeface="Calibri (MS) Bold"/>
              </a:rPr>
              <a:t>Guide Name:Mrs.Jinu Shopia(M.E(Ph.D)</a:t>
            </a:r>
          </a:p>
          <a:p>
            <a:pPr algn="l">
              <a:lnSpc>
                <a:spcPts val="2400"/>
              </a:lnSpc>
            </a:pPr>
            <a:r>
              <a:rPr lang="en-US" b="true" sz="2000">
                <a:solidFill>
                  <a:srgbClr val="000000"/>
                </a:solidFill>
                <a:latin typeface="Calibri (MS) Bold"/>
                <a:ea typeface="Calibri (MS) Bold"/>
                <a:cs typeface="Calibri (MS) Bold"/>
                <a:sym typeface="Calibri (MS) Bold"/>
              </a:rPr>
              <a:t> Designation :Assistant Professor</a:t>
            </a:r>
          </a:p>
          <a:p>
            <a:pPr algn="l">
              <a:lnSpc>
                <a:spcPts val="2400"/>
              </a:lnSpc>
            </a:pPr>
            <a:r>
              <a:rPr lang="en-US" b="true" sz="2000">
                <a:solidFill>
                  <a:srgbClr val="000000"/>
                </a:solidFill>
                <a:latin typeface="Calibri (MS) Bold"/>
                <a:ea typeface="Calibri (MS) Bold"/>
                <a:cs typeface="Calibri (MS) Bold"/>
                <a:sym typeface="Calibri (MS) Bold"/>
              </a:rPr>
              <a:t> Department:CSE</a:t>
            </a:r>
          </a:p>
        </p:txBody>
      </p:sp>
      <p:sp>
        <p:nvSpPr>
          <p:cNvPr name="TextBox 15" id="15"/>
          <p:cNvSpPr txBox="true"/>
          <p:nvPr/>
        </p:nvSpPr>
        <p:spPr>
          <a:xfrm rot="0">
            <a:off x="280902" y="1201436"/>
            <a:ext cx="3095225" cy="635003"/>
          </a:xfrm>
          <a:prstGeom prst="rect">
            <a:avLst/>
          </a:prstGeom>
        </p:spPr>
        <p:txBody>
          <a:bodyPr anchor="t" rtlCol="false" tIns="0" lIns="0" bIns="0" rIns="0">
            <a:spAutoFit/>
          </a:bodyPr>
          <a:lstStyle/>
          <a:p>
            <a:pPr algn="ctr">
              <a:lnSpc>
                <a:spcPts val="2400"/>
              </a:lnSpc>
            </a:pPr>
            <a:r>
              <a:rPr lang="en-US" b="true" sz="2000">
                <a:solidFill>
                  <a:srgbClr val="FFFFFF"/>
                </a:solidFill>
                <a:latin typeface="Calibri (MS) Bold"/>
                <a:ea typeface="Calibri (MS) Bold"/>
                <a:cs typeface="Calibri (MS) Bold"/>
                <a:sym typeface="Calibri (MS) Bold"/>
              </a:rPr>
              <a:t>Introduction to Robotic Process Automation </a:t>
            </a:r>
          </a:p>
        </p:txBody>
      </p:sp>
      <p:sp>
        <p:nvSpPr>
          <p:cNvPr name="TextBox 16" id="16"/>
          <p:cNvSpPr txBox="true"/>
          <p:nvPr/>
        </p:nvSpPr>
        <p:spPr>
          <a:xfrm rot="0">
            <a:off x="177784" y="2166436"/>
            <a:ext cx="4825422" cy="2483507"/>
          </a:xfrm>
          <a:prstGeom prst="rect">
            <a:avLst/>
          </a:prstGeom>
        </p:spPr>
        <p:txBody>
          <a:bodyPr anchor="t" rtlCol="false" tIns="0" lIns="0" bIns="0" rIns="0">
            <a:spAutoFit/>
          </a:bodyPr>
          <a:lstStyle/>
          <a:p>
            <a:pPr algn="l">
              <a:lnSpc>
                <a:spcPts val="6222"/>
              </a:lnSpc>
            </a:pPr>
            <a:r>
              <a:rPr lang="en-US" b="true" sz="5185">
                <a:solidFill>
                  <a:srgbClr val="FFFFFF"/>
                </a:solidFill>
                <a:latin typeface="Calibri (MS) Bold"/>
                <a:ea typeface="Calibri (MS) Bold"/>
                <a:cs typeface="Calibri (MS) Bold"/>
                <a:sym typeface="Calibri (MS) Bold"/>
              </a:rPr>
              <a:t>GENERATION OF EMPLOYEE ID AND EMAIL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45920" y="609600"/>
            <a:ext cx="7807352" cy="1109870"/>
          </a:xfrm>
          <a:prstGeom prst="rect">
            <a:avLst/>
          </a:prstGeom>
        </p:spPr>
        <p:txBody>
          <a:bodyPr anchor="t" rtlCol="false" tIns="0" lIns="0" bIns="0" rIns="0">
            <a:spAutoFit/>
          </a:bodyPr>
          <a:lstStyle/>
          <a:p>
            <a:pPr algn="l">
              <a:lnSpc>
                <a:spcPts val="2876"/>
              </a:lnSpc>
            </a:pPr>
            <a:r>
              <a:rPr lang="en-US" sz="2054">
                <a:solidFill>
                  <a:srgbClr val="000000"/>
                </a:solidFill>
                <a:latin typeface="Calibri (MS)"/>
                <a:ea typeface="Calibri (MS)"/>
                <a:cs typeface="Calibri (MS)"/>
                <a:sym typeface="Calibri (MS)"/>
              </a:rPr>
              <a:t> </a:t>
            </a:r>
            <a:r>
              <a:rPr lang="en-US" sz="2054" b="true">
                <a:solidFill>
                  <a:srgbClr val="000000"/>
                </a:solidFill>
                <a:latin typeface="Calibri (MS) Bold"/>
                <a:ea typeface="Calibri (MS) Bold"/>
                <a:cs typeface="Calibri (MS) Bold"/>
                <a:sym typeface="Calibri (MS) Bold"/>
              </a:rPr>
              <a:t>Employee Email Generation Module:</a:t>
            </a:r>
          </a:p>
          <a:p>
            <a:pPr algn="l" marL="443527" indent="-221764" lvl="1">
              <a:lnSpc>
                <a:spcPts val="2876"/>
              </a:lnSpc>
              <a:buFont typeface="Arial"/>
              <a:buChar char="•"/>
            </a:pPr>
            <a:r>
              <a:rPr lang="en-US" sz="2054">
                <a:solidFill>
                  <a:srgbClr val="000000"/>
                </a:solidFill>
                <a:latin typeface="Calibri (MS)"/>
                <a:ea typeface="Calibri (MS)"/>
                <a:cs typeface="Calibri (MS)"/>
                <a:sym typeface="Calibri (MS)"/>
              </a:rPr>
              <a:t>Input: Employee's first name, last name, and company domain name</a:t>
            </a:r>
          </a:p>
          <a:p>
            <a:pPr algn="l">
              <a:lnSpc>
                <a:spcPts val="2876"/>
              </a:lnSpc>
            </a:pPr>
          </a:p>
        </p:txBody>
      </p:sp>
      <p:sp>
        <p:nvSpPr>
          <p:cNvPr name="Freeform 3" id="3"/>
          <p:cNvSpPr/>
          <p:nvPr/>
        </p:nvSpPr>
        <p:spPr>
          <a:xfrm flipH="false" flipV="false" rot="0">
            <a:off x="1424281" y="2016343"/>
            <a:ext cx="5650629" cy="2825315"/>
          </a:xfrm>
          <a:custGeom>
            <a:avLst/>
            <a:gdLst/>
            <a:ahLst/>
            <a:cxnLst/>
            <a:rect r="r" b="b" t="t" l="l"/>
            <a:pathLst>
              <a:path h="2825315" w="5650629">
                <a:moveTo>
                  <a:pt x="0" y="0"/>
                </a:moveTo>
                <a:lnTo>
                  <a:pt x="5650630" y="0"/>
                </a:lnTo>
                <a:lnTo>
                  <a:pt x="5650630" y="2825314"/>
                </a:lnTo>
                <a:lnTo>
                  <a:pt x="0" y="2825314"/>
                </a:lnTo>
                <a:lnTo>
                  <a:pt x="0" y="0"/>
                </a:lnTo>
                <a:close/>
              </a:path>
            </a:pathLst>
          </a:custGeom>
          <a:blipFill>
            <a:blip r:embed="rId2"/>
            <a:stretch>
              <a:fillRect l="0" t="0" r="0" b="0"/>
            </a:stretch>
          </a:blipFill>
        </p:spPr>
      </p:sp>
      <p:sp>
        <p:nvSpPr>
          <p:cNvPr name="TextBox 4" id="4"/>
          <p:cNvSpPr txBox="true"/>
          <p:nvPr/>
        </p:nvSpPr>
        <p:spPr>
          <a:xfrm rot="0">
            <a:off x="276225" y="-46675"/>
            <a:ext cx="5197040" cy="581024"/>
          </a:xfrm>
          <a:prstGeom prst="rect">
            <a:avLst/>
          </a:prstGeom>
        </p:spPr>
        <p:txBody>
          <a:bodyPr anchor="t" rtlCol="false" tIns="0" lIns="0" bIns="0" rIns="0">
            <a:spAutoFit/>
          </a:bodyPr>
          <a:lstStyle/>
          <a:p>
            <a:pPr algn="l">
              <a:lnSpc>
                <a:spcPts val="4200"/>
              </a:lnSpc>
            </a:pPr>
            <a:r>
              <a:rPr lang="en-US" sz="3000">
                <a:solidFill>
                  <a:srgbClr val="000000"/>
                </a:solidFill>
                <a:latin typeface="Calibri (MS)"/>
                <a:ea typeface="Calibri (MS)"/>
                <a:cs typeface="Calibri (MS)"/>
                <a:sym typeface="Calibri (MS)"/>
              </a:rPr>
              <a:t>Module2: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874838" y="2529344"/>
            <a:ext cx="7128714" cy="1372278"/>
          </a:xfrm>
          <a:custGeom>
            <a:avLst/>
            <a:gdLst/>
            <a:ahLst/>
            <a:cxnLst/>
            <a:rect r="r" b="b" t="t" l="l"/>
            <a:pathLst>
              <a:path h="1372278" w="7128714">
                <a:moveTo>
                  <a:pt x="0" y="0"/>
                </a:moveTo>
                <a:lnTo>
                  <a:pt x="7128714" y="0"/>
                </a:lnTo>
                <a:lnTo>
                  <a:pt x="7128714" y="1372278"/>
                </a:lnTo>
                <a:lnTo>
                  <a:pt x="0" y="1372278"/>
                </a:lnTo>
                <a:lnTo>
                  <a:pt x="0" y="0"/>
                </a:lnTo>
                <a:close/>
              </a:path>
            </a:pathLst>
          </a:custGeom>
          <a:blipFill>
            <a:blip r:embed="rId10"/>
            <a:stretch>
              <a:fillRect l="0" t="0" r="0" b="0"/>
            </a:stretch>
          </a:blipFill>
        </p:spPr>
      </p:sp>
      <p:sp>
        <p:nvSpPr>
          <p:cNvPr name="TextBox 8" id="8"/>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9" id="9"/>
          <p:cNvSpPr txBox="true"/>
          <p:nvPr/>
        </p:nvSpPr>
        <p:spPr>
          <a:xfrm rot="0">
            <a:off x="5154835"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0" id="10"/>
          <p:cNvSpPr txBox="true"/>
          <p:nvPr/>
        </p:nvSpPr>
        <p:spPr>
          <a:xfrm rot="0">
            <a:off x="8355235" y="6504765"/>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10</a:t>
            </a:r>
          </a:p>
        </p:txBody>
      </p:sp>
      <p:sp>
        <p:nvSpPr>
          <p:cNvPr name="TextBox 11" id="11"/>
          <p:cNvSpPr txBox="true"/>
          <p:nvPr/>
        </p:nvSpPr>
        <p:spPr>
          <a:xfrm rot="0">
            <a:off x="276225" y="56759"/>
            <a:ext cx="2902315"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Table Design</a:t>
            </a:r>
          </a:p>
        </p:txBody>
      </p:sp>
      <p:sp>
        <p:nvSpPr>
          <p:cNvPr name="TextBox 12" id="12"/>
          <p:cNvSpPr txBox="true"/>
          <p:nvPr/>
        </p:nvSpPr>
        <p:spPr>
          <a:xfrm rot="0">
            <a:off x="521552" y="1022505"/>
            <a:ext cx="2002901" cy="443865"/>
          </a:xfrm>
          <a:prstGeom prst="rect">
            <a:avLst/>
          </a:prstGeom>
        </p:spPr>
        <p:txBody>
          <a:bodyPr anchor="t" rtlCol="false" tIns="0" lIns="0" bIns="0" rIns="0">
            <a:spAutoFit/>
          </a:bodyPr>
          <a:lstStyle/>
          <a:p>
            <a:pPr algn="l">
              <a:lnSpc>
                <a:spcPts val="3359"/>
              </a:lnSpc>
            </a:pPr>
            <a:r>
              <a:rPr lang="en-US" sz="2400">
                <a:solidFill>
                  <a:srgbClr val="000000"/>
                </a:solidFill>
                <a:latin typeface="Calibri (MS)"/>
                <a:ea typeface="Calibri (MS)"/>
                <a:cs typeface="Calibri (MS)"/>
                <a:sym typeface="Calibri (MS)"/>
              </a:rPr>
              <a:t>ERD diagram: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04765"/>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11</a:t>
            </a:r>
          </a:p>
        </p:txBody>
      </p:sp>
      <p:sp>
        <p:nvSpPr>
          <p:cNvPr name="TextBox 10" id="10"/>
          <p:cNvSpPr txBox="true"/>
          <p:nvPr/>
        </p:nvSpPr>
        <p:spPr>
          <a:xfrm rot="0">
            <a:off x="276225" y="56759"/>
            <a:ext cx="3436382"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Process Design</a:t>
            </a:r>
          </a:p>
        </p:txBody>
      </p:sp>
      <p:sp>
        <p:nvSpPr>
          <p:cNvPr name="TextBox 11" id="11"/>
          <p:cNvSpPr txBox="true"/>
          <p:nvPr/>
        </p:nvSpPr>
        <p:spPr>
          <a:xfrm rot="0">
            <a:off x="619125" y="919124"/>
            <a:ext cx="6593271" cy="4958287"/>
          </a:xfrm>
          <a:prstGeom prst="rect">
            <a:avLst/>
          </a:prstGeom>
        </p:spPr>
        <p:txBody>
          <a:bodyPr anchor="t" rtlCol="false" tIns="0" lIns="0" bIns="0" rIns="0">
            <a:spAutoFit/>
          </a:bodyPr>
          <a:lstStyle/>
          <a:p>
            <a:pPr algn="l">
              <a:lnSpc>
                <a:spcPts val="3976"/>
              </a:lnSpc>
            </a:pPr>
            <a:r>
              <a:rPr lang="en-US" sz="2536">
                <a:solidFill>
                  <a:srgbClr val="000000"/>
                </a:solidFill>
                <a:latin typeface="Calibri (MS)"/>
                <a:ea typeface="Calibri (MS)"/>
                <a:cs typeface="Calibri (MS)"/>
                <a:sym typeface="Calibri (MS)"/>
              </a:rPr>
              <a:t>Main Process:</a:t>
            </a:r>
          </a:p>
          <a:p>
            <a:pPr algn="l" marL="377824" indent="-188912" lvl="1">
              <a:lnSpc>
                <a:spcPts val="2743"/>
              </a:lnSpc>
              <a:buFont typeface="Arial"/>
              <a:buChar char="•"/>
            </a:pPr>
            <a:r>
              <a:rPr lang="en-US" sz="1749">
                <a:solidFill>
                  <a:srgbClr val="000000"/>
                </a:solidFill>
                <a:latin typeface="Calibri (MS)"/>
                <a:ea typeface="Calibri (MS)"/>
                <a:cs typeface="Calibri (MS)"/>
                <a:sym typeface="Calibri (MS)"/>
              </a:rPr>
              <a:t>Data Collection</a:t>
            </a:r>
          </a:p>
          <a:p>
            <a:pPr algn="l" marL="377824" indent="-188912" lvl="1">
              <a:lnSpc>
                <a:spcPts val="2743"/>
              </a:lnSpc>
              <a:buFont typeface="Arial"/>
              <a:buChar char="•"/>
            </a:pPr>
            <a:r>
              <a:rPr lang="en-US" sz="1749">
                <a:solidFill>
                  <a:srgbClr val="000000"/>
                </a:solidFill>
                <a:latin typeface="Calibri (MS)"/>
                <a:ea typeface="Calibri (MS)"/>
                <a:cs typeface="Calibri (MS)"/>
                <a:sym typeface="Calibri (MS)"/>
              </a:rPr>
              <a:t>Generate Employee ID</a:t>
            </a:r>
          </a:p>
          <a:p>
            <a:pPr algn="l" marL="377824" indent="-188912" lvl="1">
              <a:lnSpc>
                <a:spcPts val="2743"/>
              </a:lnSpc>
              <a:buFont typeface="Arial"/>
              <a:buChar char="•"/>
            </a:pPr>
            <a:r>
              <a:rPr lang="en-US" sz="1749">
                <a:solidFill>
                  <a:srgbClr val="000000"/>
                </a:solidFill>
                <a:latin typeface="Calibri (MS)"/>
                <a:ea typeface="Calibri (MS)"/>
                <a:cs typeface="Calibri (MS)"/>
                <a:sym typeface="Calibri (MS)"/>
              </a:rPr>
              <a:t>Generate Employee Email</a:t>
            </a:r>
          </a:p>
          <a:p>
            <a:pPr algn="l" marL="377824" indent="-188912" lvl="1">
              <a:lnSpc>
                <a:spcPts val="2743"/>
              </a:lnSpc>
              <a:buFont typeface="Arial"/>
              <a:buChar char="•"/>
            </a:pPr>
            <a:r>
              <a:rPr lang="en-US" sz="1749">
                <a:solidFill>
                  <a:srgbClr val="000000"/>
                </a:solidFill>
                <a:latin typeface="Calibri (MS)"/>
                <a:ea typeface="Calibri (MS)"/>
                <a:cs typeface="Calibri (MS)"/>
                <a:sym typeface="Calibri (MS)"/>
              </a:rPr>
              <a:t>Update HR System/Database</a:t>
            </a:r>
          </a:p>
          <a:p>
            <a:pPr algn="l">
              <a:lnSpc>
                <a:spcPts val="3976"/>
              </a:lnSpc>
            </a:pPr>
            <a:r>
              <a:rPr lang="en-US" sz="2536">
                <a:solidFill>
                  <a:srgbClr val="000000"/>
                </a:solidFill>
                <a:latin typeface="Calibri (MS)"/>
                <a:ea typeface="Calibri (MS)"/>
                <a:cs typeface="Calibri (MS)"/>
                <a:sym typeface="Calibri (MS)"/>
              </a:rPr>
              <a:t> Sub Process:</a:t>
            </a:r>
          </a:p>
          <a:p>
            <a:pPr algn="l" marL="374877" indent="-187439" lvl="1">
              <a:lnSpc>
                <a:spcPts val="2722"/>
              </a:lnSpc>
              <a:buFont typeface="Arial"/>
              <a:buChar char="•"/>
            </a:pPr>
            <a:r>
              <a:rPr lang="en-US" b="true" sz="1736">
                <a:solidFill>
                  <a:srgbClr val="000000"/>
                </a:solidFill>
                <a:latin typeface="Calibri (MS) Bold"/>
                <a:ea typeface="Calibri (MS) Bold"/>
                <a:cs typeface="Calibri (MS) Bold"/>
                <a:sym typeface="Calibri (MS) Bold"/>
              </a:rPr>
              <a:t>Data Input</a:t>
            </a:r>
            <a:r>
              <a:rPr lang="en-US" sz="1736">
                <a:solidFill>
                  <a:srgbClr val="000000"/>
                </a:solidFill>
                <a:latin typeface="Calibri (MS)"/>
                <a:ea typeface="Calibri (MS)"/>
                <a:cs typeface="Calibri (MS)"/>
                <a:sym typeface="Calibri (MS)"/>
              </a:rPr>
              <a:t>: Collect and validate employee data.</a:t>
            </a:r>
          </a:p>
          <a:p>
            <a:pPr algn="l" marL="374877" indent="-187439" lvl="1">
              <a:lnSpc>
                <a:spcPts val="2722"/>
              </a:lnSpc>
              <a:buFont typeface="Arial"/>
              <a:buChar char="•"/>
            </a:pPr>
            <a:r>
              <a:rPr lang="en-US" b="true" sz="1736">
                <a:solidFill>
                  <a:srgbClr val="000000"/>
                </a:solidFill>
                <a:latin typeface="Calibri (MS) Bold"/>
                <a:ea typeface="Calibri (MS) Bold"/>
                <a:cs typeface="Calibri (MS) Bold"/>
                <a:sym typeface="Calibri (MS) Bold"/>
              </a:rPr>
              <a:t>Generate Employee ID:</a:t>
            </a:r>
            <a:r>
              <a:rPr lang="en-US" sz="1736">
                <a:solidFill>
                  <a:srgbClr val="000000"/>
                </a:solidFill>
                <a:latin typeface="Calibri (MS)"/>
                <a:ea typeface="Calibri (MS)"/>
                <a:cs typeface="Calibri (MS)"/>
                <a:sym typeface="Calibri (MS)"/>
              </a:rPr>
              <a:t> Create a unique ID and check for duplicates.</a:t>
            </a:r>
          </a:p>
          <a:p>
            <a:pPr algn="l" marL="374877" indent="-187439" lvl="1">
              <a:lnSpc>
                <a:spcPts val="2722"/>
              </a:lnSpc>
              <a:buFont typeface="Arial"/>
              <a:buChar char="•"/>
            </a:pPr>
            <a:r>
              <a:rPr lang="en-US" b="true" sz="1736">
                <a:solidFill>
                  <a:srgbClr val="000000"/>
                </a:solidFill>
                <a:latin typeface="Calibri (MS) Bold"/>
                <a:ea typeface="Calibri (MS) Bold"/>
                <a:cs typeface="Calibri (MS) Bold"/>
                <a:sym typeface="Calibri (MS) Bold"/>
              </a:rPr>
              <a:t>Generate Employee Email:</a:t>
            </a:r>
            <a:r>
              <a:rPr lang="en-US" sz="1736">
                <a:solidFill>
                  <a:srgbClr val="000000"/>
                </a:solidFill>
                <a:latin typeface="Calibri (MS)"/>
                <a:ea typeface="Calibri (MS)"/>
                <a:cs typeface="Calibri (MS)"/>
                <a:sym typeface="Calibri (MS)"/>
              </a:rPr>
              <a:t> Create a unique email and check for conflicts.</a:t>
            </a:r>
          </a:p>
          <a:p>
            <a:pPr algn="l" marL="374877" indent="-187439" lvl="1">
              <a:lnSpc>
                <a:spcPts val="2722"/>
              </a:lnSpc>
              <a:buFont typeface="Arial"/>
              <a:buChar char="•"/>
            </a:pPr>
            <a:r>
              <a:rPr lang="en-US" b="true" sz="1736">
                <a:solidFill>
                  <a:srgbClr val="000000"/>
                </a:solidFill>
                <a:latin typeface="Calibri (MS) Bold"/>
                <a:ea typeface="Calibri (MS) Bold"/>
                <a:cs typeface="Calibri (MS) Bold"/>
                <a:sym typeface="Calibri (MS) Bold"/>
              </a:rPr>
              <a:t>Update HR System: </a:t>
            </a:r>
            <a:r>
              <a:rPr lang="en-US" sz="1736">
                <a:solidFill>
                  <a:srgbClr val="000000"/>
                </a:solidFill>
                <a:latin typeface="Calibri (MS)"/>
                <a:ea typeface="Calibri (MS)"/>
                <a:cs typeface="Calibri (MS)"/>
                <a:sym typeface="Calibri (MS)"/>
              </a:rPr>
              <a:t>Store the generated ID and email in the database.</a:t>
            </a:r>
          </a:p>
          <a:p>
            <a:pPr algn="l">
              <a:lnSpc>
                <a:spcPts val="3976"/>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39346" y="1471091"/>
            <a:ext cx="6265308" cy="3915818"/>
          </a:xfrm>
          <a:custGeom>
            <a:avLst/>
            <a:gdLst/>
            <a:ahLst/>
            <a:cxnLst/>
            <a:rect r="r" b="b" t="t" l="l"/>
            <a:pathLst>
              <a:path h="3915818" w="6265308">
                <a:moveTo>
                  <a:pt x="0" y="0"/>
                </a:moveTo>
                <a:lnTo>
                  <a:pt x="6265308" y="0"/>
                </a:lnTo>
                <a:lnTo>
                  <a:pt x="6265308" y="3915818"/>
                </a:lnTo>
                <a:lnTo>
                  <a:pt x="0" y="3915818"/>
                </a:lnTo>
                <a:lnTo>
                  <a:pt x="0" y="0"/>
                </a:lnTo>
                <a:close/>
              </a:path>
            </a:pathLst>
          </a:custGeom>
          <a:blipFill>
            <a:blip r:embed="rId10"/>
            <a:stretch>
              <a:fillRect l="0" t="0" r="0" b="0"/>
            </a:stretch>
          </a:blipFill>
        </p:spPr>
      </p:sp>
      <p:sp>
        <p:nvSpPr>
          <p:cNvPr name="TextBox 8" id="8"/>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9" id="9"/>
          <p:cNvSpPr txBox="true"/>
          <p:nvPr/>
        </p:nvSpPr>
        <p:spPr>
          <a:xfrm rot="0">
            <a:off x="5154835"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0" id="10"/>
          <p:cNvSpPr txBox="true"/>
          <p:nvPr/>
        </p:nvSpPr>
        <p:spPr>
          <a:xfrm rot="0">
            <a:off x="8355235" y="6504765"/>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12</a:t>
            </a:r>
          </a:p>
        </p:txBody>
      </p:sp>
      <p:sp>
        <p:nvSpPr>
          <p:cNvPr name="TextBox 11" id="11"/>
          <p:cNvSpPr txBox="true"/>
          <p:nvPr/>
        </p:nvSpPr>
        <p:spPr>
          <a:xfrm rot="0">
            <a:off x="276225" y="56759"/>
            <a:ext cx="4621139" cy="831215"/>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Implementation:</a:t>
            </a:r>
          </a:p>
        </p:txBody>
      </p:sp>
      <p:sp>
        <p:nvSpPr>
          <p:cNvPr name="Freeform 12" id="12"/>
          <p:cNvSpPr/>
          <p:nvPr/>
        </p:nvSpPr>
        <p:spPr>
          <a:xfrm flipH="false" flipV="false" rot="0">
            <a:off x="152400" y="66055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1873" y="282091"/>
            <a:ext cx="5279239" cy="2841957"/>
          </a:xfrm>
          <a:custGeom>
            <a:avLst/>
            <a:gdLst/>
            <a:ahLst/>
            <a:cxnLst/>
            <a:rect r="r" b="b" t="t" l="l"/>
            <a:pathLst>
              <a:path h="2841957" w="5279239">
                <a:moveTo>
                  <a:pt x="0" y="0"/>
                </a:moveTo>
                <a:lnTo>
                  <a:pt x="5279239" y="0"/>
                </a:lnTo>
                <a:lnTo>
                  <a:pt x="5279239" y="2841956"/>
                </a:lnTo>
                <a:lnTo>
                  <a:pt x="0" y="2841956"/>
                </a:lnTo>
                <a:lnTo>
                  <a:pt x="0" y="0"/>
                </a:lnTo>
                <a:close/>
              </a:path>
            </a:pathLst>
          </a:custGeom>
          <a:blipFill>
            <a:blip r:embed="rId2"/>
            <a:stretch>
              <a:fillRect l="0" t="-8050" r="0" b="-8050"/>
            </a:stretch>
          </a:blipFill>
        </p:spPr>
      </p:sp>
      <p:sp>
        <p:nvSpPr>
          <p:cNvPr name="Freeform 3" id="3"/>
          <p:cNvSpPr/>
          <p:nvPr/>
        </p:nvSpPr>
        <p:spPr>
          <a:xfrm flipH="false" flipV="false" rot="0">
            <a:off x="3357293" y="3429000"/>
            <a:ext cx="4877044" cy="3048153"/>
          </a:xfrm>
          <a:custGeom>
            <a:avLst/>
            <a:gdLst/>
            <a:ahLst/>
            <a:cxnLst/>
            <a:rect r="r" b="b" t="t" l="l"/>
            <a:pathLst>
              <a:path h="3048153" w="4877044">
                <a:moveTo>
                  <a:pt x="0" y="0"/>
                </a:moveTo>
                <a:lnTo>
                  <a:pt x="4877044" y="0"/>
                </a:lnTo>
                <a:lnTo>
                  <a:pt x="4877044" y="3048153"/>
                </a:lnTo>
                <a:lnTo>
                  <a:pt x="0" y="3048153"/>
                </a:lnTo>
                <a:lnTo>
                  <a:pt x="0" y="0"/>
                </a:lnTo>
                <a:close/>
              </a:path>
            </a:pathLst>
          </a:custGeom>
          <a:blipFill>
            <a:blip r:embed="rId3"/>
            <a:stretch>
              <a:fillRect l="0" t="0" r="0" b="0"/>
            </a:stretch>
          </a:blipFill>
        </p:spPr>
      </p:sp>
      <p:sp>
        <p:nvSpPr>
          <p:cNvPr name="Freeform 4" id="4"/>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6685" y="1663178"/>
            <a:ext cx="5650629" cy="3531643"/>
          </a:xfrm>
          <a:custGeom>
            <a:avLst/>
            <a:gdLst/>
            <a:ahLst/>
            <a:cxnLst/>
            <a:rect r="r" b="b" t="t" l="l"/>
            <a:pathLst>
              <a:path h="3531643" w="5650629">
                <a:moveTo>
                  <a:pt x="0" y="0"/>
                </a:moveTo>
                <a:lnTo>
                  <a:pt x="5650630" y="0"/>
                </a:lnTo>
                <a:lnTo>
                  <a:pt x="5650630" y="3531644"/>
                </a:lnTo>
                <a:lnTo>
                  <a:pt x="0" y="3531644"/>
                </a:lnTo>
                <a:lnTo>
                  <a:pt x="0" y="0"/>
                </a:lnTo>
                <a:close/>
              </a:path>
            </a:pathLst>
          </a:custGeom>
          <a:blipFill>
            <a:blip r:embed="rId2"/>
            <a:stretch>
              <a:fillRect l="0" t="0" r="0" b="0"/>
            </a:stretch>
          </a:blipFill>
        </p:spPr>
      </p:sp>
      <p:sp>
        <p:nvSpPr>
          <p:cNvPr name="Freeform 3" id="3"/>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5"/>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891541" y="2364912"/>
            <a:ext cx="5197063" cy="3248164"/>
          </a:xfrm>
          <a:custGeom>
            <a:avLst/>
            <a:gdLst/>
            <a:ahLst/>
            <a:cxnLst/>
            <a:rect r="r" b="b" t="t" l="l"/>
            <a:pathLst>
              <a:path h="3248164" w="5197063">
                <a:moveTo>
                  <a:pt x="0" y="0"/>
                </a:moveTo>
                <a:lnTo>
                  <a:pt x="5197063" y="0"/>
                </a:lnTo>
                <a:lnTo>
                  <a:pt x="5197063" y="3248164"/>
                </a:lnTo>
                <a:lnTo>
                  <a:pt x="0" y="3248164"/>
                </a:lnTo>
                <a:lnTo>
                  <a:pt x="0" y="0"/>
                </a:lnTo>
                <a:close/>
              </a:path>
            </a:pathLst>
          </a:custGeom>
          <a:blipFill>
            <a:blip r:embed="rId10"/>
            <a:stretch>
              <a:fillRect l="0" t="0" r="0" b="0"/>
            </a:stretch>
          </a:blipFill>
        </p:spPr>
      </p:sp>
      <p:sp>
        <p:nvSpPr>
          <p:cNvPr name="TextBox 8" id="8"/>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9" id="9"/>
          <p:cNvSpPr txBox="true"/>
          <p:nvPr/>
        </p:nvSpPr>
        <p:spPr>
          <a:xfrm rot="0">
            <a:off x="5154835"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0" id="10"/>
          <p:cNvSpPr txBox="true"/>
          <p:nvPr/>
        </p:nvSpPr>
        <p:spPr>
          <a:xfrm rot="0">
            <a:off x="8355235" y="6504765"/>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13</a:t>
            </a:r>
          </a:p>
        </p:txBody>
      </p:sp>
      <p:sp>
        <p:nvSpPr>
          <p:cNvPr name="TextBox 11" id="11"/>
          <p:cNvSpPr txBox="true"/>
          <p:nvPr/>
        </p:nvSpPr>
        <p:spPr>
          <a:xfrm rot="0">
            <a:off x="276225" y="56759"/>
            <a:ext cx="1615316"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Testing</a:t>
            </a:r>
          </a:p>
        </p:txBody>
      </p:sp>
      <p:sp>
        <p:nvSpPr>
          <p:cNvPr name="TextBox 12" id="12"/>
          <p:cNvSpPr txBox="true"/>
          <p:nvPr/>
        </p:nvSpPr>
        <p:spPr>
          <a:xfrm rot="0">
            <a:off x="619125" y="928649"/>
            <a:ext cx="6752029" cy="487909"/>
          </a:xfrm>
          <a:prstGeom prst="rect">
            <a:avLst/>
          </a:prstGeom>
        </p:spPr>
        <p:txBody>
          <a:bodyPr anchor="t" rtlCol="false" tIns="0" lIns="0" bIns="0" rIns="0">
            <a:spAutoFit/>
          </a:bodyPr>
          <a:lstStyle/>
          <a:p>
            <a:pPr algn="l">
              <a:lnSpc>
                <a:spcPts val="3763"/>
              </a:lnSpc>
            </a:pPr>
            <a:r>
              <a:rPr lang="en-US" sz="2400">
                <a:solidFill>
                  <a:srgbClr val="000000"/>
                </a:solidFill>
                <a:latin typeface="Calibri (MS)"/>
                <a:ea typeface="Calibri (MS)"/>
                <a:cs typeface="Calibri (MS)"/>
                <a:sym typeface="Calibri (MS)"/>
              </a:rPr>
              <a:t>the output is displayed with emp-id and emp-mail</a:t>
            </a:r>
          </a:p>
        </p:txBody>
      </p:sp>
      <p:sp>
        <p:nvSpPr>
          <p:cNvPr name="TextBox 13" id="13"/>
          <p:cNvSpPr txBox="true"/>
          <p:nvPr/>
        </p:nvSpPr>
        <p:spPr>
          <a:xfrm rot="0">
            <a:off x="619125" y="1415521"/>
            <a:ext cx="4807353" cy="581024"/>
          </a:xfrm>
          <a:prstGeom prst="rect">
            <a:avLst/>
          </a:prstGeom>
        </p:spPr>
        <p:txBody>
          <a:bodyPr anchor="t" rtlCol="false" tIns="0" lIns="0" bIns="0" rIns="0">
            <a:spAutoFit/>
          </a:bodyPr>
          <a:lstStyle/>
          <a:p>
            <a:pPr algn="l">
              <a:lnSpc>
                <a:spcPts val="4200"/>
              </a:lnSpc>
            </a:pPr>
            <a:r>
              <a:rPr lang="en-US" sz="3000">
                <a:solidFill>
                  <a:srgbClr val="000000"/>
                </a:solidFill>
                <a:latin typeface="Calibri (MS)"/>
                <a:ea typeface="Calibri (MS)"/>
                <a:cs typeface="Calibri (MS)"/>
                <a:sym typeface="Calibri (MS)"/>
              </a:rPr>
              <a:t>Output Screenshots: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39346" y="1471091"/>
            <a:ext cx="6265308" cy="3915818"/>
          </a:xfrm>
          <a:custGeom>
            <a:avLst/>
            <a:gdLst/>
            <a:ahLst/>
            <a:cxnLst/>
            <a:rect r="r" b="b" t="t" l="l"/>
            <a:pathLst>
              <a:path h="3915818" w="6265308">
                <a:moveTo>
                  <a:pt x="0" y="0"/>
                </a:moveTo>
                <a:lnTo>
                  <a:pt x="6265308" y="0"/>
                </a:lnTo>
                <a:lnTo>
                  <a:pt x="6265308" y="3915818"/>
                </a:lnTo>
                <a:lnTo>
                  <a:pt x="0" y="3915818"/>
                </a:lnTo>
                <a:lnTo>
                  <a:pt x="0" y="0"/>
                </a:lnTo>
                <a:close/>
              </a:path>
            </a:pathLst>
          </a:custGeom>
          <a:blipFill>
            <a:blip r:embed="rId2"/>
            <a:stretch>
              <a:fillRect l="0" t="0" r="0" b="0"/>
            </a:stretch>
          </a:blipFill>
        </p:spPr>
      </p:sp>
      <p:sp>
        <p:nvSpPr>
          <p:cNvPr name="Freeform 3" id="3"/>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5"/>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04765"/>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14</a:t>
            </a:r>
          </a:p>
        </p:txBody>
      </p:sp>
      <p:sp>
        <p:nvSpPr>
          <p:cNvPr name="TextBox 10" id="10"/>
          <p:cNvSpPr txBox="true"/>
          <p:nvPr/>
        </p:nvSpPr>
        <p:spPr>
          <a:xfrm rot="0">
            <a:off x="276225" y="56759"/>
            <a:ext cx="2749563"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Conclusions</a:t>
            </a:r>
          </a:p>
        </p:txBody>
      </p:sp>
      <p:sp>
        <p:nvSpPr>
          <p:cNvPr name="TextBox 11" id="11"/>
          <p:cNvSpPr txBox="true"/>
          <p:nvPr/>
        </p:nvSpPr>
        <p:spPr>
          <a:xfrm rot="0">
            <a:off x="594403" y="1170992"/>
            <a:ext cx="7760832" cy="2837303"/>
          </a:xfrm>
          <a:prstGeom prst="rect">
            <a:avLst/>
          </a:prstGeom>
        </p:spPr>
        <p:txBody>
          <a:bodyPr anchor="t" rtlCol="false" tIns="0" lIns="0" bIns="0" rIns="0">
            <a:spAutoFit/>
          </a:bodyPr>
          <a:lstStyle/>
          <a:p>
            <a:pPr algn="l">
              <a:lnSpc>
                <a:spcPts val="3213"/>
              </a:lnSpc>
            </a:pPr>
            <a:r>
              <a:rPr lang="en-US" sz="2295">
                <a:solidFill>
                  <a:srgbClr val="000000"/>
                </a:solidFill>
                <a:latin typeface="Calibri (MS)"/>
                <a:ea typeface="Calibri (MS)"/>
                <a:cs typeface="Calibri (MS)"/>
                <a:sym typeface="Calibri (MS)"/>
              </a:rPr>
              <a:t>This UiPath automation project will save time and reduce errors during the employee onboarding process, improving both HR and IT efficiency. The generated Employee IDs and email addresses will be consistent, correctly formatted, and ready for use across the company's systems. The automation can be extended or modified in the future to incorporate additional fields or functionalities.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04765"/>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15</a:t>
            </a:r>
          </a:p>
        </p:txBody>
      </p:sp>
      <p:sp>
        <p:nvSpPr>
          <p:cNvPr name="TextBox 10" id="10"/>
          <p:cNvSpPr txBox="true"/>
          <p:nvPr/>
        </p:nvSpPr>
        <p:spPr>
          <a:xfrm rot="0">
            <a:off x="276225" y="56759"/>
            <a:ext cx="4848787"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Future Enhancement</a:t>
            </a:r>
          </a:p>
        </p:txBody>
      </p:sp>
      <p:sp>
        <p:nvSpPr>
          <p:cNvPr name="TextBox 11" id="11"/>
          <p:cNvSpPr txBox="true"/>
          <p:nvPr/>
        </p:nvSpPr>
        <p:spPr>
          <a:xfrm rot="0">
            <a:off x="619125" y="919124"/>
            <a:ext cx="7482087" cy="2311857"/>
          </a:xfrm>
          <a:prstGeom prst="rect">
            <a:avLst/>
          </a:prstGeom>
        </p:spPr>
        <p:txBody>
          <a:bodyPr anchor="t" rtlCol="false" tIns="0" lIns="0" bIns="0" rIns="0">
            <a:spAutoFit/>
          </a:bodyPr>
          <a:lstStyle/>
          <a:p>
            <a:pPr algn="just" marL="496571" indent="-248285" lvl="1">
              <a:lnSpc>
                <a:spcPts val="3606"/>
              </a:lnSpc>
              <a:buFont typeface="Arial"/>
              <a:buChar char="•"/>
            </a:pPr>
            <a:r>
              <a:rPr lang="en-US" sz="2300">
                <a:solidFill>
                  <a:srgbClr val="000000"/>
                </a:solidFill>
                <a:latin typeface="Calibri (MS)"/>
                <a:ea typeface="Calibri (MS)"/>
                <a:cs typeface="Calibri (MS)"/>
                <a:sym typeface="Calibri (MS)"/>
              </a:rPr>
              <a:t>Integration with Cloud HR Systems</a:t>
            </a:r>
          </a:p>
          <a:p>
            <a:pPr algn="just" marL="496571" indent="-248285" lvl="1">
              <a:lnSpc>
                <a:spcPts val="3606"/>
              </a:lnSpc>
              <a:buFont typeface="Arial"/>
              <a:buChar char="•"/>
            </a:pPr>
            <a:r>
              <a:rPr lang="en-US" sz="2300">
                <a:solidFill>
                  <a:srgbClr val="000000"/>
                </a:solidFill>
                <a:latin typeface="Calibri (MS)"/>
                <a:ea typeface="Calibri (MS)"/>
                <a:cs typeface="Calibri (MS)"/>
                <a:sym typeface="Calibri (MS)"/>
              </a:rPr>
              <a:t>Dynamic Email Format Customization</a:t>
            </a:r>
          </a:p>
          <a:p>
            <a:pPr algn="just" marL="496571" indent="-248285" lvl="1">
              <a:lnSpc>
                <a:spcPts val="3606"/>
              </a:lnSpc>
              <a:buFont typeface="Arial"/>
              <a:buChar char="•"/>
            </a:pPr>
            <a:r>
              <a:rPr lang="en-US" sz="2300">
                <a:solidFill>
                  <a:srgbClr val="000000"/>
                </a:solidFill>
                <a:latin typeface="Calibri (MS)"/>
                <a:ea typeface="Calibri (MS)"/>
                <a:cs typeface="Calibri (MS)"/>
                <a:sym typeface="Calibri (MS)"/>
              </a:rPr>
              <a:t>Multi-Language Support</a:t>
            </a:r>
          </a:p>
          <a:p>
            <a:pPr algn="just" marL="496571" indent="-248285" lvl="1">
              <a:lnSpc>
                <a:spcPts val="3606"/>
              </a:lnSpc>
              <a:buFont typeface="Arial"/>
              <a:buChar char="•"/>
            </a:pPr>
            <a:r>
              <a:rPr lang="en-US" sz="2300">
                <a:solidFill>
                  <a:srgbClr val="000000"/>
                </a:solidFill>
                <a:latin typeface="Calibri (MS)"/>
                <a:ea typeface="Calibri (MS)"/>
                <a:cs typeface="Calibri (MS)"/>
                <a:sym typeface="Calibri (MS)"/>
              </a:rPr>
              <a:t>Self-Service Portal</a:t>
            </a:r>
          </a:p>
          <a:p>
            <a:pPr algn="just" marL="496571" indent="-248285" lvl="1">
              <a:lnSpc>
                <a:spcPts val="3606"/>
              </a:lnSpc>
              <a:buFont typeface="Arial"/>
              <a:buChar char="•"/>
            </a:pPr>
            <a:r>
              <a:rPr lang="en-US" sz="2300">
                <a:solidFill>
                  <a:srgbClr val="000000"/>
                </a:solidFill>
                <a:latin typeface="Calibri (MS)"/>
                <a:ea typeface="Calibri (MS)"/>
                <a:cs typeface="Calibri (MS)"/>
                <a:sym typeface="Calibri (MS)"/>
              </a:rPr>
              <a:t>Integration with Authentication Systems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04765"/>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2</a:t>
            </a:r>
          </a:p>
        </p:txBody>
      </p:sp>
      <p:sp>
        <p:nvSpPr>
          <p:cNvPr name="TextBox 10" id="10"/>
          <p:cNvSpPr txBox="true"/>
          <p:nvPr/>
        </p:nvSpPr>
        <p:spPr>
          <a:xfrm rot="0">
            <a:off x="276225" y="56759"/>
            <a:ext cx="1924241"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Abstract</a:t>
            </a:r>
          </a:p>
        </p:txBody>
      </p:sp>
      <p:sp>
        <p:nvSpPr>
          <p:cNvPr name="TextBox 11" id="11"/>
          <p:cNvSpPr txBox="true"/>
          <p:nvPr/>
        </p:nvSpPr>
        <p:spPr>
          <a:xfrm rot="0">
            <a:off x="320726" y="1092899"/>
            <a:ext cx="110061" cy="425720"/>
          </a:xfrm>
          <a:prstGeom prst="rect">
            <a:avLst/>
          </a:prstGeom>
        </p:spPr>
        <p:txBody>
          <a:bodyPr anchor="t" rtlCol="false" tIns="0" lIns="0" bIns="0" rIns="0">
            <a:spAutoFit/>
          </a:bodyPr>
          <a:lstStyle/>
          <a:p>
            <a:pPr algn="l">
              <a:lnSpc>
                <a:spcPts val="3359"/>
              </a:lnSpc>
            </a:pPr>
            <a:r>
              <a:rPr lang="en-US" sz="2400" spc="849">
                <a:solidFill>
                  <a:srgbClr val="000000"/>
                </a:solidFill>
                <a:latin typeface="IBM Plex Sans"/>
                <a:ea typeface="IBM Plex Sans"/>
                <a:cs typeface="IBM Plex Sans"/>
                <a:sym typeface="IBM Plex Sans"/>
              </a:rPr>
              <a:t>▪</a:t>
            </a:r>
          </a:p>
        </p:txBody>
      </p:sp>
      <p:sp>
        <p:nvSpPr>
          <p:cNvPr name="TextBox 12" id="12"/>
          <p:cNvSpPr txBox="true"/>
          <p:nvPr/>
        </p:nvSpPr>
        <p:spPr>
          <a:xfrm rot="0">
            <a:off x="619125" y="957224"/>
            <a:ext cx="7787592" cy="4059721"/>
          </a:xfrm>
          <a:prstGeom prst="rect">
            <a:avLst/>
          </a:prstGeom>
        </p:spPr>
        <p:txBody>
          <a:bodyPr anchor="t" rtlCol="false" tIns="0" lIns="0" bIns="0" rIns="0">
            <a:spAutoFit/>
          </a:bodyPr>
          <a:lstStyle/>
          <a:p>
            <a:pPr algn="l">
              <a:lnSpc>
                <a:spcPts val="3560"/>
              </a:lnSpc>
            </a:pPr>
            <a:r>
              <a:rPr lang="en-US" sz="2543">
                <a:solidFill>
                  <a:srgbClr val="000000"/>
                </a:solidFill>
                <a:latin typeface="Calibri (MS)"/>
                <a:ea typeface="Calibri (MS)"/>
                <a:cs typeface="Calibri (MS)"/>
                <a:sym typeface="Calibri (MS)"/>
              </a:rPr>
              <a:t>In an organization, when new employees are onboarded, they require unique employee IDs and email addresses to access internal systems and communications. Currently, this process is manual, requiring HR or IT staff to create and assign IDs and emails for each employee. This automation aims to streamline the process by automatically generating these details based on predefined formats and employee information provided via an input file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04765"/>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16</a:t>
            </a:r>
          </a:p>
        </p:txBody>
      </p:sp>
      <p:sp>
        <p:nvSpPr>
          <p:cNvPr name="TextBox 10" id="10"/>
          <p:cNvSpPr txBox="true"/>
          <p:nvPr/>
        </p:nvSpPr>
        <p:spPr>
          <a:xfrm rot="0">
            <a:off x="276225" y="56759"/>
            <a:ext cx="2442343"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IEEE Paper</a:t>
            </a:r>
          </a:p>
        </p:txBody>
      </p:sp>
      <p:sp>
        <p:nvSpPr>
          <p:cNvPr name="TextBox 11" id="11"/>
          <p:cNvSpPr txBox="true"/>
          <p:nvPr/>
        </p:nvSpPr>
        <p:spPr>
          <a:xfrm rot="0">
            <a:off x="619125" y="947699"/>
            <a:ext cx="6893895" cy="2277327"/>
          </a:xfrm>
          <a:prstGeom prst="rect">
            <a:avLst/>
          </a:prstGeom>
        </p:spPr>
        <p:txBody>
          <a:bodyPr anchor="t" rtlCol="false" tIns="0" lIns="0" bIns="0" rIns="0">
            <a:spAutoFit/>
          </a:bodyPr>
          <a:lstStyle/>
          <a:p>
            <a:pPr algn="l" marL="412504" indent="-206252" lvl="1">
              <a:lnSpc>
                <a:spcPts val="2995"/>
              </a:lnSpc>
              <a:buFont typeface="Arial"/>
              <a:buChar char="•"/>
            </a:pPr>
            <a:r>
              <a:rPr lang="en-US" sz="1910">
                <a:solidFill>
                  <a:srgbClr val="000000"/>
                </a:solidFill>
                <a:latin typeface="Calibri (MS)"/>
                <a:ea typeface="Calibri (MS)"/>
                <a:cs typeface="Calibri (MS)"/>
                <a:sym typeface="Calibri (MS)"/>
              </a:rPr>
              <a:t>Robotic Process Automation and Cognitive Automation: The Next Phase" by Mary C.</a:t>
            </a:r>
            <a:r>
              <a:rPr lang="en-US" sz="1910">
                <a:solidFill>
                  <a:srgbClr val="000000"/>
                </a:solidFill>
                <a:latin typeface="Calibri (MS)"/>
                <a:ea typeface="Calibri (MS)"/>
                <a:cs typeface="Calibri (MS)"/>
                <a:sym typeface="Calibri (MS)"/>
              </a:rPr>
              <a:t> </a:t>
            </a:r>
          </a:p>
          <a:p>
            <a:pPr algn="l" marL="412504" indent="-206252" lvl="1">
              <a:lnSpc>
                <a:spcPts val="2995"/>
              </a:lnSpc>
              <a:buFont typeface="Arial"/>
              <a:buChar char="•"/>
            </a:pPr>
            <a:r>
              <a:rPr lang="en-US" sz="1910">
                <a:solidFill>
                  <a:srgbClr val="000000"/>
                </a:solidFill>
                <a:latin typeface="Calibri (MS)"/>
                <a:ea typeface="Calibri (MS)"/>
                <a:cs typeface="Calibri (MS)"/>
                <a:sym typeface="Calibri (MS)"/>
              </a:rPr>
              <a:t>Lacity and Leslie P. Willcocks </a:t>
            </a:r>
          </a:p>
          <a:p>
            <a:pPr algn="l" marL="412504" indent="-206252" lvl="1">
              <a:lnSpc>
                <a:spcPts val="2995"/>
              </a:lnSpc>
              <a:buFont typeface="Arial"/>
              <a:buChar char="•"/>
            </a:pPr>
            <a:r>
              <a:rPr lang="en-US" sz="1910">
                <a:solidFill>
                  <a:srgbClr val="000000"/>
                </a:solidFill>
                <a:latin typeface="Calibri (MS)"/>
                <a:ea typeface="Calibri (MS)"/>
                <a:cs typeface="Calibri (MS)"/>
                <a:sym typeface="Calibri (MS)"/>
              </a:rPr>
              <a:t>"UiPath Studio: A Complete Guide for Beginners" by Gayan Dissanayake</a:t>
            </a:r>
          </a:p>
          <a:p>
            <a:pPr algn="l">
              <a:lnSpc>
                <a:spcPts val="2995"/>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04765"/>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17</a:t>
            </a:r>
          </a:p>
        </p:txBody>
      </p:sp>
      <p:sp>
        <p:nvSpPr>
          <p:cNvPr name="TextBox 10" id="10"/>
          <p:cNvSpPr txBox="true"/>
          <p:nvPr/>
        </p:nvSpPr>
        <p:spPr>
          <a:xfrm rot="0">
            <a:off x="276225" y="56759"/>
            <a:ext cx="2541527"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References</a:t>
            </a:r>
          </a:p>
        </p:txBody>
      </p:sp>
      <p:sp>
        <p:nvSpPr>
          <p:cNvPr name="TextBox 11" id="11"/>
          <p:cNvSpPr txBox="true"/>
          <p:nvPr/>
        </p:nvSpPr>
        <p:spPr>
          <a:xfrm rot="0">
            <a:off x="320726" y="1092899"/>
            <a:ext cx="110061" cy="425720"/>
          </a:xfrm>
          <a:prstGeom prst="rect">
            <a:avLst/>
          </a:prstGeom>
        </p:spPr>
        <p:txBody>
          <a:bodyPr anchor="t" rtlCol="false" tIns="0" lIns="0" bIns="0" rIns="0">
            <a:spAutoFit/>
          </a:bodyPr>
          <a:lstStyle/>
          <a:p>
            <a:pPr algn="l">
              <a:lnSpc>
                <a:spcPts val="3359"/>
              </a:lnSpc>
            </a:pPr>
            <a:r>
              <a:rPr lang="en-US" sz="2400" spc="849">
                <a:solidFill>
                  <a:srgbClr val="000000"/>
                </a:solidFill>
                <a:latin typeface="IBM Plex Sans"/>
                <a:ea typeface="IBM Plex Sans"/>
                <a:cs typeface="IBM Plex Sans"/>
                <a:sym typeface="IBM Plex Sans"/>
              </a:rPr>
              <a:t>▪</a:t>
            </a:r>
          </a:p>
        </p:txBody>
      </p:sp>
      <p:sp>
        <p:nvSpPr>
          <p:cNvPr name="TextBox 12" id="12"/>
          <p:cNvSpPr txBox="true"/>
          <p:nvPr/>
        </p:nvSpPr>
        <p:spPr>
          <a:xfrm rot="0">
            <a:off x="685800" y="1152717"/>
            <a:ext cx="8045788" cy="2859785"/>
          </a:xfrm>
          <a:prstGeom prst="rect">
            <a:avLst/>
          </a:prstGeom>
        </p:spPr>
        <p:txBody>
          <a:bodyPr anchor="t" rtlCol="false" tIns="0" lIns="0" bIns="0" rIns="0">
            <a:spAutoFit/>
          </a:bodyPr>
          <a:lstStyle/>
          <a:p>
            <a:pPr algn="l">
              <a:lnSpc>
                <a:spcPts val="3233"/>
              </a:lnSpc>
            </a:pPr>
            <a:r>
              <a:rPr lang="en-US" sz="2309">
                <a:solidFill>
                  <a:srgbClr val="000000"/>
                </a:solidFill>
                <a:latin typeface="Calibri (MS)"/>
                <a:ea typeface="Calibri (MS)"/>
                <a:cs typeface="Calibri (MS)"/>
                <a:sym typeface="Calibri (MS)"/>
              </a:rPr>
              <a:t>"</a:t>
            </a:r>
            <a:r>
              <a:rPr lang="en-US" sz="2309" b="true">
                <a:solidFill>
                  <a:srgbClr val="000000"/>
                </a:solidFill>
                <a:latin typeface="Calibri (MS) Bold"/>
                <a:ea typeface="Calibri (MS) Bold"/>
                <a:cs typeface="Calibri (MS) Bold"/>
                <a:sym typeface="Calibri (MS) Bold"/>
              </a:rPr>
              <a:t>Research Papers and Articles: </a:t>
            </a:r>
          </a:p>
          <a:p>
            <a:pPr algn="l">
              <a:lnSpc>
                <a:spcPts val="3233"/>
              </a:lnSpc>
            </a:pPr>
            <a:r>
              <a:rPr lang="en-US" sz="2309">
                <a:solidFill>
                  <a:srgbClr val="000000"/>
                </a:solidFill>
                <a:latin typeface="Calibri (MS)"/>
                <a:ea typeface="Calibri (MS)"/>
                <a:cs typeface="Calibri (MS)"/>
                <a:sym typeface="Calibri (MS)"/>
              </a:rPr>
              <a:t> </a:t>
            </a:r>
          </a:p>
          <a:p>
            <a:pPr algn="l">
              <a:lnSpc>
                <a:spcPts val="3233"/>
              </a:lnSpc>
            </a:pPr>
            <a:r>
              <a:rPr lang="en-US" sz="2309">
                <a:solidFill>
                  <a:srgbClr val="000000"/>
                </a:solidFill>
                <a:latin typeface="Calibri (MS)"/>
                <a:ea typeface="Calibri (MS)"/>
                <a:cs typeface="Calibri (MS)"/>
                <a:sym typeface="Calibri (MS)"/>
              </a:rPr>
              <a:t> 1. "Robotic Process Automation (RPA) in Human Resource Management"</a:t>
            </a:r>
          </a:p>
          <a:p>
            <a:pPr algn="l">
              <a:lnSpc>
                <a:spcPts val="3233"/>
              </a:lnSpc>
            </a:pPr>
            <a:r>
              <a:rPr lang="en-US" sz="2309">
                <a:solidFill>
                  <a:srgbClr val="000000"/>
                </a:solidFill>
                <a:latin typeface="Calibri (MS)"/>
                <a:ea typeface="Calibri (MS)"/>
                <a:cs typeface="Calibri (MS)"/>
                <a:sym typeface="Calibri (MS)"/>
              </a:rPr>
              <a:t> 2."Exploring the Future of Work: RPA and its Role in Streamlining Administrative</a:t>
            </a:r>
          </a:p>
          <a:p>
            <a:pPr algn="l">
              <a:lnSpc>
                <a:spcPts val="3233"/>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44230" y="2321004"/>
            <a:ext cx="5455529" cy="1569663"/>
          </a:xfrm>
          <a:custGeom>
            <a:avLst/>
            <a:gdLst/>
            <a:ahLst/>
            <a:cxnLst/>
            <a:rect r="r" b="b" t="t" l="l"/>
            <a:pathLst>
              <a:path h="1569663" w="5455529">
                <a:moveTo>
                  <a:pt x="0" y="0"/>
                </a:moveTo>
                <a:lnTo>
                  <a:pt x="5455530" y="0"/>
                </a:lnTo>
                <a:lnTo>
                  <a:pt x="5455530" y="1569663"/>
                </a:lnTo>
                <a:lnTo>
                  <a:pt x="0" y="1569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4188" y="2082727"/>
            <a:ext cx="5174552" cy="1773555"/>
          </a:xfrm>
          <a:prstGeom prst="rect">
            <a:avLst/>
          </a:prstGeom>
        </p:spPr>
        <p:txBody>
          <a:bodyPr anchor="t" rtlCol="false" tIns="0" lIns="0" bIns="0" rIns="0">
            <a:spAutoFit/>
          </a:bodyPr>
          <a:lstStyle/>
          <a:p>
            <a:pPr algn="l">
              <a:lnSpc>
                <a:spcPts val="13439"/>
              </a:lnSpc>
            </a:pPr>
            <a:r>
              <a:rPr lang="en-US" sz="9600">
                <a:solidFill>
                  <a:srgbClr val="000000"/>
                </a:solidFill>
                <a:latin typeface="Calibri (MS)"/>
                <a:ea typeface="Calibri (MS)"/>
                <a:cs typeface="Calibri (MS)"/>
                <a:sym typeface="Calibri (MS)"/>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04765"/>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3</a:t>
            </a:r>
          </a:p>
        </p:txBody>
      </p:sp>
      <p:sp>
        <p:nvSpPr>
          <p:cNvPr name="TextBox 10" id="10"/>
          <p:cNvSpPr txBox="true"/>
          <p:nvPr/>
        </p:nvSpPr>
        <p:spPr>
          <a:xfrm rot="0">
            <a:off x="276225" y="56759"/>
            <a:ext cx="7018115"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Need for the Proposed System</a:t>
            </a:r>
          </a:p>
        </p:txBody>
      </p:sp>
      <p:sp>
        <p:nvSpPr>
          <p:cNvPr name="TextBox 11" id="11"/>
          <p:cNvSpPr txBox="true"/>
          <p:nvPr/>
        </p:nvSpPr>
        <p:spPr>
          <a:xfrm rot="0">
            <a:off x="543485" y="1243846"/>
            <a:ext cx="7863232" cy="4376164"/>
          </a:xfrm>
          <a:prstGeom prst="rect">
            <a:avLst/>
          </a:prstGeom>
        </p:spPr>
        <p:txBody>
          <a:bodyPr anchor="t" rtlCol="false" tIns="0" lIns="0" bIns="0" rIns="0">
            <a:spAutoFit/>
          </a:bodyPr>
          <a:lstStyle/>
          <a:p>
            <a:pPr algn="l" marL="450171" indent="-225085" lvl="1">
              <a:lnSpc>
                <a:spcPts val="2919"/>
              </a:lnSpc>
              <a:buFont typeface="Arial"/>
              <a:buChar char="•"/>
            </a:pPr>
            <a:r>
              <a:rPr lang="en-US" b="true" sz="2085">
                <a:solidFill>
                  <a:srgbClr val="000000"/>
                </a:solidFill>
                <a:latin typeface="Calibri (MS) Bold"/>
                <a:ea typeface="Calibri (MS) Bold"/>
                <a:cs typeface="Calibri (MS) Bold"/>
                <a:sym typeface="Calibri (MS) Bold"/>
              </a:rPr>
              <a:t>Automation Efficiency:</a:t>
            </a:r>
            <a:r>
              <a:rPr lang="en-US" sz="2085">
                <a:solidFill>
                  <a:srgbClr val="000000"/>
                </a:solidFill>
                <a:latin typeface="Calibri (MS)"/>
                <a:ea typeface="Calibri (MS)"/>
                <a:cs typeface="Calibri (MS)"/>
                <a:sym typeface="Calibri (MS)"/>
              </a:rPr>
              <a:t> Reduces manual effort, saving time and minimizing human errors in generating employee IDs and emails.</a:t>
            </a:r>
          </a:p>
          <a:p>
            <a:pPr algn="l" marL="450171" indent="-225085" lvl="1">
              <a:lnSpc>
                <a:spcPts val="2919"/>
              </a:lnSpc>
              <a:buFont typeface="Arial"/>
              <a:buChar char="•"/>
            </a:pPr>
            <a:r>
              <a:rPr lang="en-US" b="true" sz="2085">
                <a:solidFill>
                  <a:srgbClr val="000000"/>
                </a:solidFill>
                <a:latin typeface="Calibri (MS) Bold"/>
                <a:ea typeface="Calibri (MS) Bold"/>
                <a:cs typeface="Calibri (MS) Bold"/>
                <a:sym typeface="Calibri (MS) Bold"/>
              </a:rPr>
              <a:t>Consistency</a:t>
            </a:r>
            <a:r>
              <a:rPr lang="en-US" sz="2085">
                <a:solidFill>
                  <a:srgbClr val="000000"/>
                </a:solidFill>
                <a:latin typeface="Calibri (MS)"/>
                <a:ea typeface="Calibri (MS)"/>
                <a:cs typeface="Calibri (MS)"/>
                <a:sym typeface="Calibri (MS)"/>
              </a:rPr>
              <a:t>: Ensures uniformity in ID and email formats, improving data quality and record management.</a:t>
            </a:r>
          </a:p>
          <a:p>
            <a:pPr algn="l" marL="450171" indent="-225085" lvl="1">
              <a:lnSpc>
                <a:spcPts val="2919"/>
              </a:lnSpc>
              <a:buFont typeface="Arial"/>
              <a:buChar char="•"/>
            </a:pPr>
            <a:r>
              <a:rPr lang="en-US" b="true" sz="2085">
                <a:solidFill>
                  <a:srgbClr val="000000"/>
                </a:solidFill>
                <a:latin typeface="Calibri (MS) Bold"/>
                <a:ea typeface="Calibri (MS) Bold"/>
                <a:cs typeface="Calibri (MS) Bold"/>
                <a:sym typeface="Calibri (MS) Bold"/>
              </a:rPr>
              <a:t>Scalability</a:t>
            </a:r>
            <a:r>
              <a:rPr lang="en-US" sz="2085">
                <a:solidFill>
                  <a:srgbClr val="000000"/>
                </a:solidFill>
                <a:latin typeface="Calibri (MS)"/>
                <a:ea typeface="Calibri (MS)"/>
                <a:cs typeface="Calibri (MS)"/>
                <a:sym typeface="Calibri (MS)"/>
              </a:rPr>
              <a:t>: Handles bulk employee data efficiently, which is essential for large organizations with frequent employee onboarding.</a:t>
            </a:r>
          </a:p>
          <a:p>
            <a:pPr algn="l" marL="450171" indent="-225085" lvl="1">
              <a:lnSpc>
                <a:spcPts val="2919"/>
              </a:lnSpc>
              <a:buFont typeface="Arial"/>
              <a:buChar char="•"/>
            </a:pPr>
            <a:r>
              <a:rPr lang="en-US" b="true" sz="2085">
                <a:solidFill>
                  <a:srgbClr val="000000"/>
                </a:solidFill>
                <a:latin typeface="Calibri (MS) Bold"/>
                <a:ea typeface="Calibri (MS) Bold"/>
                <a:cs typeface="Calibri (MS) Bold"/>
                <a:sym typeface="Calibri (MS) Bold"/>
              </a:rPr>
              <a:t>Integration:</a:t>
            </a:r>
            <a:r>
              <a:rPr lang="en-US" sz="2085">
                <a:solidFill>
                  <a:srgbClr val="000000"/>
                </a:solidFill>
                <a:latin typeface="Calibri (MS)"/>
                <a:ea typeface="Calibri (MS)"/>
                <a:cs typeface="Calibri (MS)"/>
                <a:sym typeface="Calibri (MS)"/>
              </a:rPr>
              <a:t> Automates the process of integrating with HR systems or databases for accurate employee data input.</a:t>
            </a:r>
          </a:p>
          <a:p>
            <a:pPr algn="l" marL="450171" indent="-225085" lvl="1">
              <a:lnSpc>
                <a:spcPts val="2919"/>
              </a:lnSpc>
              <a:buFont typeface="Arial"/>
              <a:buChar char="•"/>
            </a:pPr>
            <a:r>
              <a:rPr lang="en-US" sz="2085">
                <a:solidFill>
                  <a:srgbClr val="000000"/>
                </a:solidFill>
                <a:latin typeface="Calibri (MS)"/>
                <a:ea typeface="Calibri (MS)"/>
                <a:cs typeface="Calibri (MS)"/>
                <a:sym typeface="Calibri (MS)"/>
              </a:rPr>
              <a:t>Compliance: Helps maintain compliance with internal policies by following standardized procedures for ID and email creation.</a:t>
            </a:r>
          </a:p>
          <a:p>
            <a:pPr algn="l">
              <a:lnSpc>
                <a:spcPts val="291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04765"/>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4</a:t>
            </a:r>
          </a:p>
        </p:txBody>
      </p:sp>
      <p:sp>
        <p:nvSpPr>
          <p:cNvPr name="TextBox 10" id="10"/>
          <p:cNvSpPr txBox="true"/>
          <p:nvPr/>
        </p:nvSpPr>
        <p:spPr>
          <a:xfrm rot="0">
            <a:off x="276225" y="56759"/>
            <a:ext cx="8268643"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Advantages of the Proposed System</a:t>
            </a:r>
          </a:p>
        </p:txBody>
      </p:sp>
      <p:sp>
        <p:nvSpPr>
          <p:cNvPr name="TextBox 11" id="11"/>
          <p:cNvSpPr txBox="true"/>
          <p:nvPr/>
        </p:nvSpPr>
        <p:spPr>
          <a:xfrm rot="0">
            <a:off x="575829" y="1024148"/>
            <a:ext cx="7720917" cy="5489475"/>
          </a:xfrm>
          <a:prstGeom prst="rect">
            <a:avLst/>
          </a:prstGeom>
        </p:spPr>
        <p:txBody>
          <a:bodyPr anchor="t" rtlCol="false" tIns="0" lIns="0" bIns="0" rIns="0">
            <a:spAutoFit/>
          </a:bodyPr>
          <a:lstStyle/>
          <a:p>
            <a:pPr algn="l">
              <a:lnSpc>
                <a:spcPts val="2951"/>
              </a:lnSpc>
            </a:pPr>
            <a:r>
              <a:rPr lang="en-US" sz="2107" b="true">
                <a:solidFill>
                  <a:srgbClr val="000000"/>
                </a:solidFill>
                <a:latin typeface="Calibri (MS) Bold"/>
                <a:ea typeface="Calibri (MS) Bold"/>
                <a:cs typeface="Calibri (MS) Bold"/>
                <a:sym typeface="Calibri (MS) Bold"/>
              </a:rPr>
              <a:t>Time Efficiency:</a:t>
            </a:r>
            <a:r>
              <a:rPr lang="en-US" sz="2107">
                <a:solidFill>
                  <a:srgbClr val="000000"/>
                </a:solidFill>
                <a:latin typeface="Calibri (MS)"/>
                <a:ea typeface="Calibri (MS)"/>
                <a:cs typeface="Calibri (MS)"/>
                <a:sym typeface="Calibri (MS)"/>
              </a:rPr>
              <a:t>Automates the manual process of generating employee IDs and emails, significantly reducing the time taken for onboarding new employees.</a:t>
            </a:r>
          </a:p>
          <a:p>
            <a:pPr algn="l">
              <a:lnSpc>
                <a:spcPts val="2951"/>
              </a:lnSpc>
            </a:pPr>
            <a:r>
              <a:rPr lang="en-US" sz="2107" b="true">
                <a:solidFill>
                  <a:srgbClr val="000000"/>
                </a:solidFill>
                <a:latin typeface="Calibri (MS) Bold"/>
                <a:ea typeface="Calibri (MS) Bold"/>
                <a:cs typeface="Calibri (MS) Bold"/>
                <a:sym typeface="Calibri (MS) Bold"/>
              </a:rPr>
              <a:t>Error Reduction:</a:t>
            </a:r>
            <a:r>
              <a:rPr lang="en-US" sz="2107">
                <a:solidFill>
                  <a:srgbClr val="000000"/>
                </a:solidFill>
                <a:latin typeface="Calibri (MS)"/>
                <a:ea typeface="Calibri (MS)"/>
                <a:cs typeface="Calibri (MS)"/>
                <a:sym typeface="Calibri (MS)"/>
              </a:rPr>
              <a:t>Minimizes human errors in generating unique IDs and email addresses, ensuring consistency and accuracy.</a:t>
            </a:r>
          </a:p>
          <a:p>
            <a:pPr algn="l">
              <a:lnSpc>
                <a:spcPts val="2951"/>
              </a:lnSpc>
            </a:pPr>
            <a:r>
              <a:rPr lang="en-US" sz="2107" b="true">
                <a:solidFill>
                  <a:srgbClr val="000000"/>
                </a:solidFill>
                <a:latin typeface="Calibri (MS) Bold"/>
                <a:ea typeface="Calibri (MS) Bold"/>
                <a:cs typeface="Calibri (MS) Bold"/>
                <a:sym typeface="Calibri (MS) Bold"/>
              </a:rPr>
              <a:t>Scalability:</a:t>
            </a:r>
            <a:r>
              <a:rPr lang="en-US" sz="2107">
                <a:solidFill>
                  <a:srgbClr val="000000"/>
                </a:solidFill>
                <a:latin typeface="Calibri (MS)"/>
                <a:ea typeface="Calibri (MS)"/>
                <a:cs typeface="Calibri (MS)"/>
                <a:sym typeface="Calibri (MS)"/>
              </a:rPr>
              <a:t>Can handle a large number of employee records efficiently, making it suitable for organizations of any size, especially those with frequent employee onboarding.</a:t>
            </a:r>
          </a:p>
          <a:p>
            <a:pPr algn="l">
              <a:lnSpc>
                <a:spcPts val="2951"/>
              </a:lnSpc>
            </a:pPr>
            <a:r>
              <a:rPr lang="en-US" sz="2107" b="true">
                <a:solidFill>
                  <a:srgbClr val="000000"/>
                </a:solidFill>
                <a:latin typeface="Calibri (MS) Bold"/>
                <a:ea typeface="Calibri (MS) Bold"/>
                <a:cs typeface="Calibri (MS) Bold"/>
                <a:sym typeface="Calibri (MS) Bold"/>
              </a:rPr>
              <a:t>Cost-Effective:</a:t>
            </a:r>
            <a:r>
              <a:rPr lang="en-US" sz="2107">
                <a:solidFill>
                  <a:srgbClr val="000000"/>
                </a:solidFill>
                <a:latin typeface="Calibri (MS)"/>
                <a:ea typeface="Calibri (MS)"/>
                <a:cs typeface="Calibri (MS)"/>
                <a:sym typeface="Calibri (MS)"/>
              </a:rPr>
              <a:t>Reduces the need for manual intervention and administrative overhead, leading to cost savings in HR and IT departments.</a:t>
            </a:r>
          </a:p>
          <a:p>
            <a:pPr algn="l">
              <a:lnSpc>
                <a:spcPts val="2951"/>
              </a:lnSpc>
            </a:pPr>
            <a:r>
              <a:rPr lang="en-US" sz="2107" b="true">
                <a:solidFill>
                  <a:srgbClr val="000000"/>
                </a:solidFill>
                <a:latin typeface="Calibri (MS) Bold"/>
                <a:ea typeface="Calibri (MS) Bold"/>
                <a:cs typeface="Calibri (MS) Bold"/>
                <a:sym typeface="Calibri (MS) Bold"/>
              </a:rPr>
              <a:t>Improved Data Management:</a:t>
            </a:r>
            <a:r>
              <a:rPr lang="en-US" sz="2107">
                <a:solidFill>
                  <a:srgbClr val="000000"/>
                </a:solidFill>
                <a:latin typeface="Calibri (MS)"/>
                <a:ea typeface="Calibri (MS)"/>
                <a:cs typeface="Calibri (MS)"/>
                <a:sym typeface="Calibri (MS)"/>
              </a:rPr>
              <a:t>Ensures standardized formats for employee IDs and emails, simplifying database management and improving data integrity.</a:t>
            </a:r>
          </a:p>
          <a:p>
            <a:pPr algn="l">
              <a:lnSpc>
                <a:spcPts val="196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04765"/>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5</a:t>
            </a:r>
          </a:p>
        </p:txBody>
      </p:sp>
      <p:sp>
        <p:nvSpPr>
          <p:cNvPr name="TextBox 10" id="10"/>
          <p:cNvSpPr txBox="true"/>
          <p:nvPr/>
        </p:nvSpPr>
        <p:spPr>
          <a:xfrm rot="0">
            <a:off x="316449" y="-119063"/>
            <a:ext cx="3939102"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Literature Survey</a:t>
            </a:r>
          </a:p>
        </p:txBody>
      </p:sp>
      <p:sp>
        <p:nvSpPr>
          <p:cNvPr name="TextBox 11" id="11"/>
          <p:cNvSpPr txBox="true"/>
          <p:nvPr/>
        </p:nvSpPr>
        <p:spPr>
          <a:xfrm rot="0">
            <a:off x="276225" y="595730"/>
            <a:ext cx="8567698" cy="6262755"/>
          </a:xfrm>
          <a:prstGeom prst="rect">
            <a:avLst/>
          </a:prstGeom>
        </p:spPr>
        <p:txBody>
          <a:bodyPr anchor="t" rtlCol="false" tIns="0" lIns="0" bIns="0" rIns="0">
            <a:spAutoFit/>
          </a:bodyPr>
          <a:lstStyle/>
          <a:p>
            <a:pPr algn="l">
              <a:lnSpc>
                <a:spcPts val="3135"/>
              </a:lnSpc>
            </a:pPr>
            <a:r>
              <a:rPr lang="en-US" sz="1999" b="true">
                <a:solidFill>
                  <a:srgbClr val="000000"/>
                </a:solidFill>
                <a:latin typeface="Calibri (MS) Bold"/>
                <a:ea typeface="Calibri (MS) Bold"/>
                <a:cs typeface="Calibri (MS) Bold"/>
                <a:sym typeface="Calibri (MS) Bold"/>
              </a:rPr>
              <a:t>Overview:</a:t>
            </a:r>
          </a:p>
          <a:p>
            <a:pPr algn="l">
              <a:lnSpc>
                <a:spcPts val="3135"/>
              </a:lnSpc>
            </a:pPr>
            <a:r>
              <a:rPr lang="en-US" sz="1999">
                <a:solidFill>
                  <a:srgbClr val="000000"/>
                </a:solidFill>
                <a:latin typeface="Calibri (MS)"/>
                <a:ea typeface="Calibri (MS)"/>
                <a:cs typeface="Calibri (MS)"/>
                <a:sym typeface="Calibri (MS)"/>
              </a:rPr>
              <a:t>The automation of employee ID and email generation using tools like UIPath is a practical approach that combines Robotic Process Automation (RPA) with data management techniques.</a:t>
            </a:r>
          </a:p>
          <a:p>
            <a:pPr algn="l">
              <a:lnSpc>
                <a:spcPts val="3135"/>
              </a:lnSpc>
            </a:pPr>
            <a:r>
              <a:rPr lang="en-US" sz="1999" b="true">
                <a:solidFill>
                  <a:srgbClr val="000000"/>
                </a:solidFill>
                <a:latin typeface="Calibri (MS) Bold"/>
                <a:ea typeface="Calibri (MS) Bold"/>
                <a:cs typeface="Calibri (MS) Bold"/>
                <a:sym typeface="Calibri (MS) Bold"/>
              </a:rPr>
              <a:t>ADVANTAGES:</a:t>
            </a:r>
          </a:p>
          <a:p>
            <a:pPr algn="l" marL="431799" indent="-215899" lvl="1">
              <a:lnSpc>
                <a:spcPts val="3135"/>
              </a:lnSpc>
              <a:buFont typeface="Arial"/>
              <a:buChar char="•"/>
            </a:pPr>
            <a:r>
              <a:rPr lang="en-US" sz="1999">
                <a:solidFill>
                  <a:srgbClr val="000000"/>
                </a:solidFill>
                <a:latin typeface="Calibri (MS)"/>
                <a:ea typeface="Calibri (MS)"/>
                <a:cs typeface="Calibri (MS)"/>
                <a:sym typeface="Calibri (MS)"/>
              </a:rPr>
              <a:t>Efficiency</a:t>
            </a:r>
          </a:p>
          <a:p>
            <a:pPr algn="l" marL="431799" indent="-215899" lvl="1">
              <a:lnSpc>
                <a:spcPts val="3135"/>
              </a:lnSpc>
              <a:buFont typeface="Arial"/>
              <a:buChar char="•"/>
            </a:pPr>
            <a:r>
              <a:rPr lang="en-US" sz="1999">
                <a:solidFill>
                  <a:srgbClr val="000000"/>
                </a:solidFill>
                <a:latin typeface="Calibri (MS)"/>
                <a:ea typeface="Calibri (MS)"/>
                <a:cs typeface="Calibri (MS)"/>
                <a:sym typeface="Calibri (MS)"/>
              </a:rPr>
              <a:t>Accuracy</a:t>
            </a:r>
          </a:p>
          <a:p>
            <a:pPr algn="l" marL="431799" indent="-215899" lvl="1">
              <a:lnSpc>
                <a:spcPts val="3135"/>
              </a:lnSpc>
              <a:buFont typeface="Arial"/>
              <a:buChar char="•"/>
            </a:pPr>
            <a:r>
              <a:rPr lang="en-US" sz="1999">
                <a:solidFill>
                  <a:srgbClr val="000000"/>
                </a:solidFill>
                <a:latin typeface="Calibri (MS)"/>
                <a:ea typeface="Calibri (MS)"/>
                <a:cs typeface="Calibri (MS)"/>
                <a:sym typeface="Calibri (MS)"/>
              </a:rPr>
              <a:t>Scalability</a:t>
            </a:r>
          </a:p>
          <a:p>
            <a:pPr algn="l" marL="431799" indent="-215899" lvl="1">
              <a:lnSpc>
                <a:spcPts val="3135"/>
              </a:lnSpc>
              <a:buFont typeface="Arial"/>
              <a:buChar char="•"/>
            </a:pPr>
            <a:r>
              <a:rPr lang="en-US" sz="1999">
                <a:solidFill>
                  <a:srgbClr val="000000"/>
                </a:solidFill>
                <a:latin typeface="Calibri (MS)"/>
                <a:ea typeface="Calibri (MS)"/>
                <a:cs typeface="Calibri (MS)"/>
                <a:sym typeface="Calibri (MS)"/>
              </a:rPr>
              <a:t>Standardization</a:t>
            </a:r>
          </a:p>
          <a:p>
            <a:pPr algn="l" marL="431799" indent="-215899" lvl="1">
              <a:lnSpc>
                <a:spcPts val="3135"/>
              </a:lnSpc>
              <a:buFont typeface="Arial"/>
              <a:buChar char="•"/>
            </a:pPr>
            <a:r>
              <a:rPr lang="en-US" sz="1999">
                <a:solidFill>
                  <a:srgbClr val="000000"/>
                </a:solidFill>
                <a:latin typeface="Calibri (MS)"/>
                <a:ea typeface="Calibri (MS)"/>
                <a:cs typeface="Calibri (MS)"/>
                <a:sym typeface="Calibri (MS)"/>
              </a:rPr>
              <a:t>Cost Reduction</a:t>
            </a:r>
          </a:p>
          <a:p>
            <a:pPr algn="l">
              <a:lnSpc>
                <a:spcPts val="3135"/>
              </a:lnSpc>
            </a:pPr>
            <a:r>
              <a:rPr lang="en-US" sz="1999" b="true">
                <a:solidFill>
                  <a:srgbClr val="000000"/>
                </a:solidFill>
                <a:latin typeface="Calibri (MS) Bold"/>
                <a:ea typeface="Calibri (MS) Bold"/>
                <a:cs typeface="Calibri (MS) Bold"/>
                <a:sym typeface="Calibri (MS) Bold"/>
              </a:rPr>
              <a:t>DISADVANTAGES:</a:t>
            </a:r>
          </a:p>
          <a:p>
            <a:pPr algn="l" marL="431799" indent="-215899" lvl="1">
              <a:lnSpc>
                <a:spcPts val="3135"/>
              </a:lnSpc>
              <a:buFont typeface="Arial"/>
              <a:buChar char="•"/>
            </a:pPr>
            <a:r>
              <a:rPr lang="en-US" sz="1999">
                <a:solidFill>
                  <a:srgbClr val="000000"/>
                </a:solidFill>
                <a:latin typeface="Calibri (MS)"/>
                <a:ea typeface="Calibri (MS)"/>
                <a:cs typeface="Calibri (MS)"/>
                <a:sym typeface="Calibri (MS)"/>
              </a:rPr>
              <a:t>Initial Setup Complexity</a:t>
            </a:r>
          </a:p>
          <a:p>
            <a:pPr algn="l" marL="431799" indent="-215899" lvl="1">
              <a:lnSpc>
                <a:spcPts val="3135"/>
              </a:lnSpc>
              <a:buFont typeface="Arial"/>
              <a:buChar char="•"/>
            </a:pPr>
            <a:r>
              <a:rPr lang="en-US" sz="1999">
                <a:solidFill>
                  <a:srgbClr val="000000"/>
                </a:solidFill>
                <a:latin typeface="Calibri (MS)"/>
                <a:ea typeface="Calibri (MS)"/>
                <a:cs typeface="Calibri (MS)"/>
                <a:sym typeface="Calibri (MS)"/>
              </a:rPr>
              <a:t>Dependency on Structured Input:</a:t>
            </a:r>
          </a:p>
          <a:p>
            <a:pPr algn="l" marL="431799" indent="-215899" lvl="1">
              <a:lnSpc>
                <a:spcPts val="3135"/>
              </a:lnSpc>
              <a:buFont typeface="Arial"/>
              <a:buChar char="•"/>
            </a:pPr>
            <a:r>
              <a:rPr lang="en-US" sz="1999">
                <a:solidFill>
                  <a:srgbClr val="000000"/>
                </a:solidFill>
                <a:latin typeface="Calibri (MS)"/>
                <a:ea typeface="Calibri (MS)"/>
                <a:cs typeface="Calibri (MS)"/>
                <a:sym typeface="Calibri (MS)"/>
              </a:rPr>
              <a:t>Error Propagation</a:t>
            </a:r>
          </a:p>
          <a:p>
            <a:pPr algn="l" marL="431799" indent="-215899" lvl="1">
              <a:lnSpc>
                <a:spcPts val="3135"/>
              </a:lnSpc>
              <a:buFont typeface="Arial"/>
              <a:buChar char="•"/>
            </a:pPr>
            <a:r>
              <a:rPr lang="en-US" sz="1999">
                <a:solidFill>
                  <a:srgbClr val="000000"/>
                </a:solidFill>
                <a:latin typeface="Calibri (MS)"/>
                <a:ea typeface="Calibri (MS)"/>
                <a:cs typeface="Calibri (MS)"/>
                <a:sym typeface="Calibri (MS)"/>
              </a:rPr>
              <a:t>Maintenance</a:t>
            </a:r>
          </a:p>
          <a:p>
            <a:pPr algn="l">
              <a:lnSpc>
                <a:spcPts val="293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04765"/>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6</a:t>
            </a:r>
          </a:p>
        </p:txBody>
      </p:sp>
      <p:sp>
        <p:nvSpPr>
          <p:cNvPr name="TextBox 10" id="10"/>
          <p:cNvSpPr txBox="true"/>
          <p:nvPr/>
        </p:nvSpPr>
        <p:spPr>
          <a:xfrm rot="0">
            <a:off x="276225" y="56759"/>
            <a:ext cx="3511048"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Main Objective</a:t>
            </a:r>
          </a:p>
        </p:txBody>
      </p:sp>
      <p:sp>
        <p:nvSpPr>
          <p:cNvPr name="TextBox 11" id="11"/>
          <p:cNvSpPr txBox="true"/>
          <p:nvPr/>
        </p:nvSpPr>
        <p:spPr>
          <a:xfrm rot="0">
            <a:off x="320726" y="1092899"/>
            <a:ext cx="110061" cy="425720"/>
          </a:xfrm>
          <a:prstGeom prst="rect">
            <a:avLst/>
          </a:prstGeom>
        </p:spPr>
        <p:txBody>
          <a:bodyPr anchor="t" rtlCol="false" tIns="0" lIns="0" bIns="0" rIns="0">
            <a:spAutoFit/>
          </a:bodyPr>
          <a:lstStyle/>
          <a:p>
            <a:pPr algn="l">
              <a:lnSpc>
                <a:spcPts val="3359"/>
              </a:lnSpc>
            </a:pPr>
            <a:r>
              <a:rPr lang="en-US" sz="2400" spc="849">
                <a:solidFill>
                  <a:srgbClr val="000000"/>
                </a:solidFill>
                <a:latin typeface="IBM Plex Sans"/>
                <a:ea typeface="IBM Plex Sans"/>
                <a:cs typeface="IBM Plex Sans"/>
                <a:sym typeface="IBM Plex Sans"/>
              </a:rPr>
              <a:t>▪</a:t>
            </a:r>
          </a:p>
        </p:txBody>
      </p:sp>
      <p:sp>
        <p:nvSpPr>
          <p:cNvPr name="TextBox 12" id="12"/>
          <p:cNvSpPr txBox="true"/>
          <p:nvPr/>
        </p:nvSpPr>
        <p:spPr>
          <a:xfrm rot="0">
            <a:off x="602087" y="1132661"/>
            <a:ext cx="8163642" cy="3003868"/>
          </a:xfrm>
          <a:prstGeom prst="rect">
            <a:avLst/>
          </a:prstGeom>
        </p:spPr>
        <p:txBody>
          <a:bodyPr anchor="t" rtlCol="false" tIns="0" lIns="0" bIns="0" rIns="0">
            <a:spAutoFit/>
          </a:bodyPr>
          <a:lstStyle/>
          <a:p>
            <a:pPr algn="l">
              <a:lnSpc>
                <a:spcPts val="2957"/>
              </a:lnSpc>
            </a:pPr>
            <a:r>
              <a:rPr lang="en-US" sz="2112">
                <a:solidFill>
                  <a:srgbClr val="000000"/>
                </a:solidFill>
                <a:latin typeface="Calibri (MS)"/>
                <a:ea typeface="Calibri (MS)"/>
                <a:cs typeface="Calibri (MS)"/>
                <a:sym typeface="Calibri (MS)"/>
              </a:rPr>
              <a:t>The objective of this project is to automate the generation of unique employee IDs and standardized email IDs using UiPath Studio. It aims to minimize manual effort, ensure accuracy, and follow predefined organizational rules. The solution integrates with existing HR databases, enhances onboarding efficiency, and provides scalability for future growth. Validation and error-handling mechanisms are implemented to ensure data consistency and reliability, delivering a streamlined and efficient process for employee data management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80050" y="2085293"/>
            <a:ext cx="6880802" cy="2829755"/>
          </a:xfrm>
          <a:custGeom>
            <a:avLst/>
            <a:gdLst/>
            <a:ahLst/>
            <a:cxnLst/>
            <a:rect r="r" b="b" t="t" l="l"/>
            <a:pathLst>
              <a:path h="2829755" w="6880802">
                <a:moveTo>
                  <a:pt x="0" y="0"/>
                </a:moveTo>
                <a:lnTo>
                  <a:pt x="6880802" y="0"/>
                </a:lnTo>
                <a:lnTo>
                  <a:pt x="6880802" y="2829755"/>
                </a:lnTo>
                <a:lnTo>
                  <a:pt x="0" y="2829755"/>
                </a:lnTo>
                <a:lnTo>
                  <a:pt x="0" y="0"/>
                </a:lnTo>
                <a:close/>
              </a:path>
            </a:pathLst>
          </a:custGeom>
          <a:blipFill>
            <a:blip r:embed="rId10"/>
            <a:stretch>
              <a:fillRect l="0" t="-1739" r="0" b="-1739"/>
            </a:stretch>
          </a:blipFill>
        </p:spPr>
      </p:sp>
      <p:sp>
        <p:nvSpPr>
          <p:cNvPr name="TextBox 8" id="8"/>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9" id="9"/>
          <p:cNvSpPr txBox="true"/>
          <p:nvPr/>
        </p:nvSpPr>
        <p:spPr>
          <a:xfrm rot="0">
            <a:off x="5206317"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0" id="10"/>
          <p:cNvSpPr txBox="true"/>
          <p:nvPr/>
        </p:nvSpPr>
        <p:spPr>
          <a:xfrm rot="0">
            <a:off x="8406717" y="6504765"/>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7</a:t>
            </a:r>
          </a:p>
        </p:txBody>
      </p:sp>
      <p:sp>
        <p:nvSpPr>
          <p:cNvPr name="TextBox 11" id="11"/>
          <p:cNvSpPr txBox="true"/>
          <p:nvPr/>
        </p:nvSpPr>
        <p:spPr>
          <a:xfrm rot="0">
            <a:off x="276225" y="56759"/>
            <a:ext cx="2862415"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Architecture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04765"/>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8</a:t>
            </a:r>
          </a:p>
        </p:txBody>
      </p:sp>
      <p:sp>
        <p:nvSpPr>
          <p:cNvPr name="TextBox 10" id="10"/>
          <p:cNvSpPr txBox="true"/>
          <p:nvPr/>
        </p:nvSpPr>
        <p:spPr>
          <a:xfrm rot="0">
            <a:off x="276225" y="56759"/>
            <a:ext cx="5006673"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System Requirements</a:t>
            </a:r>
          </a:p>
        </p:txBody>
      </p:sp>
      <p:sp>
        <p:nvSpPr>
          <p:cNvPr name="TextBox 11" id="11"/>
          <p:cNvSpPr txBox="true"/>
          <p:nvPr/>
        </p:nvSpPr>
        <p:spPr>
          <a:xfrm rot="0">
            <a:off x="589160" y="935189"/>
            <a:ext cx="8427833" cy="6413437"/>
          </a:xfrm>
          <a:prstGeom prst="rect">
            <a:avLst/>
          </a:prstGeom>
        </p:spPr>
        <p:txBody>
          <a:bodyPr anchor="t" rtlCol="false" tIns="0" lIns="0" bIns="0" rIns="0">
            <a:spAutoFit/>
          </a:bodyPr>
          <a:lstStyle/>
          <a:p>
            <a:pPr algn="l">
              <a:lnSpc>
                <a:spcPts val="3449"/>
              </a:lnSpc>
            </a:pPr>
            <a:r>
              <a:rPr lang="en-US" sz="2199" b="true">
                <a:solidFill>
                  <a:srgbClr val="000000"/>
                </a:solidFill>
                <a:latin typeface="Calibri (MS) Bold"/>
                <a:ea typeface="Calibri (MS) Bold"/>
                <a:cs typeface="Calibri (MS) Bold"/>
                <a:sym typeface="Calibri (MS) Bold"/>
              </a:rPr>
              <a:t>Hardware Requirements:</a:t>
            </a:r>
          </a:p>
          <a:p>
            <a:pPr algn="l" marL="474976" indent="-237488" lvl="1">
              <a:lnSpc>
                <a:spcPts val="3449"/>
              </a:lnSpc>
              <a:buFont typeface="Arial"/>
              <a:buChar char="•"/>
            </a:pPr>
            <a:r>
              <a:rPr lang="en-US" sz="2199">
                <a:solidFill>
                  <a:srgbClr val="000000"/>
                </a:solidFill>
                <a:latin typeface="Calibri (MS)"/>
                <a:ea typeface="Calibri (MS)"/>
                <a:cs typeface="Calibri (MS)"/>
                <a:sym typeface="Calibri (MS)"/>
              </a:rPr>
              <a:t>Development (UiPath Studio) </a:t>
            </a:r>
          </a:p>
          <a:p>
            <a:pPr algn="l" marL="474976" indent="-237488" lvl="1">
              <a:lnSpc>
                <a:spcPts val="3449"/>
              </a:lnSpc>
              <a:buFont typeface="Arial"/>
              <a:buChar char="•"/>
            </a:pPr>
            <a:r>
              <a:rPr lang="en-US" sz="2199">
                <a:solidFill>
                  <a:srgbClr val="000000"/>
                </a:solidFill>
                <a:latin typeface="Calibri (MS)"/>
                <a:ea typeface="Calibri (MS)"/>
                <a:cs typeface="Calibri (MS)"/>
                <a:sym typeface="Calibri (MS)"/>
              </a:rPr>
              <a:t>Execution (UiPath Robot)</a:t>
            </a:r>
          </a:p>
          <a:p>
            <a:pPr algn="l" marL="474976" indent="-237488" lvl="1">
              <a:lnSpc>
                <a:spcPts val="3449"/>
              </a:lnSpc>
              <a:buFont typeface="Arial"/>
              <a:buChar char="•"/>
            </a:pPr>
            <a:r>
              <a:rPr lang="en-US" sz="2199">
                <a:solidFill>
                  <a:srgbClr val="000000"/>
                </a:solidFill>
                <a:latin typeface="Calibri (MS)"/>
                <a:ea typeface="Calibri (MS)"/>
                <a:cs typeface="Calibri (MS)"/>
                <a:sym typeface="Calibri (MS)"/>
              </a:rPr>
              <a:t>Production/Scaling</a:t>
            </a:r>
          </a:p>
          <a:p>
            <a:pPr algn="l">
              <a:lnSpc>
                <a:spcPts val="3449"/>
              </a:lnSpc>
            </a:pPr>
          </a:p>
          <a:p>
            <a:pPr algn="l">
              <a:lnSpc>
                <a:spcPts val="3292"/>
              </a:lnSpc>
            </a:pPr>
            <a:r>
              <a:rPr lang="en-US" sz="2099" b="true">
                <a:solidFill>
                  <a:srgbClr val="000000"/>
                </a:solidFill>
                <a:latin typeface="Calibri (MS) Bold"/>
                <a:ea typeface="Calibri (MS) Bold"/>
                <a:cs typeface="Calibri (MS) Bold"/>
                <a:sym typeface="Calibri (MS) Bold"/>
              </a:rPr>
              <a:t>Software Requirements:</a:t>
            </a:r>
          </a:p>
          <a:p>
            <a:pPr algn="l" marL="453387" indent="-226693" lvl="1">
              <a:lnSpc>
                <a:spcPts val="3292"/>
              </a:lnSpc>
              <a:buAutoNum type="arabicPeriod" startAt="1"/>
            </a:pPr>
            <a:r>
              <a:rPr lang="en-US" sz="2099">
                <a:solidFill>
                  <a:srgbClr val="000000"/>
                </a:solidFill>
                <a:latin typeface="Calibri (MS)"/>
                <a:ea typeface="Calibri (MS)"/>
                <a:cs typeface="Calibri (MS)"/>
                <a:sym typeface="Calibri (MS)"/>
              </a:rPr>
              <a:t>For UiPath Studio (Development Environment):</a:t>
            </a:r>
          </a:p>
          <a:p>
            <a:pPr algn="l" marL="906774" indent="-302258" lvl="2">
              <a:lnSpc>
                <a:spcPts val="3292"/>
              </a:lnSpc>
              <a:buFont typeface="Arial"/>
              <a:buChar char="⚬"/>
            </a:pPr>
            <a:r>
              <a:rPr lang="en-US" sz="2099">
                <a:solidFill>
                  <a:srgbClr val="000000"/>
                </a:solidFill>
                <a:latin typeface="Calibri (MS)"/>
                <a:ea typeface="Calibri (MS)"/>
                <a:cs typeface="Calibri (MS)"/>
                <a:sym typeface="Calibri (MS)"/>
              </a:rPr>
              <a:t>UiPath Studio: Latest version for designing automation workflows.</a:t>
            </a:r>
          </a:p>
          <a:p>
            <a:pPr algn="l" marL="906774" indent="-302258" lvl="2">
              <a:lnSpc>
                <a:spcPts val="3292"/>
              </a:lnSpc>
              <a:buFont typeface="Arial"/>
              <a:buChar char="⚬"/>
            </a:pPr>
            <a:r>
              <a:rPr lang="en-US" sz="2099">
                <a:solidFill>
                  <a:srgbClr val="000000"/>
                </a:solidFill>
                <a:latin typeface="Calibri (MS)"/>
                <a:ea typeface="Calibri (MS)"/>
                <a:cs typeface="Calibri (MS)"/>
                <a:sym typeface="Calibri (MS)"/>
              </a:rPr>
              <a:t>Windows 10 (64-bit) or later.</a:t>
            </a:r>
          </a:p>
          <a:p>
            <a:pPr algn="l" marL="453387" indent="-226693" lvl="1">
              <a:lnSpc>
                <a:spcPts val="3292"/>
              </a:lnSpc>
              <a:buAutoNum type="arabicPeriod" startAt="1"/>
            </a:pPr>
            <a:r>
              <a:rPr lang="en-US" sz="2099">
                <a:solidFill>
                  <a:srgbClr val="000000"/>
                </a:solidFill>
                <a:latin typeface="Calibri (MS)"/>
                <a:ea typeface="Calibri (MS)"/>
                <a:cs typeface="Calibri (MS)"/>
                <a:sym typeface="Calibri (MS)"/>
              </a:rPr>
              <a:t>For UiPath Robot (Execution Environment):</a:t>
            </a:r>
          </a:p>
          <a:p>
            <a:pPr algn="l" marL="906774" indent="-302258" lvl="2">
              <a:lnSpc>
                <a:spcPts val="3292"/>
              </a:lnSpc>
              <a:buFont typeface="Arial"/>
              <a:buChar char="⚬"/>
            </a:pPr>
            <a:r>
              <a:rPr lang="en-US" sz="2099">
                <a:solidFill>
                  <a:srgbClr val="000000"/>
                </a:solidFill>
                <a:latin typeface="Calibri (MS)"/>
                <a:ea typeface="Calibri (MS)"/>
                <a:cs typeface="Calibri (MS)"/>
                <a:sym typeface="Calibri (MS)"/>
              </a:rPr>
              <a:t>UiPath Robot: To execute the automation workflows.</a:t>
            </a:r>
          </a:p>
          <a:p>
            <a:pPr algn="l" marL="906774" indent="-302258" lvl="2">
              <a:lnSpc>
                <a:spcPts val="3292"/>
              </a:lnSpc>
              <a:buFont typeface="Arial"/>
              <a:buChar char="⚬"/>
            </a:pPr>
            <a:r>
              <a:rPr lang="en-US" sz="2099">
                <a:solidFill>
                  <a:srgbClr val="000000"/>
                </a:solidFill>
                <a:latin typeface="Calibri (MS)"/>
                <a:ea typeface="Calibri (MS)"/>
                <a:cs typeface="Calibri (MS)"/>
                <a:sym typeface="Calibri (MS)"/>
              </a:rPr>
              <a:t>Windows 10 (64-bit) or later.</a:t>
            </a:r>
          </a:p>
          <a:p>
            <a:pPr algn="l">
              <a:lnSpc>
                <a:spcPts val="3135"/>
              </a:lnSpc>
            </a:pPr>
            <a:r>
              <a:rPr lang="en-US" sz="1999">
                <a:solidFill>
                  <a:srgbClr val="000000"/>
                </a:solidFill>
                <a:latin typeface="Calibri (MS)"/>
                <a:ea typeface="Calibri (MS)"/>
                <a:cs typeface="Calibri (MS)"/>
                <a:sym typeface="Calibri (MS)"/>
              </a:rPr>
              <a:t>.</a:t>
            </a:r>
          </a:p>
          <a:p>
            <a:pPr algn="l">
              <a:lnSpc>
                <a:spcPts val="2819"/>
              </a:lnSpc>
            </a:pPr>
          </a:p>
          <a:p>
            <a:pPr algn="l">
              <a:lnSpc>
                <a:spcPts val="528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7002" y="11997"/>
            <a:ext cx="8889997" cy="6345241"/>
          </a:xfrm>
          <a:custGeom>
            <a:avLst/>
            <a:gdLst/>
            <a:ahLst/>
            <a:cxnLst/>
            <a:rect r="r" b="b" t="t" l="l"/>
            <a:pathLst>
              <a:path h="6345241" w="8889997">
                <a:moveTo>
                  <a:pt x="0" y="0"/>
                </a:moveTo>
                <a:lnTo>
                  <a:pt x="8889996" y="0"/>
                </a:lnTo>
                <a:lnTo>
                  <a:pt x="8889996" y="6345240"/>
                </a:lnTo>
                <a:lnTo>
                  <a:pt x="0" y="63452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53966" y="2769050"/>
            <a:ext cx="5650629" cy="2825315"/>
          </a:xfrm>
          <a:custGeom>
            <a:avLst/>
            <a:gdLst/>
            <a:ahLst/>
            <a:cxnLst/>
            <a:rect r="r" b="b" t="t" l="l"/>
            <a:pathLst>
              <a:path h="2825315" w="5650629">
                <a:moveTo>
                  <a:pt x="0" y="0"/>
                </a:moveTo>
                <a:lnTo>
                  <a:pt x="5650629" y="0"/>
                </a:lnTo>
                <a:lnTo>
                  <a:pt x="5650629" y="2825315"/>
                </a:lnTo>
                <a:lnTo>
                  <a:pt x="0" y="2825315"/>
                </a:lnTo>
                <a:lnTo>
                  <a:pt x="0" y="0"/>
                </a:lnTo>
                <a:close/>
              </a:path>
            </a:pathLst>
          </a:custGeom>
          <a:blipFill>
            <a:blip r:embed="rId10"/>
            <a:stretch>
              <a:fillRect l="0" t="0" r="0" b="0"/>
            </a:stretch>
          </a:blipFill>
        </p:spPr>
      </p:sp>
      <p:sp>
        <p:nvSpPr>
          <p:cNvPr name="TextBox 8" id="8"/>
          <p:cNvSpPr txBox="true"/>
          <p:nvPr/>
        </p:nvSpPr>
        <p:spPr>
          <a:xfrm rot="0">
            <a:off x="215360" y="6504280"/>
            <a:ext cx="4220928"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9" id="9"/>
          <p:cNvSpPr txBox="true"/>
          <p:nvPr/>
        </p:nvSpPr>
        <p:spPr>
          <a:xfrm rot="0">
            <a:off x="5206317" y="6504765"/>
            <a:ext cx="2754535"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0" id="10"/>
          <p:cNvSpPr txBox="true"/>
          <p:nvPr/>
        </p:nvSpPr>
        <p:spPr>
          <a:xfrm rot="0">
            <a:off x="8406717" y="6504765"/>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9</a:t>
            </a:r>
          </a:p>
        </p:txBody>
      </p:sp>
      <p:sp>
        <p:nvSpPr>
          <p:cNvPr name="TextBox 11" id="11"/>
          <p:cNvSpPr txBox="true"/>
          <p:nvPr/>
        </p:nvSpPr>
        <p:spPr>
          <a:xfrm rot="0">
            <a:off x="276225" y="56759"/>
            <a:ext cx="5197040"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Functional Description</a:t>
            </a:r>
          </a:p>
        </p:txBody>
      </p:sp>
      <p:sp>
        <p:nvSpPr>
          <p:cNvPr name="TextBox 12" id="12"/>
          <p:cNvSpPr txBox="true"/>
          <p:nvPr/>
        </p:nvSpPr>
        <p:spPr>
          <a:xfrm rot="0">
            <a:off x="532612" y="1442472"/>
            <a:ext cx="7807352" cy="2557670"/>
          </a:xfrm>
          <a:prstGeom prst="rect">
            <a:avLst/>
          </a:prstGeom>
        </p:spPr>
        <p:txBody>
          <a:bodyPr anchor="t" rtlCol="false" tIns="0" lIns="0" bIns="0" rIns="0">
            <a:spAutoFit/>
          </a:bodyPr>
          <a:lstStyle/>
          <a:p>
            <a:pPr algn="l">
              <a:lnSpc>
                <a:spcPts val="2876"/>
              </a:lnSpc>
            </a:pPr>
            <a:r>
              <a:rPr lang="en-US" sz="2054" b="true">
                <a:solidFill>
                  <a:srgbClr val="000000"/>
                </a:solidFill>
                <a:latin typeface="Calibri (MS) Bold"/>
                <a:ea typeface="Calibri (MS) Bold"/>
                <a:cs typeface="Calibri (MS) Bold"/>
                <a:sym typeface="Calibri (MS) Bold"/>
              </a:rPr>
              <a:t>Employee ID Generation Module:</a:t>
            </a:r>
          </a:p>
          <a:p>
            <a:pPr algn="l" marL="443527" indent="-221764" lvl="1">
              <a:lnSpc>
                <a:spcPts val="2876"/>
              </a:lnSpc>
              <a:buFont typeface="Arial"/>
              <a:buChar char="•"/>
            </a:pPr>
            <a:r>
              <a:rPr lang="en-US" sz="2054">
                <a:solidFill>
                  <a:srgbClr val="000000"/>
                </a:solidFill>
                <a:latin typeface="Calibri (MS)"/>
                <a:ea typeface="Calibri (MS)"/>
                <a:cs typeface="Calibri (MS)"/>
                <a:sym typeface="Calibri (MS)"/>
              </a:rPr>
              <a:t>Input: Employee's first name, last name, and any additional parameters (e.g., department).</a:t>
            </a:r>
          </a:p>
          <a:p>
            <a:pPr algn="l">
              <a:lnSpc>
                <a:spcPts val="2876"/>
              </a:lnSpc>
            </a:pPr>
          </a:p>
          <a:p>
            <a:pPr algn="l">
              <a:lnSpc>
                <a:spcPts val="2876"/>
              </a:lnSpc>
            </a:pPr>
          </a:p>
          <a:p>
            <a:pPr algn="l">
              <a:lnSpc>
                <a:spcPts val="2876"/>
              </a:lnSpc>
            </a:pPr>
          </a:p>
          <a:p>
            <a:pPr algn="l">
              <a:lnSpc>
                <a:spcPts val="2876"/>
              </a:lnSpc>
            </a:pPr>
          </a:p>
        </p:txBody>
      </p:sp>
      <p:sp>
        <p:nvSpPr>
          <p:cNvPr name="TextBox 13" id="13"/>
          <p:cNvSpPr txBox="true"/>
          <p:nvPr/>
        </p:nvSpPr>
        <p:spPr>
          <a:xfrm rot="0">
            <a:off x="407161" y="833437"/>
            <a:ext cx="5197040" cy="647064"/>
          </a:xfrm>
          <a:prstGeom prst="rect">
            <a:avLst/>
          </a:prstGeom>
        </p:spPr>
        <p:txBody>
          <a:bodyPr anchor="t" rtlCol="false" tIns="0" lIns="0" bIns="0" rIns="0">
            <a:spAutoFit/>
          </a:bodyPr>
          <a:lstStyle/>
          <a:p>
            <a:pPr algn="l">
              <a:lnSpc>
                <a:spcPts val="4760"/>
              </a:lnSpc>
            </a:pPr>
            <a:r>
              <a:rPr lang="en-US" sz="3400">
                <a:solidFill>
                  <a:srgbClr val="000000"/>
                </a:solidFill>
                <a:latin typeface="Calibri (MS)"/>
                <a:ea typeface="Calibri (MS)"/>
                <a:cs typeface="Calibri (MS)"/>
                <a:sym typeface="Calibri (MS)"/>
              </a:rPr>
              <a:t>Module1: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DAGXIPRyZ4Q</dc:identifier>
  <dcterms:modified xsi:type="dcterms:W3CDTF">2011-08-01T06:04:30Z</dcterms:modified>
  <cp:revision>1</cp:revision>
  <dc:title>OAI1903-IRPA _ Presentation Format.PPTX.pdf</dc:title>
</cp:coreProperties>
</file>