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3" roundtripDataSignature="AMtx7mgpv5hAGSnLcqLzIKvA3QcQ1jrk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c56ae453bed1ee_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13c56ae453bed1ee_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13c56ae453bed1ee_0: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6" name="Shape 46"/>
        <p:cNvGrpSpPr/>
        <p:nvPr/>
      </p:nvGrpSpPr>
      <p:grpSpPr>
        <a:xfrm>
          <a:off x="0" y="0"/>
          <a:ext cx="0" cy="0"/>
          <a:chOff x="0" y="0"/>
          <a:chExt cx="0" cy="0"/>
        </a:xfrm>
      </p:grpSpPr>
      <p:sp>
        <p:nvSpPr>
          <p:cNvPr id="47" name="Google Shape;47;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0" name="Google Shape;50;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1"/>
          <p:cNvSpPr txBox="1"/>
          <p:nvPr>
            <p:ph type="ctrTitle"/>
          </p:nvPr>
        </p:nvSpPr>
        <p:spPr>
          <a:xfrm>
            <a:off x="-404812" y="-10"/>
            <a:ext cx="9982200" cy="14886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66" name="Google Shape;66;p1"/>
          <p:cNvSpPr txBox="1"/>
          <p:nvPr/>
        </p:nvSpPr>
        <p:spPr>
          <a:xfrm>
            <a:off x="1563667" y="3079450"/>
            <a:ext cx="86106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STUDENT NAME: KIRUTHIKA SRI D</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REGISTER NO:  312214898</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NM ID: 6CA4D774BE92F3FA29F46346E53F74DF</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DEPARTMENT: B.CIOM (Computer Application)</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COLLEGE: ANNAI VEILANKANNI`S COLLEGE FOR WOMEN</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           </a:t>
            </a:r>
            <a:endParaRPr sz="24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5" name="Google Shape;185;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8" name="Google Shape;188;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9" name="Google Shape;189;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OUR SOLUTION</a:t>
            </a:r>
            <a:endParaRPr sz="4250"/>
          </a:p>
        </p:txBody>
      </p:sp>
      <p:sp>
        <p:nvSpPr>
          <p:cNvPr id="190" name="Google Shape;190;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1" name="Google Shape;191;p9"/>
          <p:cNvSpPr txBox="1"/>
          <p:nvPr/>
        </p:nvSpPr>
        <p:spPr>
          <a:xfrm>
            <a:off x="2562150" y="2266377"/>
            <a:ext cx="7067700" cy="338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"Revolutionizing Employee Performance: Our Excel-Based Solution Delivers In-Depth Analysis with Dynamic Dashboards and Predictive Metrics, Empowering Organizations to Optimize Workforce Efficiency, Identify Key Performance Drivers, and Drive Strategic Decision-Making. Discover How Advanced Excel Techniques Uncover Hidden Trends and Transform Data into Actionable Insights for Peak Performance."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7" name="Google Shape;197;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8" name="Google Shape;198;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9" name="Google Shape;199;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200" name="Google Shape;200;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10"/>
          <p:cNvSpPr txBox="1"/>
          <p:nvPr/>
        </p:nvSpPr>
        <p:spPr>
          <a:xfrm>
            <a:off x="739775" y="1874399"/>
            <a:ext cx="69711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"Modeling Employee Performance with Excel: Our project leverages advanced Excel functionalities to create dynamic performance models, incorporating metrics, trend analysis, and predictive insights. This approach enables precise tracking, forecasting, and strategic management of employee performance, transforming raw data into actionable intelligence for enhanced organizational effectiveness.”</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9" name="Google Shape;209;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0" name="Google Shape;210;p11"/>
          <p:cNvSpPr txBox="1"/>
          <p:nvPr>
            <p:ph type="title"/>
          </p:nvPr>
        </p:nvSpPr>
        <p:spPr>
          <a:xfrm>
            <a:off x="755322" y="385448"/>
            <a:ext cx="36411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11" name="Google Shape;211;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12" name="Google Shape;212;p11"/>
          <p:cNvSpPr txBox="1"/>
          <p:nvPr/>
        </p:nvSpPr>
        <p:spPr>
          <a:xfrm>
            <a:off x="782250" y="1517869"/>
            <a:ext cx="5293500" cy="45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"Results of our Employee Performance Analysis project using Excel reveal actionable insights through comprehensive data visualization and trend analysis. By leveraging advanced Excel features, we identified key performance drivers, optimized workforce management, and provided strategic recommendations, leading to improved employee productivity and organizational efficiency."</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755407" y="570171"/>
            <a:ext cx="10681200" cy="740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sp>
        <p:nvSpPr>
          <p:cNvPr id="218" name="Google Shape;218;p12"/>
          <p:cNvSpPr txBox="1"/>
          <p:nvPr/>
        </p:nvSpPr>
        <p:spPr>
          <a:xfrm>
            <a:off x="1403920" y="1893882"/>
            <a:ext cx="6151500" cy="38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"In conclusion, our Employee Performance Analysis using Excel effectively uncovered critical performance trends and patterns. The application of advanced Excel techniques enabled precise evaluation and forecasting, leading to actionable insights. These findings support data-driven decision-making, enhancing overall employee productivity and strategic workforce management."</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1" name="Google Shape;91;p2"/>
          <p:cNvSpPr txBox="1"/>
          <p:nvPr/>
        </p:nvSpPr>
        <p:spPr>
          <a:xfrm>
            <a:off x="1217522" y="2711909"/>
            <a:ext cx="8593200" cy="14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7" name="Google Shape;127;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9" name="Google Shape;129;p4"/>
          <p:cNvSpPr txBox="1"/>
          <p:nvPr/>
        </p:nvSpPr>
        <p:spPr>
          <a:xfrm>
            <a:off x="1410900" y="2125275"/>
            <a:ext cx="18000" cy="7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4"/>
          <p:cNvSpPr txBox="1"/>
          <p:nvPr/>
        </p:nvSpPr>
        <p:spPr>
          <a:xfrm>
            <a:off x="676275" y="1955800"/>
            <a:ext cx="9136200" cy="380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Arial"/>
                <a:ea typeface="Arial"/>
                <a:cs typeface="Arial"/>
                <a:sym typeface="Arial"/>
              </a:rPr>
              <a:t>Our company has two years of sales data, including</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600" u="none" cap="none" strike="noStrike">
                <a:solidFill>
                  <a:schemeClr val="dk1"/>
                </a:solidFill>
                <a:latin typeface="Arial"/>
                <a:ea typeface="Arial"/>
                <a:cs typeface="Arial"/>
                <a:sym typeface="Arial"/>
              </a:rPr>
              <a:t>figures, categories, and demographics. We need to</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600" u="none" cap="none" strike="noStrike">
                <a:solidFill>
                  <a:schemeClr val="dk1"/>
                </a:solidFill>
                <a:latin typeface="Arial"/>
                <a:ea typeface="Arial"/>
                <a:cs typeface="Arial"/>
                <a:sym typeface="Arial"/>
              </a:rPr>
              <a:t>use Excel to analyze this data, identify trends, and</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600" u="none" cap="none" strike="noStrike">
                <a:solidFill>
                  <a:schemeClr val="dk1"/>
                </a:solidFill>
                <a:latin typeface="Arial"/>
                <a:ea typeface="Arial"/>
                <a:cs typeface="Arial"/>
                <a:sym typeface="Arial"/>
              </a:rPr>
              <a:t>understand customer behavior. The goal is to</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600" u="none" cap="none" strike="noStrike">
                <a:solidFill>
                  <a:schemeClr val="dk1"/>
                </a:solidFill>
                <a:latin typeface="Arial"/>
                <a:ea typeface="Arial"/>
                <a:cs typeface="Arial"/>
                <a:sym typeface="Arial"/>
              </a:rPr>
              <a:t>produce visualizations and insights that will inform</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600" u="none" cap="none" strike="noStrike">
                <a:solidFill>
                  <a:schemeClr val="dk1"/>
                </a:solidFill>
                <a:latin typeface="Arial"/>
                <a:ea typeface="Arial"/>
                <a:cs typeface="Arial"/>
                <a:sym typeface="Arial"/>
              </a:rPr>
              <a:t>strategies for increasing revenue and improving</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600" u="none" cap="none" strike="noStrike">
                <a:solidFill>
                  <a:schemeClr val="dk1"/>
                </a:solidFill>
                <a:latin typeface="Arial"/>
                <a:ea typeface="Arial"/>
                <a:cs typeface="Arial"/>
                <a:sym typeface="Arial"/>
              </a:rPr>
              <a:t>marketing efforts</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rgbClr val="000000"/>
              </a:solidFill>
              <a:latin typeface="Calibri"/>
              <a:ea typeface="Calibri"/>
              <a:cs typeface="Calibri"/>
              <a:sym typeface="Calibri"/>
            </a:endParaRPr>
          </a:p>
        </p:txBody>
      </p:sp>
      <p:sp>
        <p:nvSpPr>
          <p:cNvPr id="131" name="Google Shape;131;p4"/>
          <p:cNvSpPr/>
          <p:nvPr/>
        </p:nvSpPr>
        <p:spPr>
          <a:xfrm flipH="1">
            <a:off x="8257483" y="1420252"/>
            <a:ext cx="150876" cy="199977"/>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5"/>
          <p:cNvSpPr/>
          <p:nvPr/>
        </p:nvSpPr>
        <p:spPr>
          <a:xfrm flipH="1" rot="-17905">
            <a:off x="7036178" y="785206"/>
            <a:ext cx="150878" cy="199977"/>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5"/>
          <p:cNvSpPr txBox="1"/>
          <p:nvPr>
            <p:ph type="title"/>
          </p:nvPr>
        </p:nvSpPr>
        <p:spPr>
          <a:xfrm>
            <a:off x="676275" y="472452"/>
            <a:ext cx="52635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2" name="Google Shape;142;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4" name="Google Shape;144;p5"/>
          <p:cNvSpPr txBox="1"/>
          <p:nvPr/>
        </p:nvSpPr>
        <p:spPr>
          <a:xfrm>
            <a:off x="676273" y="1797538"/>
            <a:ext cx="7924800" cy="4132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chemeClr val="dk1"/>
              </a:buClr>
              <a:buSzPts val="1100"/>
              <a:buFont typeface="Arial"/>
              <a:buNone/>
            </a:pPr>
            <a:r>
              <a:rPr b="0" i="0" lang="en-US" sz="1250" u="none" cap="none" strike="noStrike">
                <a:solidFill>
                  <a:schemeClr val="dk1"/>
                </a:solidFill>
                <a:latin typeface="Times New Roman"/>
                <a:ea typeface="Times New Roman"/>
                <a:cs typeface="Times New Roman"/>
                <a:sym typeface="Times New Roman"/>
              </a:rPr>
              <a:t>In a competitive business environment, understanding employee performance is crucial for improving productivity and achieving organizational goals. This project focuses on developing a comprehensive employee performance analysis system using Microsoft Excel. The system will help organizations efficiently track, analyze, and report on employee performance to support better decision-making and enhance overall workforce management.</a:t>
            </a:r>
            <a:endParaRPr b="0" i="0" sz="125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1" i="0" lang="en-US" sz="1250" u="none" cap="none" strike="noStrike">
                <a:solidFill>
                  <a:schemeClr val="dk1"/>
                </a:solidFill>
                <a:latin typeface="Times New Roman"/>
                <a:ea typeface="Times New Roman"/>
                <a:cs typeface="Times New Roman"/>
                <a:sym typeface="Times New Roman"/>
              </a:rPr>
              <a:t>Objectives:</a:t>
            </a:r>
            <a:endParaRPr b="1" i="0" sz="1250" u="none" cap="none" strike="noStrike">
              <a:solidFill>
                <a:schemeClr val="dk1"/>
              </a:solidFill>
              <a:latin typeface="Times New Roman"/>
              <a:ea typeface="Times New Roman"/>
              <a:cs typeface="Times New Roman"/>
              <a:sym typeface="Times New Roman"/>
            </a:endParaRPr>
          </a:p>
          <a:p>
            <a:pPr indent="-307975" lvl="0" marL="457200" marR="0" rtl="0" algn="l">
              <a:lnSpc>
                <a:spcPct val="115000"/>
              </a:lnSpc>
              <a:spcBef>
                <a:spcPts val="1200"/>
              </a:spcBef>
              <a:spcAft>
                <a:spcPts val="0"/>
              </a:spcAft>
              <a:buClr>
                <a:schemeClr val="dk1"/>
              </a:buClr>
              <a:buSzPts val="1250"/>
              <a:buFont typeface="Times New Roman"/>
              <a:buAutoNum type="arabicPeriod"/>
            </a:pPr>
            <a:r>
              <a:rPr b="1" i="0" lang="en-US" sz="1250" u="none" cap="none" strike="noStrike">
                <a:solidFill>
                  <a:schemeClr val="dk1"/>
                </a:solidFill>
                <a:latin typeface="Times New Roman"/>
                <a:ea typeface="Times New Roman"/>
                <a:cs typeface="Times New Roman"/>
                <a:sym typeface="Times New Roman"/>
              </a:rPr>
              <a:t>Data Organization:</a:t>
            </a:r>
            <a:endParaRPr b="1" i="0" sz="1250" u="none" cap="none" strike="noStrike">
              <a:solidFill>
                <a:schemeClr val="dk1"/>
              </a:solidFill>
              <a:latin typeface="Times New Roman"/>
              <a:ea typeface="Times New Roman"/>
              <a:cs typeface="Times New Roman"/>
              <a:sym typeface="Times New Roman"/>
            </a:endParaRPr>
          </a:p>
          <a:p>
            <a:pPr indent="-307975" lvl="1" marL="914400" marR="0" rtl="0" algn="l">
              <a:lnSpc>
                <a:spcPct val="115000"/>
              </a:lnSpc>
              <a:spcBef>
                <a:spcPts val="0"/>
              </a:spcBef>
              <a:spcAft>
                <a:spcPts val="0"/>
              </a:spcAft>
              <a:buClr>
                <a:schemeClr val="dk1"/>
              </a:buClr>
              <a:buSzPts val="1250"/>
              <a:buFont typeface="Times New Roman"/>
              <a:buChar char="○"/>
            </a:pPr>
            <a:r>
              <a:rPr b="0" i="0" lang="en-US" sz="1250" u="none" cap="none" strike="noStrike">
                <a:solidFill>
                  <a:schemeClr val="dk1"/>
                </a:solidFill>
                <a:latin typeface="Times New Roman"/>
                <a:ea typeface="Times New Roman"/>
                <a:cs typeface="Times New Roman"/>
                <a:sym typeface="Times New Roman"/>
              </a:rPr>
              <a:t>Create a structured Excel template to input and manage employee performance data. This will include details such as productivity metrics, quality of work, attendance records, and peer reviews.</a:t>
            </a:r>
            <a:endParaRPr b="0" i="0" sz="1250" u="none" cap="none" strike="noStrike">
              <a:solidFill>
                <a:schemeClr val="dk1"/>
              </a:solidFill>
              <a:latin typeface="Times New Roman"/>
              <a:ea typeface="Times New Roman"/>
              <a:cs typeface="Times New Roman"/>
              <a:sym typeface="Times New Roman"/>
            </a:endParaRPr>
          </a:p>
          <a:p>
            <a:pPr indent="-307975" lvl="0" marL="457200" marR="0" rtl="0" algn="l">
              <a:lnSpc>
                <a:spcPct val="115000"/>
              </a:lnSpc>
              <a:spcBef>
                <a:spcPts val="0"/>
              </a:spcBef>
              <a:spcAft>
                <a:spcPts val="0"/>
              </a:spcAft>
              <a:buClr>
                <a:schemeClr val="dk1"/>
              </a:buClr>
              <a:buSzPts val="1250"/>
              <a:buFont typeface="Times New Roman"/>
              <a:buAutoNum type="arabicPeriod"/>
            </a:pPr>
            <a:r>
              <a:rPr b="1" i="0" lang="en-US" sz="1250" u="none" cap="none" strike="noStrike">
                <a:solidFill>
                  <a:schemeClr val="dk1"/>
                </a:solidFill>
                <a:latin typeface="Times New Roman"/>
                <a:ea typeface="Times New Roman"/>
                <a:cs typeface="Times New Roman"/>
                <a:sym typeface="Times New Roman"/>
              </a:rPr>
              <a:t>Performance Metrics Definition:</a:t>
            </a:r>
            <a:endParaRPr b="1" i="0" sz="1250" u="none" cap="none" strike="noStrike">
              <a:solidFill>
                <a:schemeClr val="dk1"/>
              </a:solidFill>
              <a:latin typeface="Times New Roman"/>
              <a:ea typeface="Times New Roman"/>
              <a:cs typeface="Times New Roman"/>
              <a:sym typeface="Times New Roman"/>
            </a:endParaRPr>
          </a:p>
          <a:p>
            <a:pPr indent="-307975" lvl="1" marL="914400" marR="0" rtl="0" algn="l">
              <a:lnSpc>
                <a:spcPct val="115000"/>
              </a:lnSpc>
              <a:spcBef>
                <a:spcPts val="0"/>
              </a:spcBef>
              <a:spcAft>
                <a:spcPts val="0"/>
              </a:spcAft>
              <a:buClr>
                <a:schemeClr val="dk1"/>
              </a:buClr>
              <a:buSzPts val="1250"/>
              <a:buFont typeface="Times New Roman"/>
              <a:buChar char="○"/>
            </a:pPr>
            <a:r>
              <a:rPr b="0" i="0" lang="en-US" sz="1250" u="none" cap="none" strike="noStrike">
                <a:solidFill>
                  <a:schemeClr val="dk1"/>
                </a:solidFill>
                <a:latin typeface="Times New Roman"/>
                <a:ea typeface="Times New Roman"/>
                <a:cs typeface="Times New Roman"/>
                <a:sym typeface="Times New Roman"/>
              </a:rPr>
              <a:t>Identify and define key performance indicators (KPIs) that reflect employee performance accurately. Establish clear criteria for evaluating performance based on these KPIs.</a:t>
            </a:r>
            <a:endParaRPr b="0" i="0" sz="1250" u="none" cap="none" strike="noStrike">
              <a:solidFill>
                <a:schemeClr val="dk1"/>
              </a:solidFill>
              <a:latin typeface="Times New Roman"/>
              <a:ea typeface="Times New Roman"/>
              <a:cs typeface="Times New Roman"/>
              <a:sym typeface="Times New Roman"/>
            </a:endParaRPr>
          </a:p>
          <a:p>
            <a:pPr indent="-307975" lvl="0" marL="457200" marR="0" rtl="0" algn="l">
              <a:lnSpc>
                <a:spcPct val="115000"/>
              </a:lnSpc>
              <a:spcBef>
                <a:spcPts val="0"/>
              </a:spcBef>
              <a:spcAft>
                <a:spcPts val="0"/>
              </a:spcAft>
              <a:buClr>
                <a:schemeClr val="dk1"/>
              </a:buClr>
              <a:buSzPts val="1250"/>
              <a:buFont typeface="Times New Roman"/>
              <a:buAutoNum type="arabicPeriod"/>
            </a:pPr>
            <a:r>
              <a:rPr b="1" i="0" lang="en-US" sz="1250" u="none" cap="none" strike="noStrike">
                <a:solidFill>
                  <a:schemeClr val="dk1"/>
                </a:solidFill>
                <a:latin typeface="Times New Roman"/>
                <a:ea typeface="Times New Roman"/>
                <a:cs typeface="Times New Roman"/>
                <a:sym typeface="Times New Roman"/>
              </a:rPr>
              <a:t>Data Analysis:</a:t>
            </a:r>
            <a:endParaRPr b="1" i="0" sz="1250" u="none" cap="none" strike="noStrike">
              <a:solidFill>
                <a:schemeClr val="dk1"/>
              </a:solidFill>
              <a:latin typeface="Times New Roman"/>
              <a:ea typeface="Times New Roman"/>
              <a:cs typeface="Times New Roman"/>
              <a:sym typeface="Times New Roman"/>
            </a:endParaRPr>
          </a:p>
          <a:p>
            <a:pPr indent="-307975" lvl="1" marL="914400" marR="0" rtl="0" algn="l">
              <a:lnSpc>
                <a:spcPct val="115000"/>
              </a:lnSpc>
              <a:spcBef>
                <a:spcPts val="0"/>
              </a:spcBef>
              <a:spcAft>
                <a:spcPts val="0"/>
              </a:spcAft>
              <a:buClr>
                <a:schemeClr val="dk1"/>
              </a:buClr>
              <a:buSzPts val="1250"/>
              <a:buFont typeface="Times New Roman"/>
              <a:buChar char="○"/>
            </a:pPr>
            <a:r>
              <a:rPr b="0" i="0" lang="en-US" sz="1250" u="none" cap="none" strike="noStrike">
                <a:solidFill>
                  <a:schemeClr val="dk1"/>
                </a:solidFill>
                <a:latin typeface="Times New Roman"/>
                <a:ea typeface="Times New Roman"/>
                <a:cs typeface="Times New Roman"/>
                <a:sym typeface="Times New Roman"/>
              </a:rPr>
              <a:t>Utilize Excel’s functions, formulas, and pivot tables to analyze performance data. Identify trends, patterns, and outliers to understand performance better and spot areas for improvement.</a:t>
            </a:r>
            <a:endParaRPr b="0" i="0" sz="1250" u="none" cap="none" strike="noStrike">
              <a:solidFill>
                <a:schemeClr val="dk1"/>
              </a:solidFill>
              <a:latin typeface="Times New Roman"/>
              <a:ea typeface="Times New Roman"/>
              <a:cs typeface="Times New Roman"/>
              <a:sym typeface="Times New Roman"/>
            </a:endParaRPr>
          </a:p>
          <a:p>
            <a:pPr indent="-307975" lvl="0" marL="457200" marR="0" rtl="0" algn="l">
              <a:lnSpc>
                <a:spcPct val="115000"/>
              </a:lnSpc>
              <a:spcBef>
                <a:spcPts val="0"/>
              </a:spcBef>
              <a:spcAft>
                <a:spcPts val="0"/>
              </a:spcAft>
              <a:buClr>
                <a:schemeClr val="dk1"/>
              </a:buClr>
              <a:buSzPts val="1250"/>
              <a:buFont typeface="Times New Roman"/>
              <a:buAutoNum type="arabicPeriod"/>
            </a:pPr>
            <a:r>
              <a:rPr b="1" i="0" lang="en-US" sz="1250" u="none" cap="none" strike="noStrike">
                <a:solidFill>
                  <a:schemeClr val="dk1"/>
                </a:solidFill>
                <a:latin typeface="Times New Roman"/>
                <a:ea typeface="Times New Roman"/>
                <a:cs typeface="Times New Roman"/>
                <a:sym typeface="Times New Roman"/>
              </a:rPr>
              <a:t>Visualization and Reporting:</a:t>
            </a:r>
            <a:endParaRPr b="1" i="0" sz="1250" u="none" cap="none" strike="noStrike">
              <a:solidFill>
                <a:schemeClr val="dk1"/>
              </a:solidFill>
              <a:latin typeface="Times New Roman"/>
              <a:ea typeface="Times New Roman"/>
              <a:cs typeface="Times New Roman"/>
              <a:sym typeface="Times New Roman"/>
            </a:endParaRPr>
          </a:p>
          <a:p>
            <a:pPr indent="-307975" lvl="1" marL="914400" marR="0" rtl="0" algn="l">
              <a:lnSpc>
                <a:spcPct val="115000"/>
              </a:lnSpc>
              <a:spcBef>
                <a:spcPts val="0"/>
              </a:spcBef>
              <a:spcAft>
                <a:spcPts val="0"/>
              </a:spcAft>
              <a:buClr>
                <a:schemeClr val="dk1"/>
              </a:buClr>
              <a:buSzPts val="1250"/>
              <a:buFont typeface="Times New Roman"/>
              <a:buChar char="○"/>
            </a:pPr>
            <a:r>
              <a:rPr b="0" i="0" lang="en-US" sz="1250" u="none" cap="none" strike="noStrike">
                <a:solidFill>
                  <a:schemeClr val="dk1"/>
                </a:solidFill>
                <a:latin typeface="Times New Roman"/>
                <a:ea typeface="Times New Roman"/>
                <a:cs typeface="Times New Roman"/>
                <a:sym typeface="Times New Roman"/>
              </a:rPr>
              <a:t>Develop visual tools such as charts, graphs, and dashboards in Excel to present performance data clearly. Create automated reporting templates to generate regular performance reports with minimal manual effort.</a:t>
            </a:r>
            <a:endParaRPr b="0" i="0" sz="125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nvSpPr>
        <p:spPr>
          <a:xfrm>
            <a:off x="699450" y="1990213"/>
            <a:ext cx="9741300" cy="3804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t/>
            </a:r>
            <a:endParaRPr b="0" i="0" sz="2300" u="none" cap="none" strike="noStrike">
              <a:solidFill>
                <a:schemeClr val="dk1"/>
              </a:solidFill>
              <a:latin typeface="Times New Roman"/>
              <a:ea typeface="Times New Roman"/>
              <a:cs typeface="Times New Roman"/>
              <a:sym typeface="Times New Roman"/>
            </a:endParaRPr>
          </a:p>
          <a:p>
            <a:pPr indent="-374650" lvl="0" marL="457200" marR="0" rtl="0" algn="l">
              <a:lnSpc>
                <a:spcPct val="115000"/>
              </a:lnSpc>
              <a:spcBef>
                <a:spcPts val="1200"/>
              </a:spcBef>
              <a:spcAft>
                <a:spcPts val="0"/>
              </a:spcAft>
              <a:buClr>
                <a:schemeClr val="dk1"/>
              </a:buClr>
              <a:buSzPts val="2300"/>
              <a:buFont typeface="Times New Roman"/>
              <a:buAutoNum type="arabicPeriod"/>
            </a:pPr>
            <a:r>
              <a:rPr b="0" i="0" lang="en-US" sz="2300" u="none" cap="none" strike="noStrike">
                <a:solidFill>
                  <a:schemeClr val="dk1"/>
                </a:solidFill>
                <a:latin typeface="Times New Roman"/>
                <a:ea typeface="Times New Roman"/>
                <a:cs typeface="Times New Roman"/>
                <a:sym typeface="Times New Roman"/>
              </a:rPr>
              <a:t>Human Resources (HR) Professionals</a:t>
            </a:r>
            <a:endParaRPr b="0" i="0" sz="2300" u="none" cap="none" strike="noStrike">
              <a:solidFill>
                <a:schemeClr val="dk1"/>
              </a:solidFill>
              <a:latin typeface="Times New Roman"/>
              <a:ea typeface="Times New Roman"/>
              <a:cs typeface="Times New Roman"/>
              <a:sym typeface="Times New Roman"/>
            </a:endParaRPr>
          </a:p>
          <a:p>
            <a:pPr indent="-374650" lvl="0" marL="457200" marR="0" rtl="0" algn="l">
              <a:lnSpc>
                <a:spcPct val="115000"/>
              </a:lnSpc>
              <a:spcBef>
                <a:spcPts val="0"/>
              </a:spcBef>
              <a:spcAft>
                <a:spcPts val="0"/>
              </a:spcAft>
              <a:buClr>
                <a:schemeClr val="dk1"/>
              </a:buClr>
              <a:buSzPts val="2300"/>
              <a:buFont typeface="Times New Roman"/>
              <a:buAutoNum type="arabicPeriod"/>
            </a:pPr>
            <a:r>
              <a:rPr b="0" i="0" lang="en-US" sz="2300" u="none" cap="none" strike="noStrike">
                <a:solidFill>
                  <a:schemeClr val="dk1"/>
                </a:solidFill>
                <a:latin typeface="Times New Roman"/>
                <a:ea typeface="Times New Roman"/>
                <a:cs typeface="Times New Roman"/>
                <a:sym typeface="Times New Roman"/>
              </a:rPr>
              <a:t>Managers and Team Leaders</a:t>
            </a:r>
            <a:endParaRPr b="0" i="0" sz="2300" u="none" cap="none" strike="noStrike">
              <a:solidFill>
                <a:schemeClr val="dk1"/>
              </a:solidFill>
              <a:latin typeface="Times New Roman"/>
              <a:ea typeface="Times New Roman"/>
              <a:cs typeface="Times New Roman"/>
              <a:sym typeface="Times New Roman"/>
            </a:endParaRPr>
          </a:p>
          <a:p>
            <a:pPr indent="-374650" lvl="0" marL="457200" marR="0" rtl="0" algn="l">
              <a:lnSpc>
                <a:spcPct val="115000"/>
              </a:lnSpc>
              <a:spcBef>
                <a:spcPts val="0"/>
              </a:spcBef>
              <a:spcAft>
                <a:spcPts val="0"/>
              </a:spcAft>
              <a:buClr>
                <a:schemeClr val="dk1"/>
              </a:buClr>
              <a:buSzPts val="2300"/>
              <a:buFont typeface="Times New Roman"/>
              <a:buAutoNum type="arabicPeriod"/>
            </a:pPr>
            <a:r>
              <a:rPr b="0" i="0" lang="en-US" sz="2300" u="none" cap="none" strike="noStrike">
                <a:solidFill>
                  <a:schemeClr val="dk1"/>
                </a:solidFill>
                <a:latin typeface="Times New Roman"/>
                <a:ea typeface="Times New Roman"/>
                <a:cs typeface="Times New Roman"/>
                <a:sym typeface="Times New Roman"/>
              </a:rPr>
              <a:t>Executives and Senior Leadership</a:t>
            </a:r>
            <a:endParaRPr b="0" i="0" sz="2300" u="none" cap="none" strike="noStrike">
              <a:solidFill>
                <a:schemeClr val="dk1"/>
              </a:solidFill>
              <a:latin typeface="Times New Roman"/>
              <a:ea typeface="Times New Roman"/>
              <a:cs typeface="Times New Roman"/>
              <a:sym typeface="Times New Roman"/>
            </a:endParaRPr>
          </a:p>
          <a:p>
            <a:pPr indent="-374650" lvl="0" marL="457200" marR="0" rtl="0" algn="l">
              <a:lnSpc>
                <a:spcPct val="115000"/>
              </a:lnSpc>
              <a:spcBef>
                <a:spcPts val="0"/>
              </a:spcBef>
              <a:spcAft>
                <a:spcPts val="0"/>
              </a:spcAft>
              <a:buClr>
                <a:schemeClr val="dk1"/>
              </a:buClr>
              <a:buSzPts val="2300"/>
              <a:buFont typeface="Times New Roman"/>
              <a:buAutoNum type="arabicPeriod"/>
            </a:pPr>
            <a:r>
              <a:rPr b="0" i="0" lang="en-US" sz="2300" u="none" cap="none" strike="noStrike">
                <a:solidFill>
                  <a:schemeClr val="dk1"/>
                </a:solidFill>
                <a:latin typeface="Times New Roman"/>
                <a:ea typeface="Times New Roman"/>
                <a:cs typeface="Times New Roman"/>
                <a:sym typeface="Times New Roman"/>
              </a:rPr>
              <a:t>Employees</a:t>
            </a:r>
            <a:endParaRPr b="0" i="0" sz="2300" u="none" cap="none" strike="noStrike">
              <a:solidFill>
                <a:schemeClr val="dk1"/>
              </a:solidFill>
              <a:latin typeface="Times New Roman"/>
              <a:ea typeface="Times New Roman"/>
              <a:cs typeface="Times New Roman"/>
              <a:sym typeface="Times New Roman"/>
            </a:endParaRPr>
          </a:p>
          <a:p>
            <a:pPr indent="-374650" lvl="0" marL="457200" marR="0" rtl="0" algn="l">
              <a:lnSpc>
                <a:spcPct val="115000"/>
              </a:lnSpc>
              <a:spcBef>
                <a:spcPts val="0"/>
              </a:spcBef>
              <a:spcAft>
                <a:spcPts val="0"/>
              </a:spcAft>
              <a:buClr>
                <a:schemeClr val="dk1"/>
              </a:buClr>
              <a:buSzPts val="2300"/>
              <a:buFont typeface="Times New Roman"/>
              <a:buAutoNum type="arabicPeriod"/>
            </a:pPr>
            <a:r>
              <a:rPr b="0" i="0" lang="en-US" sz="2300" u="none" cap="none" strike="noStrike">
                <a:solidFill>
                  <a:schemeClr val="dk1"/>
                </a:solidFill>
                <a:latin typeface="Times New Roman"/>
                <a:ea typeface="Times New Roman"/>
                <a:cs typeface="Times New Roman"/>
                <a:sym typeface="Times New Roman"/>
              </a:rPr>
              <a:t>Data Analysts</a:t>
            </a:r>
            <a:endParaRPr b="0" i="0" sz="2300" u="none" cap="none" strike="noStrike">
              <a:solidFill>
                <a:schemeClr val="dk1"/>
              </a:solidFill>
              <a:latin typeface="Times New Roman"/>
              <a:ea typeface="Times New Roman"/>
              <a:cs typeface="Times New Roman"/>
              <a:sym typeface="Times New Roman"/>
            </a:endParaRPr>
          </a:p>
          <a:p>
            <a:pPr indent="-374650" lvl="0" marL="457200" marR="0" rtl="0" algn="l">
              <a:lnSpc>
                <a:spcPct val="115000"/>
              </a:lnSpc>
              <a:spcBef>
                <a:spcPts val="0"/>
              </a:spcBef>
              <a:spcAft>
                <a:spcPts val="0"/>
              </a:spcAft>
              <a:buClr>
                <a:schemeClr val="dk1"/>
              </a:buClr>
              <a:buSzPts val="2300"/>
              <a:buFont typeface="Times New Roman"/>
              <a:buAutoNum type="arabicPeriod"/>
            </a:pPr>
            <a:r>
              <a:rPr b="0" i="0" lang="en-US" sz="2300" u="none" cap="none" strike="noStrike">
                <a:solidFill>
                  <a:schemeClr val="dk1"/>
                </a:solidFill>
                <a:latin typeface="Times New Roman"/>
                <a:ea typeface="Times New Roman"/>
                <a:cs typeface="Times New Roman"/>
                <a:sym typeface="Times New Roman"/>
              </a:rPr>
              <a:t>Administrative Staff</a:t>
            </a:r>
            <a:endParaRPr b="0" i="0" sz="2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3000"/>
              <a:buFont typeface="Arial"/>
              <a:buNone/>
            </a:pPr>
            <a:r>
              <a:t/>
            </a:r>
            <a:endParaRPr b="0" i="0" sz="3000" u="none" cap="none" strike="noStrike">
              <a:solidFill>
                <a:srgbClr val="000000"/>
              </a:solidFill>
              <a:latin typeface="Times New Roman"/>
              <a:ea typeface="Times New Roman"/>
              <a:cs typeface="Times New Roman"/>
              <a:sym typeface="Times New Roman"/>
            </a:endParaRPr>
          </a:p>
        </p:txBody>
      </p:sp>
      <p:sp>
        <p:nvSpPr>
          <p:cNvPr id="150" name="Google Shape;15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4" name="Google Shape;154;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5" name="Google Shape;155;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nvSpPr>
        <p:spPr>
          <a:xfrm>
            <a:off x="2897275" y="1695450"/>
            <a:ext cx="8916900" cy="5847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2300"/>
              <a:buFont typeface="Arial"/>
              <a:buNone/>
            </a:pPr>
            <a:r>
              <a:rPr b="1" i="0" lang="en-US" sz="2300" u="none" cap="none" strike="noStrike">
                <a:solidFill>
                  <a:srgbClr val="000000"/>
                </a:solidFill>
                <a:latin typeface="Times New Roman"/>
                <a:ea typeface="Times New Roman"/>
                <a:cs typeface="Times New Roman"/>
                <a:sym typeface="Times New Roman"/>
              </a:rPr>
              <a:t>Our Solution </a:t>
            </a:r>
            <a:endParaRPr b="1" i="0" sz="23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Our solution leverages the powerful data analysis capabilities of Microsoft Excel to provide a comprehensive framework for evaluating employee performance. By utilizing advanced Excel features, we aim to create a robust tool that facilitates performance tracking, trend analysis, and actionable insights.</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rgbClr val="000000"/>
              </a:buClr>
              <a:buSzPts val="2300"/>
              <a:buFont typeface="Arial"/>
              <a:buNone/>
            </a:pPr>
            <a:r>
              <a:rPr b="1" i="0" lang="en-US" sz="2300" u="none" cap="none" strike="noStrike">
                <a:solidFill>
                  <a:srgbClr val="000000"/>
                </a:solidFill>
                <a:latin typeface="Times New Roman"/>
                <a:ea typeface="Times New Roman"/>
                <a:cs typeface="Times New Roman"/>
                <a:sym typeface="Times New Roman"/>
              </a:rPr>
              <a:t>Value Proposition</a:t>
            </a:r>
            <a:endParaRPr b="1" i="0" sz="23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1. Enhanced Decision-Making</a:t>
            </a:r>
            <a:endParaRPr b="0" i="0" sz="17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2. Efficiency and Time-Saving</a:t>
            </a:r>
            <a:endParaRPr b="0" i="0" sz="17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3. Customization and Flexibility</a:t>
            </a:r>
            <a:endParaRPr b="0" i="0" sz="17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4. Improved Employee Engagement</a:t>
            </a:r>
            <a:endParaRPr b="0" i="0" sz="17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rgbClr val="000000"/>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5. Cost-Effective Analysis</a:t>
            </a:r>
            <a:endParaRPr b="0" i="0" sz="17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t/>
            </a:r>
            <a:endParaRPr b="1" i="0" sz="23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161" name="Google Shape;161;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2" name="Google Shape;162;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OUR SOLUTION AND ITS VALUE PROPOSITION</a:t>
            </a:r>
            <a:endParaRPr/>
          </a:p>
        </p:txBody>
      </p:sp>
      <p:pic>
        <p:nvPicPr>
          <p:cNvPr id="166" name="Google Shape;166;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7" name="Google Shape;16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Dataset Description</a:t>
            </a:r>
            <a:endParaRPr/>
          </a:p>
        </p:txBody>
      </p:sp>
      <p:sp>
        <p:nvSpPr>
          <p:cNvPr id="173" name="Google Shape;173;p8"/>
          <p:cNvSpPr txBox="1"/>
          <p:nvPr/>
        </p:nvSpPr>
        <p:spPr>
          <a:xfrm>
            <a:off x="1662549" y="2037891"/>
            <a:ext cx="6317700" cy="347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"The dataset for our Employee Performance Analysis includes metrics such as employee names, roles, performance ratings, productivity scores, attendance records, and feedback. This comprehensive data allows for detailed analysis and visualization of performance trends, identifying strengths and areas for improvement across the organization."</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13c56ae453bed1ee_0" title="Chart"/>
          <p:cNvPicPr preferRelativeResize="0"/>
          <p:nvPr/>
        </p:nvPicPr>
        <p:blipFill>
          <a:blip r:embed="rId3">
            <a:alphaModFix/>
          </a:blip>
          <a:stretch>
            <a:fillRect/>
          </a:stretch>
        </p:blipFill>
        <p:spPr>
          <a:xfrm>
            <a:off x="804325" y="819375"/>
            <a:ext cx="8237549" cy="5084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