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2" r:id="rId5"/>
    <p:sldId id="295" r:id="rId6"/>
    <p:sldId id="283" r:id="rId7"/>
    <p:sldId id="291" r:id="rId8"/>
    <p:sldId id="297" r:id="rId9"/>
    <p:sldId id="300" r:id="rId10"/>
    <p:sldId id="301" r:id="rId11"/>
    <p:sldId id="3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34B46E-1FC4-4A62-A82F-3F9B6E67C207}">
          <p14:sldIdLst>
            <p14:sldId id="282"/>
            <p14:sldId id="295"/>
            <p14:sldId id="283"/>
            <p14:sldId id="291"/>
            <p14:sldId id="297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5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91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pPr/>
              <a:t>2018/10/23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pPr/>
              <a:t>2018/10/23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0952202" y="6082026"/>
            <a:ext cx="278418" cy="274324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Enter your caption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ZA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ZA" sz="1600" b="1" spc="-100" baseline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ZA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kiruthika.k@research.iiit.ac.in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165168409003648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sciencedirect.com/science/article/pii/S016786550200402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Wood piece cut through the middle">
            <a:extLst>
              <a:ext uri="{FF2B5EF4-FFF2-40B4-BE49-F238E27FC236}">
                <a16:creationId xmlns:a16="http://schemas.microsoft.com/office/drawing/2014/main" id="{C0BA96B3-F713-41B0-A2E3-15E9039E47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80476" y="0"/>
            <a:ext cx="2211524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990" y="3754877"/>
            <a:ext cx="6798250" cy="2265889"/>
          </a:xfrm>
        </p:spPr>
        <p:txBody>
          <a:bodyPr/>
          <a:lstStyle/>
          <a:p>
            <a:r>
              <a:rPr lang="en-ZA" dirty="0"/>
              <a:t>Methods in digital steganography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378" y="4663712"/>
            <a:ext cx="3594221" cy="1192038"/>
          </a:xfrm>
          <a:effectLst>
            <a:softEdge rad="0"/>
          </a:effectLst>
        </p:spPr>
        <p:txBody>
          <a:bodyPr lIns="684000" rIns="540000"/>
          <a:lstStyle/>
          <a:p>
            <a:pPr>
              <a:spcBef>
                <a:spcPts val="100"/>
              </a:spcBef>
            </a:pPr>
            <a:r>
              <a:rPr lang="en-ZA" b="1" dirty="0"/>
              <a:t>By</a:t>
            </a:r>
          </a:p>
          <a:p>
            <a:pPr algn="r">
              <a:spcBef>
                <a:spcPts val="100"/>
              </a:spcBef>
            </a:pPr>
            <a:r>
              <a:rPr lang="en-ZA" b="1" dirty="0"/>
              <a:t>Kiruthika Kannan   </a:t>
            </a:r>
          </a:p>
          <a:p>
            <a:pPr algn="r">
              <a:spcBef>
                <a:spcPts val="100"/>
              </a:spcBef>
            </a:pPr>
            <a:r>
              <a:rPr lang="en-ZA" b="1" dirty="0" err="1"/>
              <a:t>Ritu</a:t>
            </a:r>
            <a:r>
              <a:rPr lang="en-ZA" b="1" dirty="0"/>
              <a:t> </a:t>
            </a:r>
            <a:r>
              <a:rPr lang="en-ZA" b="1" dirty="0" err="1"/>
              <a:t>Srivatsava</a:t>
            </a:r>
            <a:r>
              <a:rPr lang="en-ZA" b="1" dirty="0"/>
              <a:t>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6CCE22-57EF-4C6A-A9CA-3375111CED35}"/>
              </a:ext>
            </a:extLst>
          </p:cNvPr>
          <p:cNvSpPr txBox="1"/>
          <p:nvPr/>
        </p:nvSpPr>
        <p:spPr>
          <a:xfrm>
            <a:off x="2414024" y="3570211"/>
            <a:ext cx="477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CSE/ECE 478 Digital Image Processing Project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154500"/>
              </p:ext>
            </p:extLst>
          </p:nvPr>
        </p:nvGraphicFramePr>
        <p:xfrm>
          <a:off x="431801" y="2243495"/>
          <a:ext cx="9512299" cy="3467520"/>
        </p:xfrm>
        <a:graphic>
          <a:graphicData uri="http://schemas.openxmlformats.org/drawingml/2006/table">
            <a:tbl>
              <a:tblPr firstCol="1">
                <a:effectLst>
                  <a:outerShdw dist="50800" sx="1000" sy="1000" algn="ctr" rotWithShape="0">
                    <a:srgbClr val="000000">
                      <a:alpha val="0"/>
                    </a:srgbClr>
                  </a:outerShdw>
                </a:effectLst>
                <a:tableStyleId>{5C22544A-7EE6-4342-B048-85BDC9FD1C3A}</a:tableStyleId>
              </a:tblPr>
              <a:tblGrid>
                <a:gridCol w="2301138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2729373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4481788">
                  <a:extLst>
                    <a:ext uri="{9D8B030D-6E8A-4147-A177-3AD203B41FA5}">
                      <a16:colId xmlns:a16="http://schemas.microsoft.com/office/drawing/2014/main" val="406509851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r"/>
                      <a:r>
                        <a:rPr lang="en-ZA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Project Id</a:t>
                      </a:r>
                    </a:p>
                  </a:txBody>
                  <a:tcPr marR="360000" marT="144000" marB="144000" anchor="ctr">
                    <a:lnL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ZA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</a:p>
                  </a:txBody>
                  <a:tcPr marT="144000" marB="144000" anchor="ctr">
                    <a:lnL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r"/>
                      <a:r>
                        <a:rPr lang="en-ZA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Title</a:t>
                      </a:r>
                    </a:p>
                  </a:txBody>
                  <a:tcPr marR="360000" marT="144000" marB="144000" anchor="ctr">
                    <a:lnL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ZA" sz="2400" dirty="0"/>
                        <a:t>Methods in digital steganography</a:t>
                      </a:r>
                      <a:endParaRPr lang="en-ZA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144000" marB="144000" anchor="ctr">
                    <a:lnL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r"/>
                      <a:r>
                        <a:rPr lang="en-ZA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Team Members</a:t>
                      </a:r>
                    </a:p>
                  </a:txBody>
                  <a:tcPr marR="360000" marT="144000" marB="144000" anchor="ctr">
                    <a:lnL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Kiruthika Kannan </a:t>
                      </a:r>
                    </a:p>
                  </a:txBody>
                  <a:tcPr marT="144000" marB="144000" anchor="ctr">
                    <a:lnL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2018702001</a:t>
                      </a:r>
                    </a:p>
                  </a:txBody>
                  <a:tcPr marT="144000" marB="144000" anchor="ctr">
                    <a:lnL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Ritu</a:t>
                      </a:r>
                      <a:r>
                        <a:rPr lang="en-ZA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ZA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Srivatsava</a:t>
                      </a:r>
                      <a:endParaRPr lang="en-ZA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144000" marB="144000" anchor="ctr">
                    <a:lnL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2018701002</a:t>
                      </a:r>
                    </a:p>
                  </a:txBody>
                  <a:tcPr marT="144000" marB="144000" anchor="ctr">
                    <a:lnL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1940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r"/>
                      <a:r>
                        <a:rPr lang="en-ZA" sz="24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Github</a:t>
                      </a:r>
                      <a:r>
                        <a:rPr lang="en-ZA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Link</a:t>
                      </a:r>
                    </a:p>
                  </a:txBody>
                  <a:tcPr marR="360000" marT="144000" marB="144000" anchor="ctr">
                    <a:lnL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ZA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https://github.com/kiruthika-kannan/Steganography.git</a:t>
                      </a:r>
                    </a:p>
                  </a:txBody>
                  <a:tcPr marT="144000" marB="144000" anchor="ctr">
                    <a:lnL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17171">
                          <a:alpha val="6117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</a:tbl>
          </a:graphicData>
        </a:graphic>
      </p:graphicFrame>
      <p:pic>
        <p:nvPicPr>
          <p:cNvPr id="13" name="Picture Placeholder 9" descr="Abstract architecture polygon">
            <a:extLst>
              <a:ext uri="{FF2B5EF4-FFF2-40B4-BE49-F238E27FC236}">
                <a16:creationId xmlns:a16="http://schemas.microsoft.com/office/drawing/2014/main" id="{0B5AA647-9CC0-428E-9A00-24BF6BE41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476" y="0"/>
            <a:ext cx="2211524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926B3BB-D591-4666-9B8D-7FE363C71D17}"/>
              </a:ext>
            </a:extLst>
          </p:cNvPr>
          <p:cNvSpPr txBox="1">
            <a:spLocks/>
          </p:cNvSpPr>
          <p:nvPr/>
        </p:nvSpPr>
        <p:spPr>
          <a:xfrm>
            <a:off x="431801" y="1208335"/>
            <a:ext cx="7907645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/>
              <a:t> Project Details</a:t>
            </a:r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tretch>
            <a:fillRect/>
          </a:stretch>
        </p:blipFill>
        <p:spPr>
          <a:xfrm>
            <a:off x="9980476" y="0"/>
            <a:ext cx="2211524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268" y="579685"/>
            <a:ext cx="7907645" cy="432000"/>
          </a:xfrm>
        </p:spPr>
        <p:txBody>
          <a:bodyPr/>
          <a:lstStyle/>
          <a:p>
            <a:pPr algn="ctr"/>
            <a:r>
              <a:rPr lang="en-ZA" dirty="0"/>
              <a:t>Main goals of the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033" y="1476796"/>
            <a:ext cx="5184800" cy="4677905"/>
          </a:xfrm>
          <a:solidFill>
            <a:schemeClr val="bg1"/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ZA" sz="2400" dirty="0"/>
              <a:t>Exploring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ZA" sz="2400" dirty="0"/>
              <a:t>Implementing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ZA" sz="2400" dirty="0"/>
              <a:t>Comparing </a:t>
            </a:r>
          </a:p>
          <a:p>
            <a:pPr marL="0" indent="0">
              <a:buNone/>
            </a:pPr>
            <a:r>
              <a:rPr lang="en-ZA" sz="2400" dirty="0"/>
              <a:t>	different methods of digital image steganography:</a:t>
            </a:r>
          </a:p>
          <a:p>
            <a:pPr marL="0" indent="0">
              <a:buNone/>
            </a:pPr>
            <a:endParaRPr lang="en-ZA" sz="2400" dirty="0"/>
          </a:p>
          <a:p>
            <a:r>
              <a:rPr lang="en-ZA" sz="2400" dirty="0"/>
              <a:t>Spatial-domain steganography</a:t>
            </a:r>
          </a:p>
          <a:p>
            <a:r>
              <a:rPr lang="en-ZA" sz="2400" dirty="0"/>
              <a:t>Frequency-domain steganography</a:t>
            </a:r>
          </a:p>
          <a:p>
            <a:r>
              <a:rPr lang="en-ZA" sz="2400" dirty="0"/>
              <a:t>Adaptive steganography</a:t>
            </a:r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8C4404-7310-4520-BD90-55A074D207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2498" t="8453" b="27499"/>
          <a:stretch/>
        </p:blipFill>
        <p:spPr>
          <a:xfrm>
            <a:off x="5067300" y="1858360"/>
            <a:ext cx="74676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1108275"/>
            <a:ext cx="9131100" cy="432000"/>
          </a:xfrm>
        </p:spPr>
        <p:txBody>
          <a:bodyPr/>
          <a:lstStyle/>
          <a:p>
            <a:r>
              <a:rPr lang="en-ZA" dirty="0"/>
              <a:t>Problem  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E40B9-054F-4D79-BD17-68E71C740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168875"/>
            <a:ext cx="7034120" cy="3933645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ZA" sz="3200" dirty="0"/>
              <a:t>To efficiently conceal data in an image such that the hidden data (payload) in the </a:t>
            </a:r>
            <a:r>
              <a:rPr lang="en-ZA" sz="3200" dirty="0" err="1"/>
              <a:t>stego</a:t>
            </a:r>
            <a:r>
              <a:rPr lang="en-ZA" sz="3200" dirty="0"/>
              <a:t>-image is imperceptible to human vision system and the embedding is robust with respect to compression, cropping and image processing.</a:t>
            </a:r>
          </a:p>
        </p:txBody>
      </p:sp>
      <p:pic>
        <p:nvPicPr>
          <p:cNvPr id="7" name="Picture Placeholder 9" descr="Abstract architecture polygon">
            <a:extLst>
              <a:ext uri="{FF2B5EF4-FFF2-40B4-BE49-F238E27FC236}">
                <a16:creationId xmlns:a16="http://schemas.microsoft.com/office/drawing/2014/main" id="{F178827F-054F-4AF6-A616-BC78086A5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476" y="0"/>
            <a:ext cx="2211524" cy="6858000"/>
          </a:xfrm>
          <a:prstGeom prst="rect">
            <a:avLst/>
          </a:prstGeo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804D2684-B8EF-41B8-9C43-86A9D34E655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60192" y="2140300"/>
            <a:ext cx="4199807" cy="3933645"/>
          </a:xfrm>
        </p:spPr>
      </p:pic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tretch>
            <a:fillRect/>
          </a:stretch>
        </p:blipFill>
        <p:spPr>
          <a:xfrm>
            <a:off x="9980476" y="0"/>
            <a:ext cx="2211524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268" y="579685"/>
            <a:ext cx="7907645" cy="432000"/>
          </a:xfrm>
        </p:spPr>
        <p:txBody>
          <a:bodyPr/>
          <a:lstStyle/>
          <a:p>
            <a:pPr algn="ctr"/>
            <a:r>
              <a:rPr lang="en-ZA" dirty="0"/>
              <a:t>Results of the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382" y="1246898"/>
            <a:ext cx="3641235" cy="5231726"/>
          </a:xfrm>
          <a:solidFill>
            <a:schemeClr val="bg1"/>
          </a:solidFill>
        </p:spPr>
        <p:txBody>
          <a:bodyPr anchor="ctr"/>
          <a:lstStyle/>
          <a:p>
            <a:r>
              <a:rPr lang="en-ZA" sz="2800" dirty="0" err="1"/>
              <a:t>Stego</a:t>
            </a:r>
            <a:r>
              <a:rPr lang="en-ZA" sz="2800" dirty="0"/>
              <a:t>-image output using different method of steganography for image in image embedding.</a:t>
            </a:r>
          </a:p>
          <a:p>
            <a:endParaRPr lang="en-ZA" sz="2800" dirty="0"/>
          </a:p>
          <a:p>
            <a:r>
              <a:rPr lang="en-ZA" sz="2800" dirty="0"/>
              <a:t>Comparison of the different methods.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5E9E3C-C0F5-4166-B568-0B0354DEA3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53" t="16737" r="25877" b="23546"/>
          <a:stretch/>
        </p:blipFill>
        <p:spPr>
          <a:xfrm>
            <a:off x="3978613" y="1246898"/>
            <a:ext cx="7642546" cy="523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0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84398-C36A-46DC-BDAC-16B7205409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Ritu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0D76E-F5DE-4125-9833-80ABA36875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Kiruthika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2EA981-6CD2-40A0-B84D-189D7BE843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60"/>
            <a:ext cx="4500000" cy="3246966"/>
          </a:xfrm>
        </p:spPr>
        <p:txBody>
          <a:bodyPr anchor="ctr"/>
          <a:lstStyle/>
          <a:p>
            <a:r>
              <a:rPr lang="en-IN" sz="2400" dirty="0"/>
              <a:t> Steganography in image spatial domain </a:t>
            </a:r>
          </a:p>
          <a:p>
            <a:pPr lvl="1"/>
            <a:r>
              <a:rPr lang="en-US" sz="2200" dirty="0"/>
              <a:t>L</a:t>
            </a:r>
            <a:r>
              <a:rPr lang="en-IN" sz="2200" dirty="0"/>
              <a:t>east significant bit substitution</a:t>
            </a:r>
          </a:p>
          <a:p>
            <a:endParaRPr lang="en-IN" sz="2400" dirty="0"/>
          </a:p>
          <a:p>
            <a:r>
              <a:rPr lang="en-IN" sz="2400" dirty="0"/>
              <a:t>Methods in </a:t>
            </a:r>
            <a:r>
              <a:rPr lang="en-US" sz="2400" dirty="0"/>
              <a:t>Adaptive Steganography</a:t>
            </a:r>
          </a:p>
          <a:p>
            <a:pPr lvl="1"/>
            <a:r>
              <a:rPr lang="en-US" sz="2200" dirty="0"/>
              <a:t>Pixel Value Difference method</a:t>
            </a:r>
            <a:endParaRPr lang="en-IN" sz="2200" dirty="0"/>
          </a:p>
          <a:p>
            <a:endParaRPr lang="en-IN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140A8D-E2E3-4365-813E-DA20F38268CF}"/>
              </a:ext>
            </a:extLst>
          </p:cNvPr>
          <p:cNvSpPr txBox="1">
            <a:spLocks/>
          </p:cNvSpPr>
          <p:nvPr/>
        </p:nvSpPr>
        <p:spPr>
          <a:xfrm>
            <a:off x="432000" y="393090"/>
            <a:ext cx="9198000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tasks</a:t>
            </a:r>
            <a:endParaRPr lang="en-IN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57FDE07-58D5-4DC3-9A2F-49F5877D6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024063"/>
            <a:ext cx="4500563" cy="3157537"/>
          </a:xfrm>
        </p:spPr>
        <p:txBody>
          <a:bodyPr anchor="ctr"/>
          <a:lstStyle/>
          <a:p>
            <a:r>
              <a:rPr lang="en-IN" sz="2400" dirty="0"/>
              <a:t>Steganography in image frequency domain</a:t>
            </a:r>
          </a:p>
          <a:p>
            <a:pPr lvl="1"/>
            <a:r>
              <a:rPr lang="en-US" sz="2200" dirty="0"/>
              <a:t>Using D</a:t>
            </a:r>
            <a:r>
              <a:rPr lang="en-IN" sz="2200" dirty="0"/>
              <a:t>CT transform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0A074BE-4D6A-4301-A21F-9024A7D42080}"/>
              </a:ext>
            </a:extLst>
          </p:cNvPr>
          <p:cNvSpPr txBox="1">
            <a:spLocks/>
          </p:cNvSpPr>
          <p:nvPr/>
        </p:nvSpPr>
        <p:spPr>
          <a:xfrm>
            <a:off x="432000" y="5246291"/>
            <a:ext cx="4500000" cy="923925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3600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5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/>
              <a:t>2018701002</a:t>
            </a:r>
          </a:p>
          <a:p>
            <a:r>
              <a:rPr lang="en-US" sz="1800" b="0" dirty="0"/>
              <a:t>ritu.srivatsava@research.iiit.ac.in</a:t>
            </a:r>
            <a:endParaRPr lang="en-IN" sz="1800" b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299EE6F-A2AA-4923-9A5A-9B4F6E4048D7}"/>
              </a:ext>
            </a:extLst>
          </p:cNvPr>
          <p:cNvSpPr txBox="1">
            <a:spLocks/>
          </p:cNvSpPr>
          <p:nvPr/>
        </p:nvSpPr>
        <p:spPr>
          <a:xfrm>
            <a:off x="5129800" y="5267325"/>
            <a:ext cx="4500000" cy="923925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3600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5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/>
              <a:t>2018702001</a:t>
            </a:r>
          </a:p>
          <a:p>
            <a:r>
              <a:rPr lang="en-US" sz="1800" b="0" dirty="0">
                <a:hlinkClick r:id="rId2"/>
              </a:rPr>
              <a:t>kiruthika.k@research.iiit.ac.in</a:t>
            </a:r>
            <a:endParaRPr lang="en-IN" sz="1800" b="0" dirty="0"/>
          </a:p>
        </p:txBody>
      </p:sp>
      <p:pic>
        <p:nvPicPr>
          <p:cNvPr id="11" name="Picture Placeholder 9" descr="Abstract architecture polygon">
            <a:extLst>
              <a:ext uri="{FF2B5EF4-FFF2-40B4-BE49-F238E27FC236}">
                <a16:creationId xmlns:a16="http://schemas.microsoft.com/office/drawing/2014/main" id="{E0627F02-A752-4EBD-8A7A-59231DB8C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476" y="0"/>
            <a:ext cx="22115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66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B63A9B-EFAD-403B-9FFA-5B6956D24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60" y="1652936"/>
            <a:ext cx="10028074" cy="439543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Picture Placeholder 9" descr="Abstract architecture polygon">
            <a:extLst>
              <a:ext uri="{FF2B5EF4-FFF2-40B4-BE49-F238E27FC236}">
                <a16:creationId xmlns:a16="http://schemas.microsoft.com/office/drawing/2014/main" id="{0B5AA647-9CC0-428E-9A00-24BF6BE41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476" y="0"/>
            <a:ext cx="2211524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926B3BB-D591-4666-9B8D-7FE363C71D17}"/>
              </a:ext>
            </a:extLst>
          </p:cNvPr>
          <p:cNvSpPr txBox="1">
            <a:spLocks/>
          </p:cNvSpPr>
          <p:nvPr/>
        </p:nvSpPr>
        <p:spPr>
          <a:xfrm>
            <a:off x="431801" y="474910"/>
            <a:ext cx="7907645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dirty="0"/>
              <a:t> Project timeline</a:t>
            </a:r>
          </a:p>
        </p:txBody>
      </p:sp>
    </p:spTree>
    <p:extLst>
      <p:ext uri="{BB962C8B-B14F-4D97-AF65-F5344CB8AC3E}">
        <p14:creationId xmlns:p14="http://schemas.microsoft.com/office/powerpoint/2010/main" val="381066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1108275"/>
            <a:ext cx="9131100" cy="432000"/>
          </a:xfrm>
        </p:spPr>
        <p:txBody>
          <a:bodyPr/>
          <a:lstStyle/>
          <a:p>
            <a:r>
              <a:rPr lang="en-ZA" dirty="0"/>
              <a:t>References</a:t>
            </a:r>
          </a:p>
        </p:txBody>
      </p:sp>
      <p:pic>
        <p:nvPicPr>
          <p:cNvPr id="7" name="Picture Placeholder 9" descr="Abstract architecture polygon">
            <a:extLst>
              <a:ext uri="{FF2B5EF4-FFF2-40B4-BE49-F238E27FC236}">
                <a16:creationId xmlns:a16="http://schemas.microsoft.com/office/drawing/2014/main" id="{F178827F-054F-4AF6-A616-BC78086A5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476" y="0"/>
            <a:ext cx="2211524" cy="68580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E40B9-054F-4D79-BD17-68E71C740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2168875"/>
            <a:ext cx="10438163" cy="3933645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/>
              <a:t>LSB: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	</a:t>
            </a:r>
            <a:r>
              <a:rPr lang="en-US" sz="2000" dirty="0">
                <a:hlinkClick r:id="rId3"/>
              </a:rPr>
              <a:t>Digital image steganography: Survey and analysis of current methods, Abbas </a:t>
            </a:r>
            <a:r>
              <a:rPr lang="en-US" sz="2000" dirty="0" err="1">
                <a:hlinkClick r:id="rId3"/>
              </a:rPr>
              <a:t>Cheddad</a:t>
            </a:r>
            <a:r>
              <a:rPr lang="en-US" sz="2000" dirty="0">
                <a:hlinkClick r:id="rId3"/>
              </a:rPr>
              <a:t>, Joan Condell, Kevin Curran, Paul Mc </a:t>
            </a:r>
            <a:r>
              <a:rPr lang="en-US" sz="2000" dirty="0" err="1">
                <a:hlinkClick r:id="rId3"/>
              </a:rPr>
              <a:t>Kevitt</a:t>
            </a:r>
            <a:r>
              <a:rPr lang="en-US" sz="2000" dirty="0">
                <a:hlinkClick r:id="rId3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ZA" sz="2000" b="1" dirty="0"/>
              <a:t>PVD: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ZA" sz="2000" dirty="0"/>
              <a:t>	</a:t>
            </a:r>
            <a:r>
              <a:rPr lang="en-ZA" sz="2000" dirty="0">
                <a:hlinkClick r:id="rId4"/>
              </a:rPr>
              <a:t>A steganographic method for images by pixel-value differencing, Da-</a:t>
            </a:r>
            <a:r>
              <a:rPr lang="en-ZA" sz="2000" dirty="0" err="1">
                <a:hlinkClick r:id="rId4"/>
              </a:rPr>
              <a:t>ChunWua</a:t>
            </a:r>
            <a:r>
              <a:rPr lang="en-ZA" sz="2000" dirty="0">
                <a:hlinkClick r:id="rId4"/>
              </a:rPr>
              <a:t>, Wen-Hsiang </a:t>
            </a:r>
            <a:r>
              <a:rPr lang="en-ZA" sz="2000" dirty="0" err="1">
                <a:hlinkClick r:id="rId4"/>
              </a:rPr>
              <a:t>Tsaib</a:t>
            </a:r>
            <a:r>
              <a:rPr lang="en-ZA" sz="2000" dirty="0">
                <a:hlinkClick r:id="rId4"/>
              </a:rPr>
              <a:t>.</a:t>
            </a:r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2284715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inimalistic Presentation Layout_SB - v6" id="{67056ED3-B4C9-43D6-B04E-246645D2F1A5}" vid="{EF913330-EBA1-4EBC-8C4F-D710DC878F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CB1848-D3E0-4F10-B640-720BE758B8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934E25-8442-49E9-ABDF-3146C4145F3B}">
  <ds:schemaRefs>
    <ds:schemaRef ds:uri="6dc4bcd6-49db-4c07-9060-8acfc67cef9f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fb0879af-3eba-417a-a55a-ffe6dcd6ca77"/>
    <ds:schemaRef ds:uri="http://schemas.microsoft.com/sharepoint/v3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BBB5711-29E1-4F8E-81A0-7947C57B2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0</TotalTime>
  <Words>182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Corbel</vt:lpstr>
      <vt:lpstr>Times New Roman</vt:lpstr>
      <vt:lpstr>Wingdings</vt:lpstr>
      <vt:lpstr>Office Theme</vt:lpstr>
      <vt:lpstr>Methods in digital steganography</vt:lpstr>
      <vt:lpstr>PowerPoint Presentation</vt:lpstr>
      <vt:lpstr>Main goals of the project</vt:lpstr>
      <vt:lpstr>Problem  definition</vt:lpstr>
      <vt:lpstr>Results of the project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2018-09-29T09:14:54Z</dcterms:created>
  <dcterms:modified xsi:type="dcterms:W3CDTF">2018-10-22T21:45:46Z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