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6" r:id="rId5"/>
    <p:sldId id="259" r:id="rId6"/>
    <p:sldId id="260" r:id="rId7"/>
    <p:sldId id="261" r:id="rId8"/>
    <p:sldId id="263" r:id="rId9"/>
    <p:sldId id="264" r:id="rId10"/>
    <p:sldId id="265" r:id="rId11"/>
    <p:sldId id="270" r:id="rId12"/>
    <p:sldId id="266" r:id="rId13"/>
    <p:sldId id="27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ELCOT\Downloads\employee_data%20Hari%20(1)-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Hari (1)-2.xlsx]Sheet1!PivotTable1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Hari (1)-2.xlsx]Sheet1'!$B$3:$B$4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>
              <a:gsLst>
                <a:gs pos="100000">
                  <a:schemeClr val="accent1"/>
                </a:gs>
                <a:gs pos="0">
                  <a:schemeClr val="accent1">
                    <a:hueOff val="-167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chemeClr val="accent1">
                      <a:lumMod val="75000"/>
                      <a:hueOff val="-1670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'[employee_data Hari (1)-2.xlsx]Sheet1'!$A$5:$A$15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Hari (1)-2.xlsx]Sheet1'!$B$5:$B$15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22</c:v>
                </c:pt>
                <c:pt idx="3">
                  <c:v>17</c:v>
                </c:pt>
                <c:pt idx="4">
                  <c:v>22</c:v>
                </c:pt>
                <c:pt idx="5">
                  <c:v>30</c:v>
                </c:pt>
                <c:pt idx="6">
                  <c:v>26</c:v>
                </c:pt>
                <c:pt idx="7">
                  <c:v>27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'[employee_data Hari (1)-2.xlsx]Sheet1'!$C$3:$C$4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>
              <a:gsLst>
                <a:gs pos="100000">
                  <a:schemeClr val="accent2"/>
                </a:gs>
                <a:gs pos="0">
                  <a:schemeClr val="accent2">
                    <a:hueOff val="-167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2">
                      <a:lumMod val="75000"/>
                    </a:schemeClr>
                  </a:gs>
                  <a:gs pos="0">
                    <a:schemeClr val="accent2">
                      <a:lumMod val="75000"/>
                      <a:hueOff val="-1670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'[employee_data Hari (1)-2.xlsx]Sheet1'!$A$5:$A$15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Hari (1)-2.xlsx]Sheet1'!$C$5:$C$15</c:f>
              <c:numCache>
                <c:formatCode>General</c:formatCode>
                <c:ptCount val="10"/>
                <c:pt idx="0">
                  <c:v>36</c:v>
                </c:pt>
                <c:pt idx="1">
                  <c:v>47</c:v>
                </c:pt>
                <c:pt idx="2">
                  <c:v>42</c:v>
                </c:pt>
                <c:pt idx="3">
                  <c:v>40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'[employee_data Hari (1)-2.xlsx]Sheet1'!$D$3:$D$4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>
              <a:gsLst>
                <a:gs pos="100000">
                  <a:schemeClr val="accent3"/>
                </a:gs>
                <a:gs pos="0">
                  <a:schemeClr val="accent3">
                    <a:hueOff val="-167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3">
                      <a:lumMod val="75000"/>
                    </a:schemeClr>
                  </a:gs>
                  <a:gs pos="0">
                    <a:schemeClr val="accent3">
                      <a:lumMod val="75000"/>
                      <a:hueOff val="-1670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'[employee_data Hari (1)-2.xlsx]Sheet1'!$A$5:$A$15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Hari (1)-2.xlsx]Sheet1'!$D$5:$D$15</c:f>
              <c:numCache>
                <c:formatCode>General</c:formatCode>
                <c:ptCount val="10"/>
                <c:pt idx="0">
                  <c:v>85</c:v>
                </c:pt>
                <c:pt idx="1">
                  <c:v>66</c:v>
                </c:pt>
                <c:pt idx="2">
                  <c:v>78</c:v>
                </c:pt>
                <c:pt idx="3">
                  <c:v>93</c:v>
                </c:pt>
                <c:pt idx="4">
                  <c:v>77</c:v>
                </c:pt>
                <c:pt idx="5">
                  <c:v>70</c:v>
                </c:pt>
                <c:pt idx="6">
                  <c:v>75</c:v>
                </c:pt>
                <c:pt idx="7">
                  <c:v>83</c:v>
                </c:pt>
                <c:pt idx="8">
                  <c:v>72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'[employee_data Hari (1)-2.xlsx]Sheet1'!$E$3:$E$4</c:f>
              <c:strCache>
                <c:ptCount val="1"/>
                <c:pt idx="0">
                  <c:v>veryhigh</c:v>
                </c:pt>
              </c:strCache>
            </c:strRef>
          </c:tx>
          <c:spPr>
            <a:gradFill>
              <a:gsLst>
                <a:gs pos="100000">
                  <a:schemeClr val="accent4"/>
                </a:gs>
                <a:gs pos="0">
                  <a:schemeClr val="accent4">
                    <a:hueOff val="-167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75000"/>
                      <a:hueOff val="-1670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'[employee_data Hari (1)-2.xlsx]Sheet1'!$A$5:$A$15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Hari (1)-2.xlsx]Sheet1'!$E$5:$E$15</c:f>
              <c:numCache>
                <c:formatCode>General</c:formatCode>
                <c:ptCount val="10"/>
                <c:pt idx="0">
                  <c:v>17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50"/>
        <c:axId val="856035915"/>
        <c:axId val="425476806"/>
      </c:barChart>
      <c:catAx>
        <c:axId val="85603591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25476806"/>
        <c:crosses val="autoZero"/>
        <c:auto val="1"/>
        <c:lblAlgn val="ctr"/>
        <c:lblOffset val="100"/>
        <c:noMultiLvlLbl val="0"/>
      </c:catAx>
      <c:valAx>
        <c:axId val="42547680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560359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>
        <a:lumMod val="6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hueOff val="-1670000"/>
            </a:schemeClr>
          </a:gs>
        </a:gsLst>
        <a:lin ang="5400000" scaled="0"/>
      </a:gradFill>
      <a:ln>
        <a:gradFill>
          <a:gsLst>
            <a:gs pos="100000">
              <a:schemeClr val="phClr">
                <a:lumMod val="75000"/>
              </a:schemeClr>
            </a:gs>
            <a:gs pos="0">
              <a:schemeClr val="phClr">
                <a:lumMod val="75000"/>
                <a:hueOff val="-1670000"/>
              </a:schemeClr>
            </a:gs>
          </a:gsLst>
          <a:lin ang="4620000" scaled="0"/>
        </a:gra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26440"/>
            <a:ext cx="10972800" cy="125920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Employee Performance Analysis Using Excel</a:t>
            </a:r>
            <a:endParaRPr lang="en-IN" altLang="en-US" sz="3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71165"/>
            <a:ext cx="10972800" cy="3155315"/>
          </a:xfrm>
        </p:spPr>
        <p:txBody>
          <a:bodyPr/>
          <a:p>
            <a:r>
              <a:rPr lang="en-I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charset="0"/>
                <a:cs typeface="Bahnschrift SemiBold" panose="020B0502040204020203" charset="0"/>
              </a:rPr>
              <a:t>STUDENT NAME  :  KIRUTHIKA. S</a:t>
            </a:r>
            <a:endParaRPr lang="en-I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charset="0"/>
                <a:cs typeface="Bahnschrift SemiBold" panose="020B0502040204020203" charset="0"/>
              </a:rPr>
              <a:t>REGISTER NO       :   312208106</a:t>
            </a:r>
            <a:endParaRPr lang="en-I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charset="0"/>
                <a:cs typeface="Bahnschrift SemiBold" panose="020B0502040204020203" charset="0"/>
              </a:rPr>
              <a:t>DEPARTMENT      :   B.COM  ACCOUNTING &amp;FINANCE</a:t>
            </a:r>
            <a:endParaRPr lang="en-I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charset="0"/>
                <a:cs typeface="Bahnschrift SemiBold" panose="020B0502040204020203" charset="0"/>
              </a:rPr>
              <a:t>COLLEGE  </a:t>
            </a:r>
            <a:r>
              <a:rPr lang="en-IN" altLang="en-US" sz="2800" b="1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Bahnschrift SemiBold" panose="020B0502040204020203" charset="0"/>
                <a:cs typeface="Bahnschrift SemiBold" panose="020B0502040204020203" charset="0"/>
              </a:rPr>
              <a:t>               :   </a:t>
            </a:r>
            <a:r>
              <a:rPr lang="en-I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charset="0"/>
                <a:cs typeface="Bahnschrift SemiBold" panose="020B0502040204020203" charset="0"/>
              </a:rPr>
              <a:t>SIR THEAGARAYA COLLEGE</a:t>
            </a:r>
            <a:endParaRPr lang="en-IN" altLang="en-US" sz="28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800" b="1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6795770" cy="1143000"/>
          </a:xfrm>
        </p:spPr>
        <p:txBody>
          <a:bodyPr/>
          <a:p>
            <a:r>
              <a:rPr lang="en-I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MODELLING APPROACH</a:t>
            </a:r>
            <a:endParaRPr lang="en-IN" alt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>
              <a:buFont typeface="Wingdings" panose="05000000000000000000" charset="0"/>
              <a:buChar char="v"/>
            </a:pPr>
            <a:r>
              <a:rPr lang="en-US" b="1" u="sng"/>
              <a:t>Data Structuring:</a:t>
            </a:r>
            <a:r>
              <a:rPr lang="en-US"/>
              <a:t> Organizing data in Excel tables with</a:t>
            </a:r>
            <a:r>
              <a:rPr lang="en-IN" altLang="en-US"/>
              <a:t> </a:t>
            </a:r>
            <a:r>
              <a:rPr lang="en-US"/>
              <a:t>clear headers and consistent formatting.  </a:t>
            </a:r>
            <a:endParaRPr lang="en-US"/>
          </a:p>
          <a:p>
            <a:pPr algn="just">
              <a:buFont typeface="Wingdings" panose="05000000000000000000" charset="0"/>
              <a:buChar char="v"/>
            </a:pPr>
            <a:r>
              <a:rPr lang="en-US" b="1" u="sng"/>
              <a:t>Descriptive Statistics:</a:t>
            </a:r>
            <a:r>
              <a:rPr lang="en-US"/>
              <a:t> Utilizing Excel functions such as</a:t>
            </a:r>
            <a:r>
              <a:rPr lang="en-IN" altLang="en-US"/>
              <a:t> </a:t>
            </a:r>
            <a:r>
              <a:rPr lang="en-US"/>
              <a:t>AVERAGE, SUM, COUNT, MEDIAN, and STDEV to</a:t>
            </a:r>
            <a:r>
              <a:rPr lang="en-IN" altLang="en-US"/>
              <a:t> </a:t>
            </a:r>
            <a:r>
              <a:rPr lang="en-US"/>
              <a:t>summarize data</a:t>
            </a:r>
            <a:r>
              <a:rPr lang="en-IN" altLang="en-US"/>
              <a:t>.</a:t>
            </a:r>
            <a:endParaRPr lang="en-IN" altLang="en-US"/>
          </a:p>
          <a:p>
            <a:pPr algn="just">
              <a:buFont typeface="Wingdings" panose="05000000000000000000" charset="0"/>
              <a:buChar char="v"/>
            </a:pPr>
            <a:r>
              <a:rPr lang="en-US"/>
              <a:t> </a:t>
            </a:r>
            <a:r>
              <a:rPr lang="en-US" b="1" u="sng"/>
              <a:t>Comparative Analysis:</a:t>
            </a:r>
            <a:r>
              <a:rPr lang="en-US"/>
              <a:t> Applying Excel’s IF, VLOOKUP,</a:t>
            </a:r>
            <a:r>
              <a:rPr lang="en-IN" altLang="en-US"/>
              <a:t> </a:t>
            </a:r>
            <a:r>
              <a:rPr lang="en-US"/>
              <a:t>HLOOKUP, and INDEX-MATCH functions to evaluate</a:t>
            </a:r>
            <a:r>
              <a:rPr lang="en-IN" altLang="en-US"/>
              <a:t> p</a:t>
            </a:r>
            <a:r>
              <a:rPr lang="en-US"/>
              <a:t>erformance against benchmarks or targets.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RESULTS AND DISCUSSION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1294765"/>
            <a:ext cx="11383010" cy="4828540"/>
          </a:xfrm>
          <a:solidFill>
            <a:schemeClr val="bg1">
              <a:lumMod val="85000"/>
            </a:schemeClr>
          </a:solidFill>
        </p:spPr>
        <p:txBody>
          <a:bodyPr/>
          <a:p>
            <a:pPr marL="0" indent="0" algn="just">
              <a:buFont typeface="Wingdings" panose="05000000000000000000" charset="0"/>
              <a:buNone/>
            </a:pPr>
            <a:r>
              <a:rPr lang="en-US"/>
              <a:t> </a:t>
            </a:r>
            <a:endParaRPr lang="en-US"/>
          </a:p>
        </p:txBody>
      </p:sp>
      <p:graphicFrame>
        <p:nvGraphicFramePr>
          <p:cNvPr id="4" name="Chart 3"/>
          <p:cNvGraphicFramePr/>
          <p:nvPr/>
        </p:nvGraphicFramePr>
        <p:xfrm>
          <a:off x="1064895" y="1779905"/>
          <a:ext cx="9702165" cy="3987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4389755" cy="1143000"/>
          </a:xfrm>
        </p:spPr>
        <p:txBody>
          <a:bodyPr/>
          <a:p>
            <a:r>
              <a:rPr lang="en-I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CONCLUSION</a:t>
            </a:r>
            <a:endParaRPr lang="en-IN" alt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Font typeface="Wingdings" panose="05000000000000000000" charset="0"/>
              <a:buNone/>
            </a:pPr>
            <a:r>
              <a:rPr lang="en-US" b="1"/>
              <a:t>The employee performance analysis using Excel</a:t>
            </a:r>
            <a:endParaRPr lang="en-US" b="1"/>
          </a:p>
          <a:p>
            <a:pPr marL="0" indent="0">
              <a:buFont typeface="Wingdings" panose="05000000000000000000" charset="0"/>
              <a:buNone/>
            </a:pPr>
            <a:r>
              <a:rPr lang="en-US" b="1"/>
              <a:t>provides a robust framework for understanding how</a:t>
            </a:r>
            <a:endParaRPr lang="en-US" b="1"/>
          </a:p>
          <a:p>
            <a:pPr marL="0" indent="0">
              <a:buFont typeface="Wingdings" panose="05000000000000000000" charset="0"/>
              <a:buNone/>
            </a:pPr>
            <a:r>
              <a:rPr lang="en-US" b="1"/>
              <a:t>well employees are meeting organizational goals. By</a:t>
            </a:r>
            <a:endParaRPr lang="en-US" b="1"/>
          </a:p>
          <a:p>
            <a:pPr marL="0" indent="0">
              <a:buFont typeface="Wingdings" panose="05000000000000000000" charset="0"/>
              <a:buNone/>
            </a:pPr>
            <a:r>
              <a:rPr lang="en-US" b="1"/>
              <a:t>identifying strengths and areas for improvement, the</a:t>
            </a:r>
            <a:endParaRPr lang="en-US" b="1"/>
          </a:p>
          <a:p>
            <a:pPr marL="0" indent="0">
              <a:buFont typeface="Wingdings" panose="05000000000000000000" charset="0"/>
              <a:buNone/>
            </a:pPr>
            <a:r>
              <a:rPr lang="en-US" b="1"/>
              <a:t>organization can implement targeted strategies to</a:t>
            </a:r>
            <a:endParaRPr lang="en-US" b="1"/>
          </a:p>
          <a:p>
            <a:pPr marL="0" indent="0">
              <a:buFont typeface="Wingdings" panose="05000000000000000000" charset="0"/>
              <a:buNone/>
            </a:pPr>
            <a:r>
              <a:rPr lang="en-US" b="1"/>
              <a:t>boost productivity and morale, ultimately leading to a</a:t>
            </a:r>
            <a:endParaRPr lang="en-US" b="1"/>
          </a:p>
          <a:p>
            <a:pPr marL="0" indent="0">
              <a:buFont typeface="Wingdings" panose="05000000000000000000" charset="0"/>
              <a:buNone/>
            </a:pPr>
            <a:r>
              <a:rPr lang="en-US" b="1"/>
              <a:t>more efficient and motivated workforce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7745" y="621030"/>
            <a:ext cx="10097770" cy="1470025"/>
          </a:xfrm>
        </p:spPr>
        <p:txBody>
          <a:bodyPr/>
          <a:lstStyle/>
          <a:p>
            <a:r>
              <a:rPr lang="en-IN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PROJECT TITLE</a:t>
            </a:r>
            <a:endParaRPr lang="en-IN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 sz="3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Bahnschrift SemiBold" panose="020B0502040204020203" charset="0"/>
                <a:cs typeface="Bahnschrift SemiBold" panose="020B0502040204020203" charset="0"/>
              </a:rPr>
              <a:t>Employee Performance Analysis </a:t>
            </a:r>
            <a:endParaRPr lang="en-IN" altLang="en-US" sz="36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36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Bahnschrift SemiBold" panose="020B0502040204020203" charset="0"/>
                <a:cs typeface="Bahnschrift SemiBold" panose="020B0502040204020203" charset="0"/>
              </a:rPr>
              <a:t>Using Excel</a:t>
            </a:r>
            <a:endParaRPr lang="en-IN" altLang="en-US" sz="36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5252720" cy="114300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AGENDA</a:t>
            </a:r>
            <a:endParaRPr lang="en-IN" alt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en-IN" altLang="en-US" sz="2800" b="1">
                <a:latin typeface="Bahnschrift SemiBold" panose="020B0502040204020203" charset="0"/>
                <a:cs typeface="Bahnschrift SemiBold" panose="020B0502040204020203" charset="0"/>
              </a:rPr>
              <a:t>Problem Statement</a:t>
            </a:r>
            <a:endParaRPr lang="en-IN" altLang="en-US" sz="2800" b="1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altLang="en-US" sz="2800" b="1">
                <a:latin typeface="Bahnschrift SemiBold" panose="020B0502040204020203" charset="0"/>
                <a:cs typeface="Bahnschrift SemiBold" panose="020B0502040204020203" charset="0"/>
              </a:rPr>
              <a:t>Project Overview</a:t>
            </a:r>
            <a:endParaRPr lang="en-IN" altLang="en-US" sz="2800" b="1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altLang="en-US" sz="2800" b="1">
                <a:latin typeface="Bahnschrift SemiBold" panose="020B0502040204020203" charset="0"/>
                <a:cs typeface="Bahnschrift SemiBold" panose="020B0502040204020203" charset="0"/>
              </a:rPr>
              <a:t>End Users </a:t>
            </a:r>
            <a:endParaRPr lang="en-IN" altLang="en-US" sz="2800" b="1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altLang="en-US" sz="2800" b="1">
                <a:latin typeface="Bahnschrift SemiBold" panose="020B0502040204020203" charset="0"/>
                <a:cs typeface="Bahnschrift SemiBold" panose="020B0502040204020203" charset="0"/>
              </a:rPr>
              <a:t>Our Solution and Proposition</a:t>
            </a:r>
            <a:endParaRPr lang="en-IN" altLang="en-US" sz="2800" b="1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altLang="en-US" sz="2800" b="1">
                <a:latin typeface="Bahnschrift SemiBold" panose="020B0502040204020203" charset="0"/>
                <a:cs typeface="Bahnschrift SemiBold" panose="020B0502040204020203" charset="0"/>
              </a:rPr>
              <a:t>Dataset Description</a:t>
            </a:r>
            <a:endParaRPr lang="en-IN" altLang="en-US" sz="2800" b="1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altLang="en-US" sz="2800" b="1">
                <a:latin typeface="Bahnschrift SemiBold" panose="020B0502040204020203" charset="0"/>
                <a:cs typeface="Bahnschrift SemiBold" panose="020B0502040204020203" charset="0"/>
              </a:rPr>
              <a:t>Modelling Approach</a:t>
            </a:r>
            <a:endParaRPr lang="en-IN" altLang="en-US" sz="2800" b="1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altLang="en-US" sz="2800" b="1">
                <a:latin typeface="Bahnschrift SemiBold" panose="020B0502040204020203" charset="0"/>
                <a:cs typeface="Bahnschrift SemiBold" panose="020B0502040204020203" charset="0"/>
              </a:rPr>
              <a:t>Results and Discussion</a:t>
            </a:r>
            <a:endParaRPr lang="en-IN" altLang="en-US" sz="2800" b="1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altLang="en-US" sz="2800" b="1">
                <a:latin typeface="Bahnschrift SemiBold" panose="020B0502040204020203" charset="0"/>
                <a:cs typeface="Bahnschrift SemiBold" panose="020B0502040204020203" charset="0"/>
              </a:rPr>
              <a:t>Conclusion</a:t>
            </a:r>
            <a:endParaRPr lang="en-IN" altLang="en-US" sz="2800" b="1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6557645" cy="1143000"/>
          </a:xfrm>
        </p:spPr>
        <p:txBody>
          <a:bodyPr/>
          <a:p>
            <a:r>
              <a:rPr lang="en-I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PROBLEM STATEMENT</a:t>
            </a:r>
            <a:endParaRPr lang="en-IN" alt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>
              <a:buFont typeface="Wingdings" panose="05000000000000000000" charset="0"/>
              <a:buChar char="v"/>
            </a:pPr>
            <a:r>
              <a:rPr lang="en-US" b="1"/>
              <a:t>The goal of this project is to analyze employee</a:t>
            </a:r>
            <a:endParaRPr lang="en-US" b="1"/>
          </a:p>
          <a:p>
            <a:pPr marL="0" indent="0" algn="just">
              <a:buNone/>
            </a:pPr>
            <a:r>
              <a:rPr lang="en-US" b="1"/>
              <a:t>performance data using Excel to identify top</a:t>
            </a:r>
            <a:endParaRPr lang="en-US" b="1"/>
          </a:p>
          <a:p>
            <a:pPr marL="0" indent="0" algn="just">
              <a:buNone/>
            </a:pPr>
            <a:r>
              <a:rPr lang="en-US" b="1"/>
              <a:t>performers, understand trends, and determine areas</a:t>
            </a:r>
            <a:endParaRPr lang="en-US" b="1"/>
          </a:p>
          <a:p>
            <a:pPr marL="0" indent="0" algn="just">
              <a:buNone/>
            </a:pPr>
            <a:r>
              <a:rPr lang="en-US" b="1"/>
              <a:t>for improvement. By leveraging Excel's data analysis</a:t>
            </a:r>
            <a:endParaRPr lang="en-US" b="1"/>
          </a:p>
          <a:p>
            <a:pPr marL="0" indent="0" algn="just">
              <a:buNone/>
            </a:pPr>
            <a:r>
              <a:rPr lang="en-US" b="1"/>
              <a:t>tools, we aim to provide actionable insights to</a:t>
            </a:r>
            <a:endParaRPr lang="en-US" b="1"/>
          </a:p>
          <a:p>
            <a:pPr marL="0" indent="0" algn="just">
              <a:buNone/>
            </a:pPr>
            <a:r>
              <a:rPr lang="en-US" b="1"/>
              <a:t>management for enhancing employee productivity</a:t>
            </a:r>
            <a:endParaRPr lang="en-US" b="1"/>
          </a:p>
          <a:p>
            <a:pPr marL="0" indent="0" algn="just">
              <a:buNone/>
            </a:pPr>
            <a:r>
              <a:rPr lang="en-US" b="1"/>
              <a:t>and aligning performance with organizational goals.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6192520" cy="1143000"/>
          </a:xfrm>
        </p:spPr>
        <p:txBody>
          <a:bodyPr/>
          <a:p>
            <a:r>
              <a:rPr lang="en-I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 OVERVIEW</a:t>
            </a:r>
            <a:endParaRPr lang="en-IN" alt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>
              <a:buFont typeface="Wingdings" panose="05000000000000000000" charset="0"/>
              <a:buChar char="v"/>
            </a:pPr>
            <a:r>
              <a:rPr lang="en-US" b="1"/>
              <a:t>Employee performance analysis is crucial for</a:t>
            </a:r>
            <a:r>
              <a:rPr lang="en-IN" altLang="en-US" b="1"/>
              <a:t> </a:t>
            </a:r>
            <a:r>
              <a:rPr lang="en-US" b="1"/>
              <a:t>maintaining high standards of productivity and</a:t>
            </a:r>
            <a:r>
              <a:rPr lang="en-IN" altLang="en-US" b="1"/>
              <a:t> </a:t>
            </a:r>
            <a:r>
              <a:rPr lang="en-US" b="1"/>
              <a:t>efficiency in an organization. This project </a:t>
            </a:r>
            <a:r>
              <a:rPr lang="en-IN" altLang="en-US" b="1"/>
              <a:t> </a:t>
            </a:r>
            <a:r>
              <a:rPr lang="en-US" b="1"/>
              <a:t>involvesgathering relevant performance data, cleaning and</a:t>
            </a:r>
            <a:r>
              <a:rPr lang="en-IN" altLang="en-US" b="1"/>
              <a:t> </a:t>
            </a:r>
            <a:r>
              <a:rPr lang="en-US" b="1"/>
              <a:t>structuring the data, and using Excel to analyze it. The analysis will focus on key performance indicators(KPIs) to evaluate individual and team performance,identify training needs, and support strategic HR</a:t>
            </a:r>
            <a:r>
              <a:rPr lang="en-IN" altLang="en-US" b="1"/>
              <a:t> </a:t>
            </a:r>
            <a:r>
              <a:rPr lang="en-US" b="1"/>
              <a:t>decisions.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7341235" cy="1143000"/>
          </a:xfrm>
        </p:spPr>
        <p:txBody>
          <a:bodyPr/>
          <a:p>
            <a:r>
              <a:rPr lang="en-I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WHO ARE THE END USERS ?</a:t>
            </a:r>
            <a:endParaRPr lang="en-IN" alt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>
              <a:buFont typeface="Wingdings" panose="05000000000000000000" charset="0"/>
              <a:buChar char="v"/>
            </a:pPr>
            <a:r>
              <a:rPr lang="en-IN" altLang="en-US"/>
              <a:t> </a:t>
            </a:r>
            <a:r>
              <a:rPr lang="en-IN" altLang="en-US" b="1" u="sng"/>
              <a:t>Human Resources (HR) Managers:</a:t>
            </a:r>
            <a:r>
              <a:rPr lang="en-IN" altLang="en-US"/>
              <a:t> To make informed </a:t>
            </a:r>
            <a:r>
              <a:rPr lang="en-US"/>
              <a:t>decisions regarding promotions, compensations, and</a:t>
            </a:r>
            <a:r>
              <a:rPr lang="en-IN" altLang="en-US"/>
              <a:t> </a:t>
            </a:r>
            <a:r>
              <a:rPr lang="en-US"/>
              <a:t>employee development plans.</a:t>
            </a:r>
            <a:endParaRPr lang="en-US"/>
          </a:p>
          <a:p>
            <a:pPr algn="just">
              <a:buFont typeface="Wingdings" panose="05000000000000000000" charset="0"/>
              <a:buChar char="v"/>
            </a:pPr>
            <a:r>
              <a:rPr lang="en-US" b="1" u="sng"/>
              <a:t>Team Leads and Department Heads:</a:t>
            </a:r>
            <a:r>
              <a:rPr lang="en-US"/>
              <a:t> To assess team</a:t>
            </a:r>
            <a:r>
              <a:rPr lang="en-IN" altLang="en-US"/>
              <a:t> </a:t>
            </a:r>
            <a:r>
              <a:rPr lang="en-US"/>
              <a:t>performance and identify areas needing attention or</a:t>
            </a:r>
            <a:r>
              <a:rPr lang="en-IN" altLang="en-US"/>
              <a:t> </a:t>
            </a:r>
            <a:r>
              <a:rPr lang="en-US"/>
              <a:t>improvement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8464550" cy="114300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OUR SOLUTION AND PROPOSITION</a:t>
            </a:r>
            <a:endParaRPr lang="en-IN" alt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v"/>
            </a:pPr>
            <a:r>
              <a:rPr lang="en-US" b="1" u="sng"/>
              <a:t>Data Cleaning and Preparation:</a:t>
            </a:r>
            <a:r>
              <a:rPr lang="en-US"/>
              <a:t> Ensuring the data is</a:t>
            </a:r>
            <a:r>
              <a:rPr lang="en-IN" altLang="en-US"/>
              <a:t> </a:t>
            </a:r>
            <a:r>
              <a:rPr lang="en-US"/>
              <a:t>accurate, complete, and ready for analysis. 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 b="1" u="sng"/>
              <a:t>Descriptive and Comparative Analysis:</a:t>
            </a:r>
            <a:r>
              <a:rPr lang="en-US"/>
              <a:t> Using Excel</a:t>
            </a:r>
            <a:r>
              <a:rPr lang="en-IN" altLang="en-US"/>
              <a:t> </a:t>
            </a:r>
            <a:r>
              <a:rPr lang="en-US"/>
              <a:t>functions to calculate averages, identify trends, and</a:t>
            </a:r>
            <a:r>
              <a:rPr lang="en-IN" altLang="en-US"/>
              <a:t> </a:t>
            </a:r>
            <a:r>
              <a:rPr lang="en-US"/>
              <a:t>compare performance metrics against set targets.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" y="274955"/>
            <a:ext cx="7715885" cy="1143000"/>
          </a:xfrm>
        </p:spPr>
        <p:txBody>
          <a:bodyPr/>
          <a:p>
            <a:r>
              <a:rPr lang="en-I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DATASET DESCRIPTION</a:t>
            </a:r>
            <a:endParaRPr lang="en-IN" alt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 fontAlgn="ctr">
              <a:buFont typeface="Wingdings" panose="05000000000000000000" charset="0"/>
              <a:buChar char="v"/>
            </a:pPr>
            <a:r>
              <a:rPr lang="en-IN" altLang="en-US" b="1"/>
              <a:t> </a:t>
            </a:r>
            <a:r>
              <a:rPr lang="en-IN" altLang="en-US" b="1" u="sng"/>
              <a:t>Employee Information:</a:t>
            </a:r>
            <a:r>
              <a:rPr lang="en-IN" altLang="en-US"/>
              <a:t> Employee ID, Name,</a:t>
            </a:r>
            <a:r>
              <a:rPr lang="en-US"/>
              <a:t>Department, Role, Hire Date.</a:t>
            </a:r>
            <a:endParaRPr lang="en-US"/>
          </a:p>
          <a:p>
            <a:pPr algn="just">
              <a:buFont typeface="Wingdings" panose="05000000000000000000" charset="0"/>
              <a:buChar char="v"/>
            </a:pPr>
            <a:r>
              <a:rPr lang="en-IN" altLang="en-US"/>
              <a:t> </a:t>
            </a:r>
            <a:r>
              <a:rPr lang="en-US" b="1" u="sng"/>
              <a:t>Performance Metrics:</a:t>
            </a:r>
            <a:r>
              <a:rPr lang="en-US"/>
              <a:t> Sales figures, project completion</a:t>
            </a:r>
            <a:endParaRPr lang="en-US"/>
          </a:p>
          <a:p>
            <a:pPr marL="0" indent="0" algn="just">
              <a:buFont typeface="Wingdings" panose="05000000000000000000" charset="0"/>
              <a:buNone/>
            </a:pPr>
            <a:r>
              <a:rPr lang="en-US"/>
              <a:t>rates, customer satisfaction scores, attendance records,</a:t>
            </a:r>
            <a:endParaRPr lang="en-US"/>
          </a:p>
          <a:p>
            <a:pPr marL="0" indent="0" algn="just">
              <a:buFont typeface="Wingdings" panose="05000000000000000000" charset="0"/>
              <a:buNone/>
            </a:pPr>
            <a:r>
              <a:rPr lang="en-US"/>
              <a:t>etc</a:t>
            </a:r>
            <a:r>
              <a:rPr lang="en-IN" altLang="en-US"/>
              <a:t>.</a:t>
            </a:r>
            <a:endParaRPr lang="en-IN" altLang="en-US"/>
          </a:p>
          <a:p>
            <a:pPr algn="just">
              <a:buFont typeface="Wingdings" panose="05000000000000000000" charset="0"/>
              <a:buChar char="v"/>
            </a:pPr>
            <a:r>
              <a:rPr lang="en-US"/>
              <a:t> </a:t>
            </a:r>
            <a:r>
              <a:rPr lang="en-US" b="1" u="sng"/>
              <a:t>Time Periods:</a:t>
            </a:r>
            <a:r>
              <a:rPr lang="en-US"/>
              <a:t> Monthly or quarterly data to analyze</a:t>
            </a:r>
            <a:endParaRPr lang="en-US"/>
          </a:p>
          <a:p>
            <a:pPr marL="0" indent="0" algn="just">
              <a:buFont typeface="Wingdings" panose="05000000000000000000" charset="0"/>
              <a:buNone/>
            </a:pPr>
            <a:r>
              <a:rPr lang="en-US"/>
              <a:t>trends over time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7954645" cy="1143000"/>
          </a:xfrm>
        </p:spPr>
        <p:txBody>
          <a:bodyPr/>
          <a:p>
            <a:r>
              <a:rPr lang="en-I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‘WOW’ IN OUR SOLUTION</a:t>
            </a:r>
            <a:endParaRPr lang="en-IN" alt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>
              <a:buFont typeface="Wingdings" panose="05000000000000000000" charset="0"/>
              <a:buChar char="v"/>
            </a:pPr>
            <a:r>
              <a:rPr lang="en-IN" altLang="en-US" b="1"/>
              <a:t> </a:t>
            </a:r>
            <a:r>
              <a:rPr lang="en-IN" altLang="en-US" b="1" u="sng"/>
              <a:t>Interactive Dashboards</a:t>
            </a:r>
            <a:r>
              <a:rPr lang="en-IN" altLang="en-US" b="1"/>
              <a:t>:</a:t>
            </a:r>
            <a:r>
              <a:rPr lang="en-IN" altLang="en-US"/>
              <a:t> Dynamic Excel dashboards for </a:t>
            </a:r>
            <a:r>
              <a:rPr lang="en-US"/>
              <a:t>visualizing performance trends and metrics. </a:t>
            </a:r>
            <a:endParaRPr lang="en-US"/>
          </a:p>
          <a:p>
            <a:pPr algn="just">
              <a:buFont typeface="Wingdings" panose="05000000000000000000" charset="0"/>
              <a:buChar char="v"/>
            </a:pPr>
            <a:r>
              <a:rPr lang="en-IN" altLang="en-US" b="1"/>
              <a:t> </a:t>
            </a:r>
            <a:r>
              <a:rPr lang="en-US" b="1" u="sng"/>
              <a:t>Automated Data Analysis:</a:t>
            </a:r>
            <a:r>
              <a:rPr lang="en-US"/>
              <a:t> Advanced formulas and</a:t>
            </a:r>
            <a:r>
              <a:rPr lang="en-IN" altLang="en-US"/>
              <a:t> </a:t>
            </a:r>
            <a:r>
              <a:rPr lang="en-US"/>
              <a:t>functions for real-time analysis without requiring extensive</a:t>
            </a:r>
            <a:r>
              <a:rPr lang="en-IN" altLang="en-US"/>
              <a:t> </a:t>
            </a:r>
            <a:r>
              <a:rPr lang="en-US"/>
              <a:t>Excel knowledge. </a:t>
            </a:r>
            <a:endParaRPr lang="en-US"/>
          </a:p>
          <a:p>
            <a:pPr algn="just">
              <a:buFont typeface="Wingdings" panose="05000000000000000000" charset="0"/>
              <a:buChar char="v"/>
            </a:pPr>
            <a:r>
              <a:rPr lang="en-US" b="1" u="sng"/>
              <a:t>Customization Flexibility:</a:t>
            </a:r>
            <a:r>
              <a:rPr lang="en-US"/>
              <a:t> Ability to tailor performance</a:t>
            </a:r>
            <a:r>
              <a:rPr lang="en-IN" altLang="en-US"/>
              <a:t> </a:t>
            </a:r>
            <a:r>
              <a:rPr lang="en-US"/>
              <a:t>metrics and dashboards to specific organizational needs.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3091</Words>
  <Application>WPS Presentation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Arial Black</vt:lpstr>
      <vt:lpstr>Bahnschrift SemiBold</vt:lpstr>
      <vt:lpstr>Wingdings</vt:lpstr>
      <vt:lpstr>Microsoft YaHei</vt:lpstr>
      <vt:lpstr>Arial Unicode MS</vt:lpstr>
      <vt:lpstr>Calibri</vt:lpstr>
      <vt:lpstr>Business Cooperate</vt:lpstr>
      <vt:lpstr>Employee Performance Analysis Using Excel</vt:lpstr>
      <vt:lpstr>PROJECT TITLE</vt:lpstr>
      <vt:lpstr>AGENDA</vt:lpstr>
      <vt:lpstr>PROBLEM STATEMENT</vt:lpstr>
      <vt:lpstr>PROJECT OVERVIEW</vt:lpstr>
      <vt:lpstr>WHO ARE THE END USERS ?</vt:lpstr>
      <vt:lpstr>OUR SOLUTION AND PROPOSITION</vt:lpstr>
      <vt:lpstr>DATASET DESCRIPTION</vt:lpstr>
      <vt:lpstr>THE ‘WOW’ IN OUR SOLUTION</vt:lpstr>
      <vt:lpstr>MODELLING APPROACH</vt:lpstr>
      <vt:lpstr>RESULTS AND DISCUSSION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Performance Analysis Using Excel</dc:title>
  <dc:creator/>
  <cp:lastModifiedBy>ELCOT</cp:lastModifiedBy>
  <cp:revision>4</cp:revision>
  <dcterms:created xsi:type="dcterms:W3CDTF">2024-08-28T19:49:00Z</dcterms:created>
  <dcterms:modified xsi:type="dcterms:W3CDTF">2024-09-01T09:25:09Z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4304CFB0192B41CAB880D2B9C4DA0108_13</vt:lpwstr>
  </property>
  <property fmtid="{D5CDD505-2E9C-101B-9397-08002B2CF9AE}" pid="3" name="KSOProductBuildVer">
    <vt:lpwstr>1033-12.2.0.17562</vt:lpwstr>
  </property>
</Properties>
</file>