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9" r:id="rId17"/>
    <p:sldId id="287" r:id="rId18"/>
    <p:sldId id="290" r:id="rId19"/>
    <p:sldId id="291" r:id="rId20"/>
    <p:sldId id="292" r:id="rId21"/>
    <p:sldId id="271" r:id="rId22"/>
    <p:sldId id="272" r:id="rId2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napToGrid="0">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xmlns=""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a:solidFill>
                  <a:srgbClr val="000000"/>
                </a:solidFill>
                <a:latin typeface="Times New Roman" panose="02020603050405020304" pitchFamily="18" charset="0"/>
                <a:cs typeface="Times New Roman" panose="02020603050405020304" pitchFamily="18" charset="0"/>
              </a:rPr>
              <a:t>5</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IN" sz="3200" b="1" i="0" u="none" strike="noStrike" dirty="0">
                <a:solidFill>
                  <a:srgbClr val="000000"/>
                </a:solidFill>
                <a:effectLst/>
                <a:latin typeface="Times New Roman" panose="02020603050405020304" pitchFamily="18" charset="0"/>
                <a:cs typeface="Times New Roman" panose="02020603050405020304" pitchFamily="18" charset="0"/>
              </a:rPr>
              <a:t>06</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183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ADMIN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7600"/>
            <a:ext cx="10515600" cy="5059363"/>
          </a:xfrm>
        </p:spPr>
        <p:txBody>
          <a:bodyPr>
            <a:normAutofit/>
          </a:bodyPr>
          <a:lstStyle/>
          <a:p>
            <a:pPr marL="114300" indent="0">
              <a:buNone/>
            </a:pPr>
            <a:r>
              <a:rPr lang="en-US" sz="2600" b="1" dirty="0">
                <a:latin typeface="Times New Roman" panose="02020603050405020304" pitchFamily="18" charset="0"/>
                <a:cs typeface="Times New Roman" panose="02020603050405020304" pitchFamily="18" charset="0"/>
              </a:rPr>
              <a:t>Summary:</a:t>
            </a:r>
            <a:r>
              <a:rPr lang="en-US" sz="2600" dirty="0">
                <a:latin typeface="Times New Roman" panose="02020603050405020304" pitchFamily="18" charset="0"/>
                <a:cs typeface="Times New Roman" panose="02020603050405020304" pitchFamily="18" charset="0"/>
              </a:rPr>
              <a:t> The Administrator Module gives administrators full control over the website. They can manage all users, including adding or removing accounts, update website content, and view company details. This module helps keep the platform running smoothly by allowing administrators to oversee and adjust various aspects of the site.</a:t>
            </a:r>
          </a:p>
          <a:p>
            <a:pPr>
              <a:buNone/>
            </a:pPr>
            <a:r>
              <a:rPr lang="en-US" sz="2600" b="1" dirty="0">
                <a:latin typeface="Times New Roman" panose="02020603050405020304" pitchFamily="18" charset="0"/>
                <a:cs typeface="Times New Roman" panose="02020603050405020304" pitchFamily="18" charset="0"/>
              </a:rPr>
              <a:t>Key Features:   </a:t>
            </a:r>
          </a:p>
          <a:p>
            <a:r>
              <a:rPr lang="en-US" sz="2600" dirty="0">
                <a:latin typeface="Times New Roman" panose="02020603050405020304" pitchFamily="18" charset="0"/>
                <a:cs typeface="Times New Roman" panose="02020603050405020304" pitchFamily="18" charset="0"/>
              </a:rPr>
              <a:t> User Management: View, edit, or delete user accounts (jobseekers and companies).   </a:t>
            </a:r>
          </a:p>
          <a:p>
            <a:r>
              <a:rPr lang="en-US" sz="2600" dirty="0">
                <a:latin typeface="Times New Roman" panose="02020603050405020304" pitchFamily="18" charset="0"/>
                <a:cs typeface="Times New Roman" panose="02020603050405020304" pitchFamily="18" charset="0"/>
              </a:rPr>
              <a:t> Content Management: Update and change website pages and information.    </a:t>
            </a:r>
          </a:p>
          <a:p>
            <a:r>
              <a:rPr lang="en-US" sz="2600" dirty="0">
                <a:latin typeface="Times New Roman" panose="02020603050405020304" pitchFamily="18" charset="0"/>
                <a:cs typeface="Times New Roman" panose="02020603050405020304" pitchFamily="18" charset="0"/>
              </a:rPr>
              <a:t>Company Management: View and manage details of registered companies.    </a:t>
            </a:r>
          </a:p>
          <a:p>
            <a:r>
              <a:rPr lang="en-US" sz="2600" dirty="0">
                <a:latin typeface="Times New Roman" panose="02020603050405020304" pitchFamily="18" charset="0"/>
                <a:cs typeface="Times New Roman" panose="02020603050405020304" pitchFamily="18" charset="0"/>
              </a:rPr>
              <a:t>System Oversight: Monitor the platform’s performance and fix issues.</a:t>
            </a:r>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xmlns="" val="278578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6800"/>
            <a:ext cx="10515600" cy="5110163"/>
          </a:xfrm>
        </p:spPr>
        <p:txBody>
          <a:bodyPr>
            <a:normAutofit/>
          </a:bodyPr>
          <a:lstStyle/>
          <a:p>
            <a:pPr marL="114300" indent="0">
              <a:buNone/>
            </a:pPr>
            <a:r>
              <a:rPr lang="en-US" sz="2400" b="1" dirty="0">
                <a:latin typeface="Times New Roman" panose="02020603050405020304" pitchFamily="18" charset="0"/>
                <a:cs typeface="Times New Roman" panose="02020603050405020304" pitchFamily="18" charset="0"/>
              </a:rPr>
              <a:t>Summary:</a:t>
            </a:r>
            <a:r>
              <a:rPr lang="en-US" sz="2400" dirty="0">
                <a:latin typeface="Times New Roman" panose="02020603050405020304" pitchFamily="18" charset="0"/>
                <a:cs typeface="Times New Roman" panose="02020603050405020304" pitchFamily="18" charset="0"/>
              </a:rPr>
              <a:t> The Jobseeker Module allows individuals looking for jobs to register on the platform and manage their own profiles. After signing up, jobseekers can update their personal information and change their passwords</a:t>
            </a:r>
          </a:p>
          <a:p>
            <a:pPr>
              <a:buNone/>
            </a:pPr>
            <a:r>
              <a:rPr lang="en-US" sz="2400" b="1" dirty="0">
                <a:latin typeface="Times New Roman" panose="02020603050405020304" pitchFamily="18" charset="0"/>
                <a:cs typeface="Times New Roman" panose="02020603050405020304" pitchFamily="18" charset="0"/>
              </a:rPr>
              <a:t>Key Features:    </a:t>
            </a:r>
          </a:p>
          <a:p>
            <a:r>
              <a:rPr lang="en-US" sz="2400" dirty="0">
                <a:latin typeface="Times New Roman" panose="02020603050405020304" pitchFamily="18" charset="0"/>
                <a:cs typeface="Times New Roman" panose="02020603050405020304" pitchFamily="18" charset="0"/>
              </a:rPr>
              <a:t>Registration and Login: Sign up and log into the platform.    </a:t>
            </a:r>
          </a:p>
          <a:p>
            <a:r>
              <a:rPr lang="en-US" sz="2400" dirty="0">
                <a:latin typeface="Times New Roman" panose="02020603050405020304" pitchFamily="18" charset="0"/>
                <a:cs typeface="Times New Roman" panose="02020603050405020304" pitchFamily="18" charset="0"/>
              </a:rPr>
              <a:t>Profile Management: Update personal information, work experience, and education.    </a:t>
            </a:r>
          </a:p>
          <a:p>
            <a:r>
              <a:rPr lang="en-US" sz="2400" dirty="0">
                <a:latin typeface="Times New Roman" panose="02020603050405020304" pitchFamily="18" charset="0"/>
                <a:cs typeface="Times New Roman" panose="02020603050405020304" pitchFamily="18" charset="0"/>
              </a:rPr>
              <a:t>Password Management: Change or reset passwords.    </a:t>
            </a:r>
          </a:p>
          <a:p>
            <a:r>
              <a:rPr lang="en-US" sz="2400" dirty="0">
                <a:latin typeface="Times New Roman" panose="02020603050405020304" pitchFamily="18" charset="0"/>
                <a:cs typeface="Times New Roman" panose="02020603050405020304" pitchFamily="18" charset="0"/>
              </a:rPr>
              <a:t>Job Search: Find and </a:t>
            </a:r>
            <a:r>
              <a:rPr lang="en-US" sz="2400" dirty="0"/>
              <a:t>apply for job openings.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xmlns="" val="2780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COMPANY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38200" y="987425"/>
            <a:ext cx="10515600" cy="4351338"/>
          </a:xfrm>
        </p:spPr>
        <p:txBody>
          <a:bodyPr/>
          <a:lstStyle/>
          <a:p>
            <a:pPr marL="114300" indent="0">
              <a:buNone/>
            </a:pPr>
            <a:r>
              <a:rPr lang="en-US" sz="2400" b="1" dirty="0">
                <a:latin typeface="Times New Roman" panose="02020603050405020304" pitchFamily="18" charset="0"/>
                <a:cs typeface="Times New Roman" panose="02020603050405020304" pitchFamily="18" charset="0"/>
              </a:rPr>
              <a:t>Summary:</a:t>
            </a:r>
            <a:r>
              <a:rPr lang="en-US" sz="2400" dirty="0">
                <a:latin typeface="Times New Roman" panose="02020603050405020304" pitchFamily="18" charset="0"/>
                <a:cs typeface="Times New Roman" panose="02020603050405020304" pitchFamily="18" charset="0"/>
              </a:rPr>
              <a:t> The Company Module lets businesses manage their profiles and job postings on the platform. Companies can create and manage job listings, review applications, and select candidates for hiring.</a:t>
            </a:r>
          </a:p>
          <a:p>
            <a:pPr>
              <a:buNone/>
            </a:pPr>
            <a:r>
              <a:rPr lang="en-US" sz="2400" b="1" dirty="0">
                <a:latin typeface="Times New Roman" panose="02020603050405020304" pitchFamily="18" charset="0"/>
                <a:cs typeface="Times New Roman" panose="02020603050405020304" pitchFamily="18" charset="0"/>
              </a:rPr>
              <a:t>Key Features:   </a:t>
            </a:r>
          </a:p>
          <a:p>
            <a:r>
              <a:rPr lang="en-US" sz="2400" dirty="0">
                <a:latin typeface="Times New Roman" panose="02020603050405020304" pitchFamily="18" charset="0"/>
                <a:cs typeface="Times New Roman" panose="02020603050405020304" pitchFamily="18" charset="0"/>
              </a:rPr>
              <a:t> Registration and Login: Sign up and log into the platform.    </a:t>
            </a:r>
          </a:p>
          <a:p>
            <a:r>
              <a:rPr lang="en-US" sz="2400" dirty="0">
                <a:latin typeface="Times New Roman" panose="02020603050405020304" pitchFamily="18" charset="0"/>
                <a:cs typeface="Times New Roman" panose="02020603050405020304" pitchFamily="18" charset="0"/>
              </a:rPr>
              <a:t>Job Posting: Create and manage job listings.    </a:t>
            </a:r>
          </a:p>
          <a:p>
            <a:r>
              <a:rPr lang="en-US" sz="2400" dirty="0">
                <a:latin typeface="Times New Roman" panose="02020603050405020304" pitchFamily="18" charset="0"/>
                <a:cs typeface="Times New Roman" panose="02020603050405020304" pitchFamily="18" charset="0"/>
              </a:rPr>
              <a:t>Manage Candidates: Review applications, shortlist candidates, and make hiring decisions.</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xmlns="" val="2521962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C6874F-381A-C207-B399-45B338633622}"/>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pic>
        <p:nvPicPr>
          <p:cNvPr id="4" name="Content Placeholder 3" descr="impl1.png">
            <a:extLst>
              <a:ext uri="{FF2B5EF4-FFF2-40B4-BE49-F238E27FC236}">
                <a16:creationId xmlns:a16="http://schemas.microsoft.com/office/drawing/2014/main" xmlns="" id="{0B97556C-D7DE-A128-EBFB-D72F7F4D2100}"/>
              </a:ext>
            </a:extLst>
          </p:cNvPr>
          <p:cNvPicPr>
            <a:picLocks noGrp="1" noChangeAspect="1"/>
          </p:cNvPicPr>
          <p:nvPr>
            <p:ph idx="1"/>
          </p:nvPr>
        </p:nvPicPr>
        <p:blipFill>
          <a:blip r:embed="rId2"/>
          <a:stretch>
            <a:fillRect/>
          </a:stretch>
        </p:blipFill>
        <p:spPr>
          <a:xfrm>
            <a:off x="786050" y="1533832"/>
            <a:ext cx="5072314" cy="4350774"/>
          </a:xfrm>
          <a:prstGeom prst="rect">
            <a:avLst/>
          </a:prstGeom>
        </p:spPr>
      </p:pic>
      <p:pic>
        <p:nvPicPr>
          <p:cNvPr id="6" name="Picture 5">
            <a:extLst>
              <a:ext uri="{FF2B5EF4-FFF2-40B4-BE49-F238E27FC236}">
                <a16:creationId xmlns:a16="http://schemas.microsoft.com/office/drawing/2014/main" xmlns="" id="{3D4A094D-EF4E-9241-5FFF-42C4AE62C984}"/>
              </a:ext>
            </a:extLst>
          </p:cNvPr>
          <p:cNvPicPr>
            <a:picLocks noChangeAspect="1"/>
          </p:cNvPicPr>
          <p:nvPr/>
        </p:nvPicPr>
        <p:blipFill>
          <a:blip r:embed="rId3"/>
          <a:stretch>
            <a:fillRect/>
          </a:stretch>
        </p:blipFill>
        <p:spPr>
          <a:xfrm>
            <a:off x="6333638" y="1533832"/>
            <a:ext cx="5072312" cy="4350774"/>
          </a:xfrm>
          <a:prstGeom prst="rect">
            <a:avLst/>
          </a:prstGeom>
        </p:spPr>
      </p:pic>
    </p:spTree>
    <p:extLst>
      <p:ext uri="{BB962C8B-B14F-4D97-AF65-F5344CB8AC3E}">
        <p14:creationId xmlns:p14="http://schemas.microsoft.com/office/powerpoint/2010/main" xmlns="" val="285598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pic>
        <p:nvPicPr>
          <p:cNvPr id="4" name="Content Placeholder 3">
            <a:extLst>
              <a:ext uri="{FF2B5EF4-FFF2-40B4-BE49-F238E27FC236}">
                <a16:creationId xmlns:a16="http://schemas.microsoft.com/office/drawing/2014/main" xmlns="" id="{2B323DAB-2DE5-758D-4E7A-E404FAD6E410}"/>
              </a:ext>
            </a:extLst>
          </p:cNvPr>
          <p:cNvPicPr>
            <a:picLocks noGrp="1" noChangeAspect="1"/>
          </p:cNvPicPr>
          <p:nvPr>
            <p:ph idx="1"/>
          </p:nvPr>
        </p:nvPicPr>
        <p:blipFill>
          <a:blip r:embed="rId2"/>
          <a:stretch>
            <a:fillRect/>
          </a:stretch>
        </p:blipFill>
        <p:spPr>
          <a:xfrm>
            <a:off x="978401" y="349198"/>
            <a:ext cx="4936634" cy="3079802"/>
          </a:xfrm>
          <a:prstGeom prst="rect">
            <a:avLst/>
          </a:prstGeom>
        </p:spPr>
      </p:pic>
      <p:pic>
        <p:nvPicPr>
          <p:cNvPr id="6" name="Picture 5">
            <a:extLst>
              <a:ext uri="{FF2B5EF4-FFF2-40B4-BE49-F238E27FC236}">
                <a16:creationId xmlns:a16="http://schemas.microsoft.com/office/drawing/2014/main" xmlns="" id="{DDAD696C-48A8-4A69-B950-37A4944CA6A3}"/>
              </a:ext>
            </a:extLst>
          </p:cNvPr>
          <p:cNvPicPr>
            <a:picLocks noChangeAspect="1"/>
          </p:cNvPicPr>
          <p:nvPr/>
        </p:nvPicPr>
        <p:blipFill>
          <a:blip r:embed="rId3"/>
          <a:stretch>
            <a:fillRect/>
          </a:stretch>
        </p:blipFill>
        <p:spPr>
          <a:xfrm>
            <a:off x="6579475" y="342918"/>
            <a:ext cx="4634124" cy="3079802"/>
          </a:xfrm>
          <a:prstGeom prst="rect">
            <a:avLst/>
          </a:prstGeom>
        </p:spPr>
      </p:pic>
      <p:pic>
        <p:nvPicPr>
          <p:cNvPr id="7" name="Picture 6">
            <a:extLst>
              <a:ext uri="{FF2B5EF4-FFF2-40B4-BE49-F238E27FC236}">
                <a16:creationId xmlns:a16="http://schemas.microsoft.com/office/drawing/2014/main" xmlns="" id="{E9915605-550E-2F51-2D21-C5EC02D0F894}"/>
              </a:ext>
            </a:extLst>
          </p:cNvPr>
          <p:cNvPicPr>
            <a:picLocks noChangeAspect="1"/>
          </p:cNvPicPr>
          <p:nvPr/>
        </p:nvPicPr>
        <p:blipFill>
          <a:blip r:embed="rId4"/>
          <a:stretch>
            <a:fillRect/>
          </a:stretch>
        </p:blipFill>
        <p:spPr>
          <a:xfrm>
            <a:off x="3673966" y="3746090"/>
            <a:ext cx="4936634" cy="2610260"/>
          </a:xfrm>
          <a:prstGeom prst="rect">
            <a:avLst/>
          </a:prstGeom>
        </p:spPr>
      </p:pic>
    </p:spTree>
    <p:extLst>
      <p:ext uri="{BB962C8B-B14F-4D97-AF65-F5344CB8AC3E}">
        <p14:creationId xmlns:p14="http://schemas.microsoft.com/office/powerpoint/2010/main" xmlns="" val="20658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pic>
        <p:nvPicPr>
          <p:cNvPr id="3" name="Picture 2">
            <a:extLst>
              <a:ext uri="{FF2B5EF4-FFF2-40B4-BE49-F238E27FC236}">
                <a16:creationId xmlns:a16="http://schemas.microsoft.com/office/drawing/2014/main" xmlns="" id="{95DFFBD0-0CE9-0D4A-A2FA-AD024C86E6DE}"/>
              </a:ext>
            </a:extLst>
          </p:cNvPr>
          <p:cNvPicPr>
            <a:picLocks noChangeAspect="1" noChangeArrowheads="1"/>
          </p:cNvPicPr>
          <p:nvPr/>
        </p:nvPicPr>
        <p:blipFill>
          <a:blip r:embed="rId2"/>
          <a:srcRect/>
          <a:stretch>
            <a:fillRect/>
          </a:stretch>
        </p:blipFill>
        <p:spPr bwMode="auto">
          <a:xfrm>
            <a:off x="884903" y="964166"/>
            <a:ext cx="4951203" cy="4929668"/>
          </a:xfrm>
          <a:prstGeom prst="rect">
            <a:avLst/>
          </a:prstGeom>
          <a:noFill/>
        </p:spPr>
      </p:pic>
      <p:pic>
        <p:nvPicPr>
          <p:cNvPr id="4" name="Picture 3">
            <a:extLst>
              <a:ext uri="{FF2B5EF4-FFF2-40B4-BE49-F238E27FC236}">
                <a16:creationId xmlns:a16="http://schemas.microsoft.com/office/drawing/2014/main" xmlns="" id="{64B7D9E9-9DFB-9D4B-AF15-A888076DEA5D}"/>
              </a:ext>
            </a:extLst>
          </p:cNvPr>
          <p:cNvPicPr>
            <a:picLocks noChangeAspect="1" noChangeArrowheads="1"/>
          </p:cNvPicPr>
          <p:nvPr/>
        </p:nvPicPr>
        <p:blipFill>
          <a:blip r:embed="rId3"/>
          <a:srcRect/>
          <a:stretch>
            <a:fillRect/>
          </a:stretch>
        </p:blipFill>
        <p:spPr bwMode="auto">
          <a:xfrm>
            <a:off x="6355896" y="964166"/>
            <a:ext cx="4818465" cy="4929668"/>
          </a:xfrm>
          <a:prstGeom prst="rect">
            <a:avLst/>
          </a:prstGeom>
          <a:noFill/>
        </p:spPr>
      </p:pic>
    </p:spTree>
    <p:extLst>
      <p:ext uri="{BB962C8B-B14F-4D97-AF65-F5344CB8AC3E}">
        <p14:creationId xmlns:p14="http://schemas.microsoft.com/office/powerpoint/2010/main" xmlns="" val="421411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957"/>
          </a:xfrm>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3074" name="Picture 2" descr="C:\Users\Atchaya\Pictures\Screenshots\Screenshot (108).png"/>
          <p:cNvPicPr>
            <a:picLocks noChangeAspect="1" noChangeArrowheads="1"/>
          </p:cNvPicPr>
          <p:nvPr/>
        </p:nvPicPr>
        <p:blipFill>
          <a:blip r:embed="rId2"/>
          <a:srcRect/>
          <a:stretch>
            <a:fillRect/>
          </a:stretch>
        </p:blipFill>
        <p:spPr bwMode="auto">
          <a:xfrm>
            <a:off x="838200" y="914401"/>
            <a:ext cx="5041899" cy="4940300"/>
          </a:xfrm>
          <a:prstGeom prst="rect">
            <a:avLst/>
          </a:prstGeom>
          <a:noFill/>
        </p:spPr>
      </p:pic>
      <p:pic>
        <p:nvPicPr>
          <p:cNvPr id="3075" name="Picture 3" descr="C:\Users\Atchaya\Pictures\Screenshots\Screenshot (110).png"/>
          <p:cNvPicPr>
            <a:picLocks noChangeAspect="1" noChangeArrowheads="1"/>
          </p:cNvPicPr>
          <p:nvPr/>
        </p:nvPicPr>
        <p:blipFill>
          <a:blip r:embed="rId3"/>
          <a:srcRect/>
          <a:stretch>
            <a:fillRect/>
          </a:stretch>
        </p:blipFill>
        <p:spPr bwMode="auto">
          <a:xfrm>
            <a:off x="6426199" y="914400"/>
            <a:ext cx="4927599" cy="494030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67"/>
          </a:xfrm>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1026" name="Picture 2" descr="C:\Users\Atchaya\Pictures\Screenshots\Screenshot (96).png"/>
          <p:cNvPicPr>
            <a:picLocks noChangeAspect="1" noChangeArrowheads="1"/>
          </p:cNvPicPr>
          <p:nvPr/>
        </p:nvPicPr>
        <p:blipFill>
          <a:blip r:embed="rId2"/>
          <a:srcRect/>
          <a:stretch>
            <a:fillRect/>
          </a:stretch>
        </p:blipFill>
        <p:spPr bwMode="auto">
          <a:xfrm>
            <a:off x="757006" y="359890"/>
            <a:ext cx="4998813" cy="2928958"/>
          </a:xfrm>
          <a:prstGeom prst="rect">
            <a:avLst/>
          </a:prstGeom>
          <a:noFill/>
        </p:spPr>
      </p:pic>
      <p:pic>
        <p:nvPicPr>
          <p:cNvPr id="1027" name="Picture 3" descr="C:\Users\Atchaya\Pictures\Screenshots\Screenshot (98).png"/>
          <p:cNvPicPr>
            <a:picLocks noChangeAspect="1" noChangeArrowheads="1"/>
          </p:cNvPicPr>
          <p:nvPr/>
        </p:nvPicPr>
        <p:blipFill>
          <a:blip r:embed="rId3"/>
          <a:srcRect/>
          <a:stretch>
            <a:fillRect/>
          </a:stretch>
        </p:blipFill>
        <p:spPr bwMode="auto">
          <a:xfrm>
            <a:off x="881026" y="3714752"/>
            <a:ext cx="4929222" cy="2500306"/>
          </a:xfrm>
          <a:prstGeom prst="rect">
            <a:avLst/>
          </a:prstGeom>
          <a:noFill/>
        </p:spPr>
      </p:pic>
      <p:pic>
        <p:nvPicPr>
          <p:cNvPr id="1029" name="Picture 5" descr="C:\Users\Atchaya\Pictures\Screenshots\Screenshot (100).png"/>
          <p:cNvPicPr>
            <a:picLocks noChangeAspect="1" noChangeArrowheads="1"/>
          </p:cNvPicPr>
          <p:nvPr/>
        </p:nvPicPr>
        <p:blipFill>
          <a:blip r:embed="rId4"/>
          <a:srcRect/>
          <a:stretch>
            <a:fillRect/>
          </a:stretch>
        </p:blipFill>
        <p:spPr bwMode="auto">
          <a:xfrm>
            <a:off x="6524628" y="3714752"/>
            <a:ext cx="4929222" cy="2571768"/>
          </a:xfrm>
          <a:prstGeom prst="rect">
            <a:avLst/>
          </a:prstGeom>
          <a:noFill/>
        </p:spPr>
      </p:pic>
      <p:pic>
        <p:nvPicPr>
          <p:cNvPr id="1030" name="Picture 6" descr="C:\Users\Atchaya\Pictures\Screenshots\Screenshot (109).png"/>
          <p:cNvPicPr>
            <a:picLocks noChangeAspect="1" noChangeArrowheads="1"/>
          </p:cNvPicPr>
          <p:nvPr/>
        </p:nvPicPr>
        <p:blipFill>
          <a:blip r:embed="rId5"/>
          <a:srcRect/>
          <a:stretch>
            <a:fillRect/>
          </a:stretch>
        </p:blipFill>
        <p:spPr bwMode="auto">
          <a:xfrm>
            <a:off x="6381752" y="357166"/>
            <a:ext cx="5072098" cy="292895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21329"/>
          </a:xfrm>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5122" name="Picture 2" descr="C:\Users\Atchaya\Pictures\Screenshots\Screenshot (110).png"/>
          <p:cNvPicPr>
            <a:picLocks noChangeAspect="1" noChangeArrowheads="1"/>
          </p:cNvPicPr>
          <p:nvPr/>
        </p:nvPicPr>
        <p:blipFill>
          <a:blip r:embed="rId2"/>
          <a:srcRect/>
          <a:stretch>
            <a:fillRect/>
          </a:stretch>
        </p:blipFill>
        <p:spPr bwMode="auto">
          <a:xfrm>
            <a:off x="809588" y="722290"/>
            <a:ext cx="4824296" cy="5206562"/>
          </a:xfrm>
          <a:prstGeom prst="rect">
            <a:avLst/>
          </a:prstGeom>
          <a:noFill/>
        </p:spPr>
      </p:pic>
      <p:pic>
        <p:nvPicPr>
          <p:cNvPr id="5123" name="Picture 3" descr="C:\Users\Atchaya\Pictures\Screenshots\Screenshot (111).png"/>
          <p:cNvPicPr>
            <a:picLocks noChangeAspect="1" noChangeArrowheads="1"/>
          </p:cNvPicPr>
          <p:nvPr/>
        </p:nvPicPr>
        <p:blipFill>
          <a:blip r:embed="rId3"/>
          <a:srcRect/>
          <a:stretch>
            <a:fillRect/>
          </a:stretch>
        </p:blipFill>
        <p:spPr bwMode="auto">
          <a:xfrm>
            <a:off x="6381752" y="722290"/>
            <a:ext cx="5000660" cy="520656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9957"/>
          </a:xfrm>
        </p:spPr>
        <p:txBody>
          <a:bodyPr/>
          <a:lstStyle/>
          <a:p>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4098" name="Picture 2" descr="C:\Users\Atchaya\Pictures\Screenshots\Screenshot (94).png"/>
          <p:cNvPicPr>
            <a:picLocks noChangeAspect="1" noChangeArrowheads="1"/>
          </p:cNvPicPr>
          <p:nvPr/>
        </p:nvPicPr>
        <p:blipFill>
          <a:blip r:embed="rId2"/>
          <a:srcRect/>
          <a:stretch>
            <a:fillRect/>
          </a:stretch>
        </p:blipFill>
        <p:spPr bwMode="auto">
          <a:xfrm>
            <a:off x="6096000" y="357166"/>
            <a:ext cx="5286412" cy="3000396"/>
          </a:xfrm>
          <a:prstGeom prst="rect">
            <a:avLst/>
          </a:prstGeom>
          <a:noFill/>
        </p:spPr>
      </p:pic>
      <p:pic>
        <p:nvPicPr>
          <p:cNvPr id="4099" name="Picture 3" descr="C:\Users\Atchaya\Pictures\Screenshots\Screenshot (105).png"/>
          <p:cNvPicPr>
            <a:picLocks noChangeAspect="1" noChangeArrowheads="1"/>
          </p:cNvPicPr>
          <p:nvPr/>
        </p:nvPicPr>
        <p:blipFill>
          <a:blip r:embed="rId3"/>
          <a:srcRect/>
          <a:stretch>
            <a:fillRect/>
          </a:stretch>
        </p:blipFill>
        <p:spPr bwMode="auto">
          <a:xfrm>
            <a:off x="738150" y="357166"/>
            <a:ext cx="5095868" cy="2928958"/>
          </a:xfrm>
          <a:prstGeom prst="rect">
            <a:avLst/>
          </a:prstGeom>
          <a:noFill/>
        </p:spPr>
      </p:pic>
      <p:pic>
        <p:nvPicPr>
          <p:cNvPr id="4100" name="Picture 4" descr="C:\Users\Atchaya\Pictures\Screenshots\Screenshot (102).png"/>
          <p:cNvPicPr>
            <a:picLocks noChangeAspect="1" noChangeArrowheads="1"/>
          </p:cNvPicPr>
          <p:nvPr/>
        </p:nvPicPr>
        <p:blipFill>
          <a:blip r:embed="rId4"/>
          <a:srcRect/>
          <a:stretch>
            <a:fillRect/>
          </a:stretch>
        </p:blipFill>
        <p:spPr bwMode="auto">
          <a:xfrm>
            <a:off x="738150" y="3357562"/>
            <a:ext cx="5214974" cy="2928958"/>
          </a:xfrm>
          <a:prstGeom prst="rect">
            <a:avLst/>
          </a:prstGeom>
          <a:noFill/>
        </p:spPr>
      </p:pic>
      <p:pic>
        <p:nvPicPr>
          <p:cNvPr id="4101" name="Picture 5" descr="C:\Users\Atchaya\Pictures\Screenshots\Screenshot (103).png"/>
          <p:cNvPicPr>
            <a:picLocks noChangeAspect="1" noChangeArrowheads="1"/>
          </p:cNvPicPr>
          <p:nvPr/>
        </p:nvPicPr>
        <p:blipFill>
          <a:blip r:embed="rId5"/>
          <a:srcRect/>
          <a:stretch>
            <a:fillRect/>
          </a:stretch>
        </p:blipFill>
        <p:spPr bwMode="auto">
          <a:xfrm>
            <a:off x="6096000" y="3429000"/>
            <a:ext cx="5286412" cy="285752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794782" y="3861709"/>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Ms.V.Sowmiya</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Narmadha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 (811722104099)</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Kannagi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 (811722104068)</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Kiruthika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(811722104077)</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AB7A3E49-16A0-39CA-F433-A79386F4D5E6}"/>
              </a:ext>
            </a:extLst>
          </p:cNvPr>
          <p:cNvSpPr txBox="1"/>
          <p:nvPr/>
        </p:nvSpPr>
        <p:spPr>
          <a:xfrm>
            <a:off x="1179871" y="1143635"/>
            <a:ext cx="9055510" cy="913070"/>
          </a:xfrm>
          <a:prstGeom prst="rect">
            <a:avLst/>
          </a:prstGeom>
          <a:noFill/>
        </p:spPr>
        <p:txBody>
          <a:bodyPr wrap="square">
            <a:spAutoFit/>
          </a:bodyPr>
          <a:lstStyle/>
          <a:p>
            <a:pPr marL="0" lvl="0" indent="0" algn="ctr" rtl="0">
              <a:lnSpc>
                <a:spcPct val="90000"/>
              </a:lnSpc>
              <a:spcBef>
                <a:spcPts val="1000"/>
              </a:spcBef>
              <a:spcAft>
                <a:spcPts val="0"/>
              </a:spcAft>
              <a:buClr>
                <a:schemeClr val="dk1"/>
              </a:buClr>
              <a:buSzPts val="3600"/>
              <a:buNone/>
            </a:pPr>
            <a:r>
              <a:rPr lang="en-US" sz="3200" b="1" dirty="0">
                <a:latin typeface="Times New Roman"/>
                <a:cs typeface="Times New Roman"/>
                <a:sym typeface="Times New Roman"/>
              </a:rPr>
              <a:t>CAMPUS RECRUITMENT SYSTEM</a:t>
            </a:r>
            <a:endParaRPr lang="en-US" sz="3200" dirty="0"/>
          </a:p>
          <a:p>
            <a:pPr marL="0" lvl="0" indent="0" algn="l" rtl="0">
              <a:lnSpc>
                <a:spcPct val="90000"/>
              </a:lnSpc>
              <a:spcBef>
                <a:spcPts val="1000"/>
              </a:spcBef>
              <a:spcAft>
                <a:spcPts val="0"/>
              </a:spcAft>
              <a:buClr>
                <a:schemeClr val="dk1"/>
              </a:buClr>
              <a:buSzPts val="2800"/>
              <a:buNone/>
            </a:pPr>
            <a:endParaRPr lang="en-US" b="1" dirty="0">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34414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2180913-3FFB-457A-14DD-5FE6BF531155}"/>
              </a:ext>
            </a:extLst>
          </p:cNvPr>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Slide Number Placeholder 3">
            <a:extLst>
              <a:ext uri="{FF2B5EF4-FFF2-40B4-BE49-F238E27FC236}">
                <a16:creationId xmlns:a16="http://schemas.microsoft.com/office/drawing/2014/main" xmlns="" id="{F3AC044F-919A-542C-24D0-1DFCE56E429B}"/>
              </a:ext>
            </a:extLst>
          </p:cNvPr>
          <p:cNvSpPr>
            <a:spLocks noGrp="1"/>
          </p:cNvSpPr>
          <p:nvPr>
            <p:ph type="sldNum" sz="quarter" idx="12"/>
          </p:nvPr>
        </p:nvSpPr>
        <p:spPr/>
        <p:txBody>
          <a:bodyPr/>
          <a:lstStyle/>
          <a:p>
            <a:fld id="{672DB9CA-C85A-4E11-ADC0-8193E41C1656}" type="slidenum">
              <a:rPr lang="en-IN" smtClean="0"/>
              <a:pPr/>
              <a:t>20</a:t>
            </a:fld>
            <a:endParaRPr lang="en-IN" dirty="0"/>
          </a:p>
        </p:txBody>
      </p:sp>
      <p:sp>
        <p:nvSpPr>
          <p:cNvPr id="6" name="TextBox 5">
            <a:extLst>
              <a:ext uri="{FF2B5EF4-FFF2-40B4-BE49-F238E27FC236}">
                <a16:creationId xmlns:a16="http://schemas.microsoft.com/office/drawing/2014/main" xmlns="" id="{2E2DC62B-1C7E-6752-F118-E1A65E39E44A}"/>
              </a:ext>
            </a:extLst>
          </p:cNvPr>
          <p:cNvSpPr txBox="1"/>
          <p:nvPr/>
        </p:nvSpPr>
        <p:spPr>
          <a:xfrm>
            <a:off x="1101213" y="1753547"/>
            <a:ext cx="9989574" cy="3108543"/>
          </a:xfrm>
          <a:prstGeom prst="rect">
            <a:avLst/>
          </a:prstGeom>
          <a:noFill/>
        </p:spPr>
        <p:txBody>
          <a:bodyPr wrap="square">
            <a:spAutoFit/>
          </a:bodyPr>
          <a:lstStyle/>
          <a:p>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Campus Recruitment System streamlined the recruitment process by automating tasks, enhancing data security, and improving communication. Despite initial challenges like data integration and user training, the system proved efficient, user-friendly, and scalable. It reduced manual effort and increased transparency, with potential for further enhancements like AI matching and video interviews.</a:t>
            </a:r>
          </a:p>
        </p:txBody>
      </p:sp>
    </p:spTree>
    <p:extLst>
      <p:ext uri="{BB962C8B-B14F-4D97-AF65-F5344CB8AC3E}">
        <p14:creationId xmlns:p14="http://schemas.microsoft.com/office/powerpoint/2010/main" xmlns="" val="3549182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64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Clr>
                <a:srgbClr val="FF0000"/>
              </a:buClr>
              <a:buNone/>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lgn="just">
              <a:buClr>
                <a:srgbClr val="FF0000"/>
              </a:buClr>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21</a:t>
            </a:fld>
            <a:endParaRPr lang="en-IN" b="1" dirty="0">
              <a:solidFill>
                <a:schemeClr val="tx1"/>
              </a:solidFill>
            </a:endParaRPr>
          </a:p>
        </p:txBody>
      </p:sp>
      <p:sp>
        <p:nvSpPr>
          <p:cNvPr id="6" name="Rectangle 2">
            <a:extLst>
              <a:ext uri="{FF2B5EF4-FFF2-40B4-BE49-F238E27FC236}">
                <a16:creationId xmlns:a16="http://schemas.microsoft.com/office/drawing/2014/main" xmlns="" id="{9188A8A7-78F0-FC27-9AF2-F1063611F626}"/>
              </a:ext>
            </a:extLst>
          </p:cNvPr>
          <p:cNvSpPr>
            <a:spLocks noChangeArrowheads="1"/>
          </p:cNvSpPr>
          <p:nvPr/>
        </p:nvSpPr>
        <p:spPr bwMode="auto">
          <a:xfrm>
            <a:off x="1727200" y="1969175"/>
            <a:ext cx="9131300"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Campus Recruitment System simplifies and automates the recruitment process, improving efficiency for </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both students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recruiters. It centralizes tasks like job postings, registration, and interview scheduling, leading to smoother communication and better placement outcomes. The system provides a solid foundation for future enhancements.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315211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22</a:t>
            </a:fld>
            <a:endParaRPr lang="en-IN" b="1" dirty="0">
              <a:solidFill>
                <a:schemeClr val="tx1"/>
              </a:solidFill>
            </a:endParaRPr>
          </a:p>
        </p:txBody>
      </p:sp>
    </p:spTree>
    <p:extLst>
      <p:ext uri="{BB962C8B-B14F-4D97-AF65-F5344CB8AC3E}">
        <p14:creationId xmlns:p14="http://schemas.microsoft.com/office/powerpoint/2010/main" xmlns="" val="332978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2212258"/>
            <a:ext cx="10662920" cy="3010002"/>
          </a:xfrm>
        </p:spPr>
        <p:txBody>
          <a:bodyPr>
            <a:normAutofit/>
          </a:bodyPr>
          <a:lstStyle/>
          <a:p>
            <a:pPr algn="just">
              <a:buClr>
                <a:srgbClr val="FF0000"/>
              </a:buClr>
            </a:pPr>
            <a:r>
              <a:rPr lang="en-IN"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main objective of campus recruitment system is to identify and attract talented students who possess the necessary skills and potential to contribute to organizations.</a:t>
            </a:r>
          </a:p>
          <a:p>
            <a:pPr algn="just">
              <a:buClr>
                <a:srgbClr val="FF0000"/>
              </a:buClr>
            </a:pPr>
            <a:endParaRPr lang="en-IN" sz="2400" dirty="0">
              <a:latin typeface="Times New Roman" panose="02020603050405020304" pitchFamily="18" charset="0"/>
              <a:cs typeface="Times New Roman" panose="02020603050405020304" pitchFamily="18" charset="0"/>
            </a:endParaRPr>
          </a:p>
          <a:p>
            <a:pPr algn="just">
              <a:buClr>
                <a:srgbClr val="FF0000"/>
              </a:buClr>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to make easy of the recruitment process for organizations and students.</a:t>
            </a:r>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xmlns="" val="14205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a:solidFill>
                <a:schemeClr val="tx1"/>
              </a:solidFill>
            </a:endParaRPr>
          </a:p>
        </p:txBody>
      </p:sp>
      <p:sp>
        <p:nvSpPr>
          <p:cNvPr id="4" name="TextBox 3">
            <a:extLst>
              <a:ext uri="{FF2B5EF4-FFF2-40B4-BE49-F238E27FC236}">
                <a16:creationId xmlns:a16="http://schemas.microsoft.com/office/drawing/2014/main" xmlns="" id="{D9206191-BB84-A213-8C84-2D5FE64B7D9F}"/>
              </a:ext>
            </a:extLst>
          </p:cNvPr>
          <p:cNvSpPr txBox="1"/>
          <p:nvPr/>
        </p:nvSpPr>
        <p:spPr>
          <a:xfrm>
            <a:off x="260145" y="1238736"/>
            <a:ext cx="12029768" cy="3477875"/>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Online College Recruitment System:</a:t>
            </a:r>
          </a:p>
          <a:p>
            <a:pPr>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Traditional college recruitment processes are often fragmented and inefficient, leading to delays, communication gaps, and challenges in managing a large volume of applications. The proposed system employs online application forms, and advanced analytics to optimize the workflow. It also features integration with CRM to ensure seamless data exchange and mobile accessibility for users. In proposed system HTML ,CSS, </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is used for frontend, PHP is used for Back-End and MYSQL is used for Database Software Stack: WAMP .The implementation of the college recruitment system leads to increased efficiency in managing applications and communications, improved recruitment outcomes through targeted strategies, and enhanced data-driven decision-making. Overall, it reduces administrative burdens, accelerates the recruitment process, and provides valuable insights for strategic planning</a:t>
            </a:r>
            <a:r>
              <a:rPr lang="en-US" sz="2000" dirty="0"/>
              <a:t>.</a:t>
            </a:r>
          </a:p>
        </p:txBody>
      </p:sp>
    </p:spTree>
    <p:extLst>
      <p:ext uri="{BB962C8B-B14F-4D97-AF65-F5344CB8AC3E}">
        <p14:creationId xmlns:p14="http://schemas.microsoft.com/office/powerpoint/2010/main" xmlns="" val="206418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xmlns="" val="3985083097"/>
              </p:ext>
            </p:extLst>
          </p:nvPr>
        </p:nvGraphicFramePr>
        <p:xfrm>
          <a:off x="-29497" y="719664"/>
          <a:ext cx="12107196" cy="11462558"/>
        </p:xfrm>
        <a:graphic>
          <a:graphicData uri="http://schemas.openxmlformats.org/drawingml/2006/table">
            <a:tbl>
              <a:tblPr firstRow="1" bandRow="1">
                <a:tableStyleId>{93296810-A885-4BE3-A3E7-6D5BEEA58F35}</a:tableStyleId>
              </a:tblPr>
              <a:tblGrid>
                <a:gridCol w="2431503">
                  <a:extLst>
                    <a:ext uri="{9D8B030D-6E8A-4147-A177-3AD203B41FA5}">
                      <a16:colId xmlns:a16="http://schemas.microsoft.com/office/drawing/2014/main" xmlns="" val="1458285663"/>
                    </a:ext>
                  </a:extLst>
                </a:gridCol>
                <a:gridCol w="2428908">
                  <a:extLst>
                    <a:ext uri="{9D8B030D-6E8A-4147-A177-3AD203B41FA5}">
                      <a16:colId xmlns:a16="http://schemas.microsoft.com/office/drawing/2014/main" xmlns="" val="109330403"/>
                    </a:ext>
                  </a:extLst>
                </a:gridCol>
                <a:gridCol w="2415595">
                  <a:extLst>
                    <a:ext uri="{9D8B030D-6E8A-4147-A177-3AD203B41FA5}">
                      <a16:colId xmlns:a16="http://schemas.microsoft.com/office/drawing/2014/main" xmlns="" val="3321216741"/>
                    </a:ext>
                  </a:extLst>
                </a:gridCol>
                <a:gridCol w="2416106">
                  <a:extLst>
                    <a:ext uri="{9D8B030D-6E8A-4147-A177-3AD203B41FA5}">
                      <a16:colId xmlns:a16="http://schemas.microsoft.com/office/drawing/2014/main" xmlns="" val="2877018546"/>
                    </a:ext>
                  </a:extLst>
                </a:gridCol>
                <a:gridCol w="2415084">
                  <a:extLst>
                    <a:ext uri="{9D8B030D-6E8A-4147-A177-3AD203B41FA5}">
                      <a16:colId xmlns:a16="http://schemas.microsoft.com/office/drawing/2014/main" xmlns="" val="1421465586"/>
                    </a:ext>
                  </a:extLst>
                </a:gridCol>
              </a:tblGrid>
              <a:tr h="109713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xmlns="" val="583417673"/>
                  </a:ext>
                </a:extLst>
              </a:tr>
              <a:tr h="2165184">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Development of a Job Portal to Facilitate In campus Placement</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Niaj</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Srivastava,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Manashvi</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Tripathi, Vipin Rai</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rtl="0">
                        <a:spcBef>
                          <a:spcPts val="0"/>
                        </a:spcBef>
                        <a:spcAft>
                          <a:spcPts val="0"/>
                        </a:spcAft>
                        <a:buNone/>
                      </a:pPr>
                      <a:endParaRPr lang="en-US" sz="1800" b="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 </a:t>
                      </a:r>
                      <a:endParaRPr lang="en-US" dirty="0"/>
                    </a:p>
                  </a:txBody>
                  <a:tcPr/>
                </a:tc>
                <a:tc>
                  <a:txBody>
                    <a:bodyPr/>
                    <a:lstStyle/>
                    <a:p>
                      <a:pPr marL="0" marR="0" lvl="0" indent="0" algn="ctr" rtl="0">
                        <a:spcBef>
                          <a:spcPts val="0"/>
                        </a:spcBef>
                        <a:spcAft>
                          <a:spcPts val="0"/>
                        </a:spcAft>
                        <a:buNone/>
                      </a:pPr>
                      <a:r>
                        <a:rPr lang="en-IN" sz="1800" u="none" strike="noStrike" cap="none" dirty="0" smtClean="0">
                          <a:solidFill>
                            <a:schemeClr val="dk1"/>
                          </a:solidFill>
                          <a:latin typeface="Times New Roman"/>
                          <a:ea typeface="Times New Roman"/>
                          <a:cs typeface="Times New Roman"/>
                          <a:sym typeface="Times New Roman"/>
                        </a:rPr>
                        <a:t>IEEE </a:t>
                      </a:r>
                      <a:r>
                        <a:rPr lang="en-IN" sz="1800" u="none" strike="noStrike" cap="none" dirty="0" err="1" smtClean="0">
                          <a:solidFill>
                            <a:schemeClr val="dk1"/>
                          </a:solidFill>
                          <a:latin typeface="Times New Roman"/>
                          <a:ea typeface="Times New Roman"/>
                          <a:cs typeface="Times New Roman"/>
                          <a:sym typeface="Times New Roman"/>
                        </a:rPr>
                        <a:t>Xplore</a:t>
                      </a:r>
                      <a:r>
                        <a:rPr lang="en-IN" sz="1800" u="none" strike="noStrike" cap="none" dirty="0" smtClean="0">
                          <a:solidFill>
                            <a:schemeClr val="dk1"/>
                          </a:solidFill>
                          <a:latin typeface="Times New Roman"/>
                          <a:ea typeface="Times New Roman"/>
                          <a:cs typeface="Times New Roman"/>
                          <a:sym typeface="Times New Roman"/>
                        </a:rPr>
                        <a:t>(2023</a:t>
                      </a:r>
                      <a:r>
                        <a:rPr lang="en-IN" sz="1800" u="none" strike="noStrike" cap="none" dirty="0">
                          <a:solidFill>
                            <a:schemeClr val="dk1"/>
                          </a:solidFill>
                          <a:latin typeface="Times New Roman"/>
                          <a:ea typeface="Times New Roman"/>
                          <a:cs typeface="Times New Roman"/>
                          <a:sym typeface="Times New Roman"/>
                        </a:rPr>
                        <a:t>)</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portal aims to increase accessibility, save time, and enhance the overall placement experience for all stakeholders</a:t>
                      </a:r>
                      <a:endParaRPr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Web Development </a:t>
                      </a:r>
                      <a:r>
                        <a:rPr lang="en-US" sz="180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Frameworks, </a:t>
                      </a:r>
                      <a:r>
                        <a:rPr lang="en-US"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Database Management Systems, Data Analytics Tools, APIs and Cloud Computing</a:t>
                      </a:r>
                      <a:endParaRPr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xmlns="" val="1168724830"/>
                  </a:ext>
                </a:extLst>
              </a:tr>
              <a:tr h="1279432">
                <a:tc>
                  <a:txBody>
                    <a:bodyPr/>
                    <a:lstStyle/>
                    <a:p>
                      <a:pPr marL="0" marR="0" lvl="0" indent="0" algn="ctr"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E-recruitment support system based on MOOCs</a:t>
                      </a:r>
                      <a:endParaRPr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b="0" u="none" strike="noStrike" kern="1200" cap="none" dirty="0">
                          <a:solidFill>
                            <a:schemeClr val="dk1"/>
                          </a:solidFill>
                          <a:effectLst/>
                          <a:latin typeface="Times New Roman" panose="02020603050405020304" pitchFamily="18" charset="0"/>
                          <a:ea typeface="+mn-ea"/>
                          <a:cs typeface="Times New Roman" panose="02020603050405020304" pitchFamily="18" charset="0"/>
                          <a:sym typeface="Times New Roman"/>
                        </a:rPr>
                        <a:t>Lynda Haddadi, Mohammed EI Amine Tali, Farida </a:t>
                      </a:r>
                      <a:r>
                        <a:rPr lang="en-US" sz="1800" b="0" u="none" strike="noStrike" kern="1200" cap="none" dirty="0" err="1">
                          <a:solidFill>
                            <a:schemeClr val="dk1"/>
                          </a:solidFill>
                          <a:effectLst/>
                          <a:latin typeface="Times New Roman" panose="02020603050405020304" pitchFamily="18" charset="0"/>
                          <a:ea typeface="+mn-ea"/>
                          <a:cs typeface="Times New Roman" panose="02020603050405020304" pitchFamily="18" charset="0"/>
                          <a:sym typeface="Times New Roman"/>
                        </a:rPr>
                        <a:t>Bouarab</a:t>
                      </a:r>
                      <a:r>
                        <a:rPr lang="en-US" sz="1800" b="0" u="none" strike="noStrike" kern="1200" cap="none" dirty="0">
                          <a:solidFill>
                            <a:schemeClr val="dk1"/>
                          </a:solidFill>
                          <a:effectLst/>
                          <a:latin typeface="Times New Roman" panose="02020603050405020304" pitchFamily="18" charset="0"/>
                          <a:ea typeface="+mn-ea"/>
                          <a:cs typeface="Times New Roman" panose="02020603050405020304" pitchFamily="18" charset="0"/>
                          <a:sym typeface="Times New Roman"/>
                        </a:rPr>
                        <a:t> </a:t>
                      </a:r>
                      <a:r>
                        <a:rPr lang="en-US" sz="1800" b="0" u="none" strike="noStrike" kern="1200" cap="none" dirty="0" err="1">
                          <a:solidFill>
                            <a:schemeClr val="dk1"/>
                          </a:solidFill>
                          <a:effectLst/>
                          <a:latin typeface="Times New Roman" panose="02020603050405020304" pitchFamily="18" charset="0"/>
                          <a:ea typeface="+mn-ea"/>
                          <a:cs typeface="Times New Roman" panose="02020603050405020304" pitchFamily="18" charset="0"/>
                          <a:sym typeface="Times New Roman"/>
                        </a:rPr>
                        <a:t>Dahmani</a:t>
                      </a:r>
                      <a:r>
                        <a:rPr lang="en-US" sz="1800" b="0" u="none" strike="noStrike" kern="1200" cap="none" dirty="0">
                          <a:solidFill>
                            <a:schemeClr val="dk1"/>
                          </a:solidFill>
                          <a:effectLst/>
                          <a:latin typeface="Times New Roman" panose="02020603050405020304" pitchFamily="18" charset="0"/>
                          <a:ea typeface="+mn-ea"/>
                          <a:cs typeface="Times New Roman" panose="02020603050405020304" pitchFamily="18" charset="0"/>
                          <a:sym typeface="Times New Roman"/>
                        </a:rPr>
                        <a:t>, </a:t>
                      </a:r>
                      <a:r>
                        <a:rPr lang="en-US" sz="1800" b="0" u="none" strike="noStrike" kern="1200" cap="none" dirty="0" err="1">
                          <a:solidFill>
                            <a:schemeClr val="dk1"/>
                          </a:solidFill>
                          <a:effectLst/>
                          <a:latin typeface="Times New Roman" panose="02020603050405020304" pitchFamily="18" charset="0"/>
                          <a:ea typeface="+mn-ea"/>
                          <a:cs typeface="Times New Roman" panose="02020603050405020304" pitchFamily="18" charset="0"/>
                          <a:sym typeface="Times New Roman"/>
                        </a:rPr>
                        <a:t>Tassadit</a:t>
                      </a:r>
                      <a:r>
                        <a:rPr lang="en-US" sz="1800" b="0" u="none" strike="noStrike" kern="1200" cap="none" dirty="0">
                          <a:solidFill>
                            <a:schemeClr val="dk1"/>
                          </a:solidFill>
                          <a:effectLst/>
                          <a:latin typeface="Times New Roman" panose="02020603050405020304" pitchFamily="18" charset="0"/>
                          <a:ea typeface="+mn-ea"/>
                          <a:cs typeface="Times New Roman" panose="02020603050405020304" pitchFamily="18" charset="0"/>
                          <a:sym typeface="Times New Roman"/>
                        </a:rPr>
                        <a:t> </a:t>
                      </a:r>
                      <a:r>
                        <a:rPr lang="en-US" sz="1800" b="0" u="none" strike="noStrike" kern="1200" cap="none" dirty="0" err="1">
                          <a:solidFill>
                            <a:schemeClr val="dk1"/>
                          </a:solidFill>
                          <a:effectLst/>
                          <a:latin typeface="Times New Roman" panose="02020603050405020304" pitchFamily="18" charset="0"/>
                          <a:ea typeface="+mn-ea"/>
                          <a:cs typeface="Times New Roman" panose="02020603050405020304" pitchFamily="18" charset="0"/>
                          <a:sym typeface="Times New Roman"/>
                        </a:rPr>
                        <a:t>Berkane</a:t>
                      </a:r>
                      <a:endParaRPr sz="18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IEEE Xplore(2017)</a:t>
                      </a: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The system matches candidate profiles with job requirements using detailed parsing of skills, education, and experience.</a:t>
                      </a: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XML, JSON, Cloud storage</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660361405"/>
                  </a:ext>
                </a:extLst>
              </a:tr>
              <a:tr h="1279432">
                <a:tc>
                  <a:txBody>
                    <a:bodyPr/>
                    <a:lstStyle/>
                    <a:p>
                      <a:pPr marL="0" marR="0" lvl="0" indent="0" algn="ctr"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Research on Campus Recruitment management platform based on dynamic electronic commerce</a:t>
                      </a:r>
                      <a:endParaRPr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Lu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Shumin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Rao Yuan </a:t>
                      </a:r>
                      <a:endParaRPr sz="18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IN" sz="1800" u="none" strike="noStrike" cap="none" dirty="0">
                          <a:solidFill>
                            <a:schemeClr val="dk1"/>
                          </a:solidFill>
                          <a:latin typeface="Times New Roman"/>
                          <a:ea typeface="Times New Roman"/>
                          <a:cs typeface="Times New Roman"/>
                          <a:sym typeface="Times New Roman"/>
                        </a:rPr>
                        <a:t>IEEE Xplore(2010)</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Automated candidate filtering based on predefined criteria, improving efficiency and reducing manual effort.</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111B21"/>
                          </a:solidFill>
                          <a:latin typeface="Times New Roman" pitchFamily="18" charset="0"/>
                          <a:cs typeface="Times New Roman" pitchFamily="18" charset="0"/>
                        </a:rPr>
                        <a:t>ReactJS</a:t>
                      </a:r>
                      <a:r>
                        <a:rPr lang="en-US" sz="1800" b="0" i="0" dirty="0" smtClean="0">
                          <a:solidFill>
                            <a:srgbClr val="111B21"/>
                          </a:solidFill>
                          <a:latin typeface="Times New Roman" pitchFamily="18" charset="0"/>
                          <a:cs typeface="Times New Roman" pitchFamily="18" charset="0"/>
                        </a:rPr>
                        <a:t>, </a:t>
                      </a:r>
                      <a:r>
                        <a:rPr lang="en-US" sz="1800" b="0" i="0" dirty="0" err="1" smtClean="0">
                          <a:solidFill>
                            <a:srgbClr val="111B21"/>
                          </a:solidFill>
                          <a:latin typeface="Times New Roman" pitchFamily="18" charset="0"/>
                          <a:cs typeface="Times New Roman" pitchFamily="18" charset="0"/>
                        </a:rPr>
                        <a:t>NodeJS</a:t>
                      </a:r>
                      <a:r>
                        <a:rPr lang="en-US" sz="1800" b="0" i="0" dirty="0" smtClean="0">
                          <a:solidFill>
                            <a:srgbClr val="111B21"/>
                          </a:solidFill>
                          <a:latin typeface="Times New Roman" pitchFamily="18" charset="0"/>
                          <a:cs typeface="Times New Roman" pitchFamily="18" charset="0"/>
                        </a:rPr>
                        <a:t> </a:t>
                      </a:r>
                      <a:r>
                        <a:rPr lang="en-US" sz="1800" b="0" i="0" dirty="0">
                          <a:solidFill>
                            <a:srgbClr val="111B21"/>
                          </a:solidFill>
                          <a:latin typeface="Times New Roman" pitchFamily="18" charset="0"/>
                          <a:cs typeface="Times New Roman" pitchFamily="18" charset="0"/>
                        </a:rPr>
                        <a:t>and </a:t>
                      </a:r>
                      <a:r>
                        <a:rPr lang="en-US" sz="1800" b="0" i="0" dirty="0" err="1" smtClean="0">
                          <a:solidFill>
                            <a:srgbClr val="111B21"/>
                          </a:solidFill>
                          <a:latin typeface="Times New Roman" pitchFamily="18" charset="0"/>
                          <a:cs typeface="Times New Roman" pitchFamily="18" charset="0"/>
                        </a:rPr>
                        <a:t>ExpressJS</a:t>
                      </a:r>
                      <a:r>
                        <a:rPr lang="en-US" sz="1800" b="0" i="0" dirty="0" smtClean="0">
                          <a:solidFill>
                            <a:srgbClr val="111B21"/>
                          </a:solidFill>
                          <a:latin typeface="Times New Roman" pitchFamily="18" charset="0"/>
                          <a:cs typeface="Times New Roman" pitchFamily="18" charset="0"/>
                        </a:rPr>
                        <a:t> , </a:t>
                      </a:r>
                      <a:r>
                        <a:rPr lang="en-US" sz="1800" b="0" i="0" dirty="0">
                          <a:solidFill>
                            <a:srgbClr val="111B21"/>
                          </a:solidFill>
                          <a:latin typeface="Times New Roman" pitchFamily="18" charset="0"/>
                          <a:cs typeface="Times New Roman" pitchFamily="18" charset="0"/>
                        </a:rPr>
                        <a:t>MySQL.</a:t>
                      </a:r>
                      <a:endParaRPr lang="en-US" sz="1800" u="none" strike="noStrike" cap="none" dirty="0">
                        <a:solidFill>
                          <a:schemeClr val="dk1"/>
                        </a:solidFill>
                        <a:latin typeface="Times New Roman" pitchFamily="18" charset="0"/>
                        <a:ea typeface="Times New Roman"/>
                        <a:cs typeface="Times New Roman" pitchFamily="18" charset="0"/>
                        <a:sym typeface="Times New Roman"/>
                      </a:endParaRPr>
                    </a:p>
                    <a:p>
                      <a:pPr marL="0" marR="0" lvl="0" indent="0" algn="ctr" rtl="0">
                        <a:spcBef>
                          <a:spcPts val="0"/>
                        </a:spcBef>
                        <a:spcAft>
                          <a:spcPts val="0"/>
                        </a:spcAft>
                        <a:buNone/>
                      </a:pP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2827881711"/>
                  </a:ext>
                </a:extLst>
              </a:tr>
              <a:tr h="2165184">
                <a:tc>
                  <a:txBody>
                    <a:bodyPr/>
                    <a:lstStyle/>
                    <a:p>
                      <a:pPr marL="0" marR="0" lvl="0" indent="0" algn="ctr" rtl="0">
                        <a:spcBef>
                          <a:spcPts val="0"/>
                        </a:spcBef>
                        <a:spcAft>
                          <a:spcPts val="0"/>
                        </a:spcAft>
                        <a:buNone/>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Recruiting Young Engineers to the Pulp &amp; Paper Industry - Perspectives from Recent Graduates</a:t>
                      </a:r>
                      <a:endParaRPr lang="en-IN" sz="180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Jahan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Kargar</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Farah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Qasemi</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endParaRPr sz="1800" b="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ctr" rtl="0">
                        <a:spcBef>
                          <a:spcPts val="0"/>
                        </a:spcBef>
                        <a:spcAft>
                          <a:spcPts val="0"/>
                        </a:spcAft>
                        <a:buNone/>
                      </a:pPr>
                      <a:r>
                        <a:rPr lang="en-US" sz="1800" u="none" strike="noStrike" cap="none" dirty="0">
                          <a:solidFill>
                            <a:schemeClr val="dk1"/>
                          </a:solidFill>
                          <a:latin typeface="Times New Roman"/>
                          <a:ea typeface="Times New Roman"/>
                          <a:cs typeface="Times New Roman"/>
                          <a:sym typeface="Times New Roman"/>
                        </a:rPr>
                        <a:t>IEEE Pulp and Paper Industry Committee (PPIC</a:t>
                      </a:r>
                      <a:r>
                        <a:rPr lang="en-US" sz="1800" u="none" strike="noStrike" cap="none" dirty="0" smtClean="0">
                          <a:solidFill>
                            <a:schemeClr val="dk1"/>
                          </a:solidFill>
                          <a:latin typeface="Times New Roman"/>
                          <a:ea typeface="Times New Roman"/>
                          <a:cs typeface="Times New Roman"/>
                          <a:sym typeface="Times New Roman"/>
                        </a:rPr>
                        <a:t>).(2007)</a:t>
                      </a:r>
                      <a:endParaRPr sz="1800" u="none" strike="noStrike" cap="none" dirty="0">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1800" u="none" strike="noStrike" cap="none" dirty="0">
                          <a:solidFill>
                            <a:schemeClr val="dk1"/>
                          </a:solidFill>
                          <a:latin typeface="Times New Roman" pitchFamily="18" charset="0"/>
                          <a:ea typeface="Times New Roman"/>
                          <a:cs typeface="Times New Roman" pitchFamily="18" charset="0"/>
                          <a:sym typeface="Times New Roman"/>
                        </a:rPr>
                        <a:t>It emphasizes the importance of providing real-world exposure through internships, mentorships, and industry conferences</a:t>
                      </a: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Cloud Computing (AWS, Google Cloud), Java, HTML, CSS, MySQL.</a:t>
                      </a:r>
                    </a:p>
                    <a:p>
                      <a:pPr marL="0" marR="0" lvl="0" indent="0" algn="ctr" rtl="0">
                        <a:spcBef>
                          <a:spcPts val="0"/>
                        </a:spcBef>
                        <a:spcAft>
                          <a:spcPts val="0"/>
                        </a:spcAft>
                        <a:buNone/>
                      </a:pPr>
                      <a:endParaRPr sz="1800" u="none" strike="noStrike" cap="none" dirty="0">
                        <a:solidFill>
                          <a:schemeClr val="dk1"/>
                        </a:solidFill>
                        <a:latin typeface="Times New Roman" pitchFamily="18" charset="0"/>
                        <a:ea typeface="Times New Roman"/>
                        <a:cs typeface="Times New Roman" pitchFamily="18" charset="0"/>
                        <a:sym typeface="Times New Roman"/>
                      </a:endParaRPr>
                    </a:p>
                  </a:txBody>
                  <a:tcPr marL="91450" marR="91450" marT="45725" marB="45725"/>
                </a:tc>
                <a:extLst>
                  <a:ext uri="{0D108BD9-81ED-4DB2-BD59-A6C34878D82A}">
                    <a16:rowId xmlns:a16="http://schemas.microsoft.com/office/drawing/2014/main" xmlns="" val="2351027274"/>
                  </a:ext>
                </a:extLst>
              </a:tr>
              <a:tr h="2165174">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Facilitating Job Recruitment Process Through Job Application Support</a:t>
                      </a:r>
                      <a:endParaRPr lang="en-US" b="0" i="0" dirty="0">
                        <a:latin typeface="Times New Roman" panose="02020603050405020304" pitchFamily="18" charset="0"/>
                        <a:cs typeface="Times New Roman" panose="02020603050405020304" pitchFamily="18" charset="0"/>
                      </a:endParaRPr>
                    </a:p>
                  </a:txBody>
                  <a:tcPr/>
                </a:tc>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Junalux</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Chalidabhongse</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Nattapon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Jirapokakul</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 Rata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Chutivisarn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Journal of Emerging Technologies and Innovative Research (JETIR</a:t>
                      </a:r>
                      <a:r>
                        <a:rPr lang="en-US" dirty="0" smtClean="0">
                          <a:latin typeface="Times New Roman" panose="02020603050405020304" pitchFamily="18" charset="0"/>
                          <a:cs typeface="Times New Roman" panose="02020603050405020304" pitchFamily="18" charset="0"/>
                        </a:rPr>
                        <a:t>).(2006)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focuses on reducing the challenges faced in traditional recruitment by implementing systems like Applicant Tracking Systems (ATS), Candidate Relationship Management (CRM)</a:t>
                      </a:r>
                    </a:p>
                  </a:txBody>
                  <a:tcPr/>
                </a:tc>
                <a:tc>
                  <a:txBody>
                    <a:bodyPr/>
                    <a:lstStyle/>
                    <a:p>
                      <a:r>
                        <a:rPr lang="en-US" dirty="0" err="1">
                          <a:latin typeface="Times New Roman" panose="02020603050405020304" pitchFamily="18" charset="0"/>
                          <a:cs typeface="Times New Roman" panose="02020603050405020304" pitchFamily="18" charset="0"/>
                        </a:rPr>
                        <a:t>AI,ML,Virtual</a:t>
                      </a:r>
                      <a:r>
                        <a:rPr lang="en-US" dirty="0">
                          <a:latin typeface="Times New Roman" panose="02020603050405020304" pitchFamily="18" charset="0"/>
                          <a:cs typeface="Times New Roman" panose="02020603050405020304" pitchFamily="18" charset="0"/>
                        </a:rPr>
                        <a:t> Reality (VR), Augmented Writing Platforms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334554171"/>
                  </a:ext>
                </a:extLst>
              </a:tr>
            </a:tbl>
          </a:graphicData>
        </a:graphic>
      </p:graphicFrame>
    </p:spTree>
    <p:extLst>
      <p:ext uri="{BB962C8B-B14F-4D97-AF65-F5344CB8AC3E}">
        <p14:creationId xmlns:p14="http://schemas.microsoft.com/office/powerpoint/2010/main" xmlns="" val="3742487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 name="Picture 1" descr="prop arch dia.png">
            <a:extLst>
              <a:ext uri="{FF2B5EF4-FFF2-40B4-BE49-F238E27FC236}">
                <a16:creationId xmlns:a16="http://schemas.microsoft.com/office/drawing/2014/main" xmlns="" id="{ACE4984B-D740-B03B-FF16-360A2C6A3F9D}"/>
              </a:ext>
            </a:extLst>
          </p:cNvPr>
          <p:cNvPicPr>
            <a:picLocks noChangeAspect="1"/>
          </p:cNvPicPr>
          <p:nvPr/>
        </p:nvPicPr>
        <p:blipFill>
          <a:blip r:embed="rId2"/>
          <a:stretch>
            <a:fillRect/>
          </a:stretch>
        </p:blipFill>
        <p:spPr>
          <a:xfrm>
            <a:off x="1430595" y="1135626"/>
            <a:ext cx="9173496" cy="5205656"/>
          </a:xfrm>
          <a:prstGeom prst="rect">
            <a:avLst/>
          </a:prstGeom>
        </p:spPr>
      </p:pic>
    </p:spTree>
    <p:extLst>
      <p:ext uri="{BB962C8B-B14F-4D97-AF65-F5344CB8AC3E}">
        <p14:creationId xmlns:p14="http://schemas.microsoft.com/office/powerpoint/2010/main" xmlns="" val="68747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3" name="Picture 2" descr="existing dia.drawio(1).png">
            <a:extLst>
              <a:ext uri="{FF2B5EF4-FFF2-40B4-BE49-F238E27FC236}">
                <a16:creationId xmlns:a16="http://schemas.microsoft.com/office/drawing/2014/main" xmlns="" id="{3F8613A2-58F8-7731-7CA6-5F8D9498FBFD}"/>
              </a:ext>
            </a:extLst>
          </p:cNvPr>
          <p:cNvPicPr>
            <a:picLocks noChangeAspect="1"/>
          </p:cNvPicPr>
          <p:nvPr/>
        </p:nvPicPr>
        <p:blipFill>
          <a:blip r:embed="rId2"/>
          <a:stretch>
            <a:fillRect/>
          </a:stretch>
        </p:blipFill>
        <p:spPr>
          <a:xfrm>
            <a:off x="1666844" y="1405890"/>
            <a:ext cx="8929750" cy="4809192"/>
          </a:xfrm>
          <a:prstGeom prst="rect">
            <a:avLst/>
          </a:prstGeom>
        </p:spPr>
      </p:pic>
    </p:spTree>
    <p:extLst>
      <p:ext uri="{BB962C8B-B14F-4D97-AF65-F5344CB8AC3E}">
        <p14:creationId xmlns:p14="http://schemas.microsoft.com/office/powerpoint/2010/main" xmlns="" val="318279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235638" y="2975743"/>
            <a:ext cx="5157787" cy="3380607"/>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Server Processor: Intel</a:t>
            </a:r>
          </a:p>
          <a:p>
            <a:pPr>
              <a:buClr>
                <a:srgbClr val="FF0000"/>
              </a:buCl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XeonServer</a:t>
            </a:r>
            <a:r>
              <a:rPr lang="en-IN" dirty="0">
                <a:latin typeface="Times New Roman" panose="02020603050405020304" pitchFamily="18" charset="0"/>
                <a:cs typeface="Times New Roman" panose="02020603050405020304" pitchFamily="18" charset="0"/>
              </a:rPr>
              <a:t> RAM: 16GB+</a:t>
            </a:r>
          </a:p>
          <a:p>
            <a:pPr>
              <a:buClr>
                <a:srgbClr val="FF0000"/>
              </a:buClr>
            </a:pPr>
            <a:r>
              <a:rPr lang="en-IN" dirty="0">
                <a:latin typeface="Times New Roman" panose="02020603050405020304" pitchFamily="18" charset="0"/>
                <a:cs typeface="Times New Roman" panose="02020603050405020304" pitchFamily="18" charset="0"/>
              </a:rPr>
              <a:t>Server Storage: 500GB</a:t>
            </a:r>
          </a:p>
          <a:p>
            <a:pPr>
              <a:buClr>
                <a:srgbClr val="FF0000"/>
              </a:buClr>
            </a:pPr>
            <a:r>
              <a:rPr lang="en-IN" dirty="0" err="1">
                <a:latin typeface="Times New Roman" panose="02020603050405020304" pitchFamily="18" charset="0"/>
                <a:cs typeface="Times New Roman" panose="02020603050405020304" pitchFamily="18" charset="0"/>
              </a:rPr>
              <a:t>SSDClient</a:t>
            </a:r>
            <a:r>
              <a:rPr lang="en-IN" dirty="0">
                <a:latin typeface="Times New Roman" panose="02020603050405020304" pitchFamily="18" charset="0"/>
                <a:cs typeface="Times New Roman" panose="02020603050405020304" pitchFamily="18" charset="0"/>
              </a:rPr>
              <a:t> Processor: Intel i5/i7Client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RAM: 8GB+</a:t>
            </a: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390606" y="2975743"/>
            <a:ext cx="5183188" cy="3684588"/>
          </a:xfrm>
        </p:spPr>
        <p:txBody>
          <a:bodyPr>
            <a:normAutofit/>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Operating System: Linux/Windows</a:t>
            </a:r>
          </a:p>
          <a:p>
            <a:pPr>
              <a:buClr>
                <a:srgbClr val="FF0000"/>
              </a:buClr>
            </a:pPr>
            <a:r>
              <a:rPr lang="en-IN" sz="2400" dirty="0">
                <a:latin typeface="Times New Roman" panose="02020603050405020304" pitchFamily="18" charset="0"/>
                <a:cs typeface="Times New Roman" panose="02020603050405020304" pitchFamily="18" charset="0"/>
              </a:rPr>
              <a:t> Server Backend: PHP</a:t>
            </a:r>
          </a:p>
          <a:p>
            <a:pPr>
              <a:buClr>
                <a:srgbClr val="FF0000"/>
              </a:buClr>
            </a:pPr>
            <a:r>
              <a:rPr lang="en-IN" sz="2400" dirty="0">
                <a:latin typeface="Times New Roman" panose="02020603050405020304" pitchFamily="18" charset="0"/>
                <a:cs typeface="Times New Roman" panose="02020603050405020304" pitchFamily="18" charset="0"/>
              </a:rPr>
              <a:t>Frontend: HTML,CSS</a:t>
            </a:r>
          </a:p>
          <a:p>
            <a:pPr>
              <a:buClr>
                <a:srgbClr val="FF0000"/>
              </a:buClr>
            </a:pPr>
            <a:r>
              <a:rPr lang="en-IN" sz="2400" dirty="0">
                <a:latin typeface="Times New Roman" panose="02020603050405020304" pitchFamily="18" charset="0"/>
                <a:cs typeface="Times New Roman" panose="02020603050405020304" pitchFamily="18" charset="0"/>
              </a:rPr>
              <a:t>Database: MySQL</a:t>
            </a: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xmlns="" val="62787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1118420" y="1754494"/>
            <a:ext cx="10515600" cy="4351338"/>
          </a:xfrm>
        </p:spPr>
        <p:txBody>
          <a:bodyPr/>
          <a:lstStyle/>
          <a:p>
            <a:pPr>
              <a:buClr>
                <a:srgbClr val="FF0000"/>
              </a:buClr>
            </a:pPr>
            <a:r>
              <a:rPr lang="en-US" sz="2400" dirty="0">
                <a:latin typeface="Times New Roman" panose="02020603050405020304" pitchFamily="18" charset="0"/>
                <a:cs typeface="Times New Roman" panose="02020603050405020304" pitchFamily="18" charset="0"/>
              </a:rPr>
              <a:t>Admin Module </a:t>
            </a:r>
          </a:p>
          <a:p>
            <a:pPr>
              <a:buClr>
                <a:srgbClr val="FF0000"/>
              </a:buClr>
            </a:pPr>
            <a:r>
              <a:rPr lang="en-US" sz="2400" dirty="0">
                <a:latin typeface="Times New Roman" panose="02020603050405020304" pitchFamily="18" charset="0"/>
                <a:cs typeface="Times New Roman" panose="02020603050405020304" pitchFamily="18" charset="0"/>
              </a:rPr>
              <a:t>Student Module</a:t>
            </a:r>
          </a:p>
          <a:p>
            <a:pPr>
              <a:buClr>
                <a:srgbClr val="FF0000"/>
              </a:buClr>
            </a:pPr>
            <a:r>
              <a:rPr lang="en-US" sz="2400" dirty="0">
                <a:latin typeface="Times New Roman" panose="02020603050405020304" pitchFamily="18" charset="0"/>
                <a:cs typeface="Times New Roman" panose="02020603050405020304" pitchFamily="18" charset="0"/>
              </a:rPr>
              <a:t> Company Module</a:t>
            </a: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xmlns="" val="19587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859</Words>
  <Application>Microsoft Office PowerPoint</Application>
  <PresentationFormat>Custom</PresentationFormat>
  <Paragraphs>122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OBJECTIVE OF THE PROJECT</vt:lpstr>
      <vt:lpstr>ABSTRACT</vt:lpstr>
      <vt:lpstr>Slide 5</vt:lpstr>
      <vt:lpstr>Slide 6</vt:lpstr>
      <vt:lpstr>Slide 7</vt:lpstr>
      <vt:lpstr>SOFTWARE AND HARDWARE REQUIREMENTS </vt:lpstr>
      <vt:lpstr>MODULES </vt:lpstr>
      <vt:lpstr>ADMIN MODULE</vt:lpstr>
      <vt:lpstr>STUDENT MODULE</vt:lpstr>
      <vt:lpstr>COMPANY MODULE</vt:lpstr>
      <vt:lpstr>RESULTS AND DISCUSSION</vt:lpstr>
      <vt:lpstr>Slide 14</vt:lpstr>
      <vt:lpstr>Slide 15</vt:lpstr>
      <vt:lpstr>Slide 16</vt:lpstr>
      <vt:lpstr>Slide 17</vt:lpstr>
      <vt:lpstr>Slide 18</vt:lpstr>
      <vt:lpstr>Slide 19</vt:lpstr>
      <vt:lpstr>Slide 20</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Atchaya</cp:lastModifiedBy>
  <cp:revision>12</cp:revision>
  <dcterms:modified xsi:type="dcterms:W3CDTF">2024-12-06T03:20:33Z</dcterms:modified>
</cp:coreProperties>
</file>