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16" Target="../media/image15.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12" Target="../media/image17.png" Type="http://schemas.openxmlformats.org/officeDocument/2006/relationships/image"/><Relationship Id="rId13" Target="../media/image18.png" Type="http://schemas.openxmlformats.org/officeDocument/2006/relationships/image"/><Relationship Id="rId14" Target="../media/image15.jpeg" Type="http://schemas.openxmlformats.org/officeDocument/2006/relationships/image"/><Relationship Id="rId15" Target="../media/image27.png" Type="http://schemas.openxmlformats.org/officeDocument/2006/relationships/image"/><Relationship Id="rId16" Target="../media/image28.svg" Type="http://schemas.openxmlformats.org/officeDocument/2006/relationships/image"/><Relationship Id="rId17" Target="https://abc/" TargetMode="External" Type="http://schemas.openxmlformats.org/officeDocument/2006/relationships/hyperlink"/><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png" Type="http://schemas.openxmlformats.org/officeDocument/2006/relationships/image"/><Relationship Id="rId12" Target="../media/image14.png" Type="http://schemas.openxmlformats.org/officeDocument/2006/relationships/image"/><Relationship Id="rId13" Target="../media/image17.png" Type="http://schemas.openxmlformats.org/officeDocument/2006/relationships/image"/><Relationship Id="rId14" Target="../media/image18.png" Type="http://schemas.openxmlformats.org/officeDocument/2006/relationships/image"/><Relationship Id="rId15" Target="../media/image15.jpeg" Type="http://schemas.openxmlformats.org/officeDocument/2006/relationships/image"/><Relationship Id="rId2" Target="../media/image1.png" Type="http://schemas.openxmlformats.org/officeDocument/2006/relationships/image"/><Relationship Id="rId3" Target="../media/image16.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22.png" Type="http://schemas.openxmlformats.org/officeDocument/2006/relationships/image"/><Relationship Id="rId15" Target="../media/image23.png" Type="http://schemas.openxmlformats.org/officeDocument/2006/relationships/image"/><Relationship Id="rId16" Target="../media/image24.jpeg" Type="http://schemas.openxmlformats.org/officeDocument/2006/relationships/image"/><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12" Target="../media/image17.png" Type="http://schemas.openxmlformats.org/officeDocument/2006/relationships/image"/><Relationship Id="rId13" Target="../media/image18.png" Type="http://schemas.openxmlformats.org/officeDocument/2006/relationships/image"/><Relationship Id="rId14" Target="../media/image25.png" Type="http://schemas.openxmlformats.org/officeDocument/2006/relationships/image"/><Relationship Id="rId15" Target="../media/image15.jpe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12" Target="../media/image17.png" Type="http://schemas.openxmlformats.org/officeDocument/2006/relationships/image"/><Relationship Id="rId13" Target="../media/image18.png" Type="http://schemas.openxmlformats.org/officeDocument/2006/relationships/image"/><Relationship Id="rId14" Target="../media/image26.png" Type="http://schemas.openxmlformats.org/officeDocument/2006/relationships/image"/><Relationship Id="rId15" Target="../media/image15.jpe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12" Target="../media/image17.png" Type="http://schemas.openxmlformats.org/officeDocument/2006/relationships/image"/><Relationship Id="rId13" Target="../media/image18.pn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12" Target="../media/image17.png" Type="http://schemas.openxmlformats.org/officeDocument/2006/relationships/image"/><Relationship Id="rId13" Target="../media/image18.png" Type="http://schemas.openxmlformats.org/officeDocument/2006/relationships/image"/><Relationship Id="rId14" Target="../media/image15.jpe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12" Target="../media/image17.png" Type="http://schemas.openxmlformats.org/officeDocument/2006/relationships/image"/><Relationship Id="rId13" Target="../media/image18.pn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12" Target="../media/image17.png" Type="http://schemas.openxmlformats.org/officeDocument/2006/relationships/image"/><Relationship Id="rId13" Target="../media/image18.png" Type="http://schemas.openxmlformats.org/officeDocument/2006/relationships/image"/><Relationship Id="rId14" Target="../media/image15.jpe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57900"/>
            <a:ext cx="666755" cy="4210055"/>
          </a:xfrm>
          <a:custGeom>
            <a:avLst/>
            <a:gdLst/>
            <a:ahLst/>
            <a:cxnLst/>
            <a:rect r="r" b="b" t="t" l="l"/>
            <a:pathLst>
              <a:path h="4210055" w="666755">
                <a:moveTo>
                  <a:pt x="0" y="0"/>
                </a:moveTo>
                <a:lnTo>
                  <a:pt x="666755" y="0"/>
                </a:lnTo>
                <a:lnTo>
                  <a:pt x="666755" y="4210055"/>
                </a:lnTo>
                <a:lnTo>
                  <a:pt x="0" y="4210055"/>
                </a:lnTo>
                <a:lnTo>
                  <a:pt x="0" y="0"/>
                </a:lnTo>
                <a:close/>
              </a:path>
            </a:pathLst>
          </a:custGeom>
          <a:blipFill>
            <a:blip r:embed="rId2"/>
            <a:stretch>
              <a:fillRect l="0" t="0" r="0" b="0"/>
            </a:stretch>
          </a:blipFill>
        </p:spPr>
      </p:sp>
      <p:sp>
        <p:nvSpPr>
          <p:cNvPr name="Freeform 3" id="3"/>
          <p:cNvSpPr/>
          <p:nvPr/>
        </p:nvSpPr>
        <p:spPr>
          <a:xfrm flipH="false" flipV="false" rot="0">
            <a:off x="1104895" y="2057400"/>
            <a:ext cx="1866905" cy="1600200"/>
          </a:xfrm>
          <a:custGeom>
            <a:avLst/>
            <a:gdLst/>
            <a:ahLst/>
            <a:cxnLst/>
            <a:rect r="r" b="b" t="t" l="l"/>
            <a:pathLst>
              <a:path h="1600200" w="1866905">
                <a:moveTo>
                  <a:pt x="0" y="0"/>
                </a:moveTo>
                <a:lnTo>
                  <a:pt x="1866905" y="0"/>
                </a:lnTo>
                <a:lnTo>
                  <a:pt x="1866905" y="1600200"/>
                </a:lnTo>
                <a:lnTo>
                  <a:pt x="0" y="1600200"/>
                </a:lnTo>
                <a:lnTo>
                  <a:pt x="0" y="0"/>
                </a:lnTo>
                <a:close/>
              </a:path>
            </a:pathLst>
          </a:custGeom>
          <a:blipFill>
            <a:blip r:embed="rId3"/>
            <a:stretch>
              <a:fillRect l="0" t="0" r="0" b="0"/>
            </a:stretch>
          </a:blipFill>
        </p:spPr>
      </p:sp>
      <p:sp>
        <p:nvSpPr>
          <p:cNvPr name="Freeform 4" id="4"/>
          <p:cNvSpPr/>
          <p:nvPr/>
        </p:nvSpPr>
        <p:spPr>
          <a:xfrm flipH="false" flipV="false" rot="0">
            <a:off x="2743200" y="1638305"/>
            <a:ext cx="990595" cy="876295"/>
          </a:xfrm>
          <a:custGeom>
            <a:avLst/>
            <a:gdLst/>
            <a:ahLst/>
            <a:cxnLst/>
            <a:rect r="r" b="b" t="t" l="l"/>
            <a:pathLst>
              <a:path h="876295" w="990595">
                <a:moveTo>
                  <a:pt x="0" y="0"/>
                </a:moveTo>
                <a:lnTo>
                  <a:pt x="990595" y="0"/>
                </a:lnTo>
                <a:lnTo>
                  <a:pt x="990595" y="876295"/>
                </a:lnTo>
                <a:lnTo>
                  <a:pt x="0" y="876295"/>
                </a:lnTo>
                <a:lnTo>
                  <a:pt x="0" y="0"/>
                </a:lnTo>
                <a:close/>
              </a:path>
            </a:pathLst>
          </a:custGeom>
          <a:blipFill>
            <a:blip r:embed="rId4"/>
            <a:stretch>
              <a:fillRect l="0" t="0" r="0" b="0"/>
            </a:stretch>
          </a:blipFill>
        </p:spPr>
      </p:sp>
      <p:sp>
        <p:nvSpPr>
          <p:cNvPr name="Freeform 5" id="5"/>
          <p:cNvSpPr/>
          <p:nvPr/>
        </p:nvSpPr>
        <p:spPr>
          <a:xfrm flipH="false" flipV="false" rot="0">
            <a:off x="5638805" y="1828800"/>
            <a:ext cx="2495555" cy="2114550"/>
          </a:xfrm>
          <a:custGeom>
            <a:avLst/>
            <a:gdLst/>
            <a:ahLst/>
            <a:cxnLst/>
            <a:rect r="r" b="b" t="t" l="l"/>
            <a:pathLst>
              <a:path h="2114550" w="2495555">
                <a:moveTo>
                  <a:pt x="0" y="0"/>
                </a:moveTo>
                <a:lnTo>
                  <a:pt x="2495555" y="0"/>
                </a:lnTo>
                <a:lnTo>
                  <a:pt x="2495555" y="2114550"/>
                </a:lnTo>
                <a:lnTo>
                  <a:pt x="0" y="2114550"/>
                </a:lnTo>
                <a:lnTo>
                  <a:pt x="0" y="0"/>
                </a:lnTo>
                <a:close/>
              </a:path>
            </a:pathLst>
          </a:custGeom>
          <a:blipFill>
            <a:blip r:embed="rId5"/>
            <a:stretch>
              <a:fillRect l="0" t="0" r="0" b="0"/>
            </a:stretch>
          </a:blipFill>
        </p:spPr>
      </p:sp>
      <p:sp>
        <p:nvSpPr>
          <p:cNvPr name="Freeform 6" id="6"/>
          <p:cNvSpPr/>
          <p:nvPr/>
        </p:nvSpPr>
        <p:spPr>
          <a:xfrm flipH="false" flipV="false" rot="0">
            <a:off x="5695955" y="7867655"/>
            <a:ext cx="1085850" cy="895355"/>
          </a:xfrm>
          <a:custGeom>
            <a:avLst/>
            <a:gdLst/>
            <a:ahLst/>
            <a:cxnLst/>
            <a:rect r="r" b="b" t="t" l="l"/>
            <a:pathLst>
              <a:path h="895355" w="1085850">
                <a:moveTo>
                  <a:pt x="0" y="0"/>
                </a:moveTo>
                <a:lnTo>
                  <a:pt x="1085850" y="0"/>
                </a:lnTo>
                <a:lnTo>
                  <a:pt x="1085850" y="895355"/>
                </a:lnTo>
                <a:lnTo>
                  <a:pt x="0" y="895355"/>
                </a:lnTo>
                <a:lnTo>
                  <a:pt x="0" y="0"/>
                </a:lnTo>
                <a:close/>
              </a:path>
            </a:pathLst>
          </a:custGeom>
          <a:blipFill>
            <a:blip r:embed="rId6"/>
            <a:stretch>
              <a:fillRect l="0" t="0" r="0" b="0"/>
            </a:stretch>
          </a:blipFill>
        </p:spPr>
      </p:sp>
      <p:sp>
        <p:nvSpPr>
          <p:cNvPr name="Freeform 7" id="7"/>
          <p:cNvSpPr/>
          <p:nvPr/>
        </p:nvSpPr>
        <p:spPr>
          <a:xfrm flipH="false" flipV="false" rot="0">
            <a:off x="14058900" y="19045"/>
            <a:ext cx="1866905" cy="10229850"/>
          </a:xfrm>
          <a:custGeom>
            <a:avLst/>
            <a:gdLst/>
            <a:ahLst/>
            <a:cxnLst/>
            <a:rect r="r" b="b" t="t" l="l"/>
            <a:pathLst>
              <a:path h="10229850" w="1866905">
                <a:moveTo>
                  <a:pt x="0" y="0"/>
                </a:moveTo>
                <a:lnTo>
                  <a:pt x="1866905" y="0"/>
                </a:lnTo>
                <a:lnTo>
                  <a:pt x="1866905" y="10229850"/>
                </a:lnTo>
                <a:lnTo>
                  <a:pt x="0" y="10229850"/>
                </a:lnTo>
                <a:lnTo>
                  <a:pt x="0" y="0"/>
                </a:lnTo>
                <a:close/>
              </a:path>
            </a:pathLst>
          </a:custGeom>
          <a:blipFill>
            <a:blip r:embed="rId7"/>
            <a:stretch>
              <a:fillRect l="0" t="0" r="0" b="0"/>
            </a:stretch>
          </a:blipFill>
        </p:spPr>
      </p:sp>
      <p:sp>
        <p:nvSpPr>
          <p:cNvPr name="Freeform 8" id="8"/>
          <p:cNvSpPr/>
          <p:nvPr/>
        </p:nvSpPr>
        <p:spPr>
          <a:xfrm flipH="false" flipV="false" rot="0">
            <a:off x="11220445" y="5524505"/>
            <a:ext cx="7067555" cy="4724405"/>
          </a:xfrm>
          <a:custGeom>
            <a:avLst/>
            <a:gdLst/>
            <a:ahLst/>
            <a:cxnLst/>
            <a:rect r="r" b="b" t="t" l="l"/>
            <a:pathLst>
              <a:path h="4724405" w="7067555">
                <a:moveTo>
                  <a:pt x="0" y="0"/>
                </a:moveTo>
                <a:lnTo>
                  <a:pt x="7067555" y="0"/>
                </a:lnTo>
                <a:lnTo>
                  <a:pt x="7067555" y="4724405"/>
                </a:lnTo>
                <a:lnTo>
                  <a:pt x="0" y="4724405"/>
                </a:lnTo>
                <a:lnTo>
                  <a:pt x="0" y="0"/>
                </a:lnTo>
                <a:close/>
              </a:path>
            </a:pathLst>
          </a:custGeom>
          <a:blipFill>
            <a:blip r:embed="rId8"/>
            <a:stretch>
              <a:fillRect l="0" t="0" r="0" b="0"/>
            </a:stretch>
          </a:blipFill>
        </p:spPr>
      </p:sp>
      <p:sp>
        <p:nvSpPr>
          <p:cNvPr name="Freeform 9" id="9"/>
          <p:cNvSpPr/>
          <p:nvPr/>
        </p:nvSpPr>
        <p:spPr>
          <a:xfrm flipH="false" flipV="false" rot="0">
            <a:off x="13792195" y="19045"/>
            <a:ext cx="4495805" cy="10229850"/>
          </a:xfrm>
          <a:custGeom>
            <a:avLst/>
            <a:gdLst/>
            <a:ahLst/>
            <a:cxnLst/>
            <a:rect r="r" b="b" t="t" l="l"/>
            <a:pathLst>
              <a:path h="10229850" w="4495805">
                <a:moveTo>
                  <a:pt x="0" y="0"/>
                </a:moveTo>
                <a:lnTo>
                  <a:pt x="4495805" y="0"/>
                </a:lnTo>
                <a:lnTo>
                  <a:pt x="4495805" y="10229850"/>
                </a:lnTo>
                <a:lnTo>
                  <a:pt x="0" y="10229850"/>
                </a:lnTo>
                <a:lnTo>
                  <a:pt x="0" y="0"/>
                </a:lnTo>
                <a:close/>
              </a:path>
            </a:pathLst>
          </a:custGeom>
          <a:blipFill>
            <a:blip r:embed="rId9"/>
            <a:stretch>
              <a:fillRect l="0" t="0" r="0" b="0"/>
            </a:stretch>
          </a:blipFill>
        </p:spPr>
      </p:sp>
      <p:sp>
        <p:nvSpPr>
          <p:cNvPr name="Freeform 10" id="10"/>
          <p:cNvSpPr/>
          <p:nvPr/>
        </p:nvSpPr>
        <p:spPr>
          <a:xfrm flipH="false" flipV="false" rot="0">
            <a:off x="14401800" y="19045"/>
            <a:ext cx="3886200" cy="10229850"/>
          </a:xfrm>
          <a:custGeom>
            <a:avLst/>
            <a:gdLst/>
            <a:ahLst/>
            <a:cxnLst/>
            <a:rect r="r" b="b" t="t" l="l"/>
            <a:pathLst>
              <a:path h="10229850" w="3886200">
                <a:moveTo>
                  <a:pt x="0" y="0"/>
                </a:moveTo>
                <a:lnTo>
                  <a:pt x="3886200" y="0"/>
                </a:lnTo>
                <a:lnTo>
                  <a:pt x="3886200" y="10229850"/>
                </a:lnTo>
                <a:lnTo>
                  <a:pt x="0" y="10229850"/>
                </a:lnTo>
                <a:lnTo>
                  <a:pt x="0" y="0"/>
                </a:lnTo>
                <a:close/>
              </a:path>
            </a:pathLst>
          </a:custGeom>
          <a:blipFill>
            <a:blip r:embed="rId10"/>
            <a:stretch>
              <a:fillRect l="0" t="0" r="0" b="0"/>
            </a:stretch>
          </a:blipFill>
        </p:spPr>
      </p:sp>
      <p:sp>
        <p:nvSpPr>
          <p:cNvPr name="Freeform 11" id="11"/>
          <p:cNvSpPr/>
          <p:nvPr/>
        </p:nvSpPr>
        <p:spPr>
          <a:xfrm flipH="false" flipV="false" rot="0">
            <a:off x="13468355" y="4591045"/>
            <a:ext cx="4819645" cy="5657850"/>
          </a:xfrm>
          <a:custGeom>
            <a:avLst/>
            <a:gdLst/>
            <a:ahLst/>
            <a:cxnLst/>
            <a:rect r="r" b="b" t="t" l="l"/>
            <a:pathLst>
              <a:path h="5657850" w="4819645">
                <a:moveTo>
                  <a:pt x="0" y="0"/>
                </a:moveTo>
                <a:lnTo>
                  <a:pt x="4819645" y="0"/>
                </a:lnTo>
                <a:lnTo>
                  <a:pt x="4819645" y="5657850"/>
                </a:lnTo>
                <a:lnTo>
                  <a:pt x="0" y="5657850"/>
                </a:lnTo>
                <a:lnTo>
                  <a:pt x="0" y="0"/>
                </a:lnTo>
                <a:close/>
              </a:path>
            </a:pathLst>
          </a:custGeom>
          <a:blipFill>
            <a:blip r:embed="rId11"/>
            <a:stretch>
              <a:fillRect l="0" t="0" r="0" b="0"/>
            </a:stretch>
          </a:blipFill>
        </p:spPr>
      </p:sp>
      <p:sp>
        <p:nvSpPr>
          <p:cNvPr name="Freeform 12" id="12"/>
          <p:cNvSpPr/>
          <p:nvPr/>
        </p:nvSpPr>
        <p:spPr>
          <a:xfrm flipH="false" flipV="false" rot="0">
            <a:off x="14001750" y="19045"/>
            <a:ext cx="4286250" cy="10229850"/>
          </a:xfrm>
          <a:custGeom>
            <a:avLst/>
            <a:gdLst/>
            <a:ahLst/>
            <a:cxnLst/>
            <a:rect r="r" b="b" t="t" l="l"/>
            <a:pathLst>
              <a:path h="10229850" w="4286250">
                <a:moveTo>
                  <a:pt x="0" y="0"/>
                </a:moveTo>
                <a:lnTo>
                  <a:pt x="4286250" y="0"/>
                </a:lnTo>
                <a:lnTo>
                  <a:pt x="4286250" y="10229850"/>
                </a:lnTo>
                <a:lnTo>
                  <a:pt x="0" y="10229850"/>
                </a:lnTo>
                <a:lnTo>
                  <a:pt x="0" y="0"/>
                </a:lnTo>
                <a:close/>
              </a:path>
            </a:pathLst>
          </a:custGeom>
          <a:blipFill>
            <a:blip r:embed="rId12"/>
            <a:stretch>
              <a:fillRect l="0" t="0" r="0" b="0"/>
            </a:stretch>
          </a:blipFill>
        </p:spPr>
      </p:sp>
      <p:sp>
        <p:nvSpPr>
          <p:cNvPr name="Freeform 13" id="13"/>
          <p:cNvSpPr/>
          <p:nvPr/>
        </p:nvSpPr>
        <p:spPr>
          <a:xfrm flipH="false" flipV="false" rot="0">
            <a:off x="16344900" y="19045"/>
            <a:ext cx="1943100" cy="10229850"/>
          </a:xfrm>
          <a:custGeom>
            <a:avLst/>
            <a:gdLst/>
            <a:ahLst/>
            <a:cxnLst/>
            <a:rect r="r" b="b" t="t" l="l"/>
            <a:pathLst>
              <a:path h="10229850" w="1943100">
                <a:moveTo>
                  <a:pt x="0" y="0"/>
                </a:moveTo>
                <a:lnTo>
                  <a:pt x="1943100" y="0"/>
                </a:lnTo>
                <a:lnTo>
                  <a:pt x="1943100" y="10229850"/>
                </a:lnTo>
                <a:lnTo>
                  <a:pt x="0" y="10229850"/>
                </a:lnTo>
                <a:lnTo>
                  <a:pt x="0" y="0"/>
                </a:lnTo>
                <a:close/>
              </a:path>
            </a:pathLst>
          </a:custGeom>
          <a:blipFill>
            <a:blip r:embed="rId13"/>
            <a:stretch>
              <a:fillRect l="0" t="0" r="0" b="0"/>
            </a:stretch>
          </a:blipFill>
        </p:spPr>
      </p:sp>
      <p:sp>
        <p:nvSpPr>
          <p:cNvPr name="Freeform 14" id="14"/>
          <p:cNvSpPr/>
          <p:nvPr/>
        </p:nvSpPr>
        <p:spPr>
          <a:xfrm flipH="false" flipV="false" rot="0">
            <a:off x="16402050" y="19045"/>
            <a:ext cx="1885950" cy="10229850"/>
          </a:xfrm>
          <a:custGeom>
            <a:avLst/>
            <a:gdLst/>
            <a:ahLst/>
            <a:cxnLst/>
            <a:rect r="r" b="b" t="t" l="l"/>
            <a:pathLst>
              <a:path h="10229850" w="1885950">
                <a:moveTo>
                  <a:pt x="0" y="0"/>
                </a:moveTo>
                <a:lnTo>
                  <a:pt x="1885950" y="0"/>
                </a:lnTo>
                <a:lnTo>
                  <a:pt x="1885950" y="10229850"/>
                </a:lnTo>
                <a:lnTo>
                  <a:pt x="0" y="10229850"/>
                </a:lnTo>
                <a:lnTo>
                  <a:pt x="0" y="0"/>
                </a:lnTo>
                <a:close/>
              </a:path>
            </a:pathLst>
          </a:custGeom>
          <a:blipFill>
            <a:blip r:embed="rId14"/>
            <a:stretch>
              <a:fillRect l="0" t="0" r="0" b="0"/>
            </a:stretch>
          </a:blipFill>
        </p:spPr>
      </p:sp>
      <p:sp>
        <p:nvSpPr>
          <p:cNvPr name="Freeform 15" id="15"/>
          <p:cNvSpPr/>
          <p:nvPr/>
        </p:nvSpPr>
        <p:spPr>
          <a:xfrm flipH="false" flipV="false" rot="0">
            <a:off x="15601950" y="5410205"/>
            <a:ext cx="2686050" cy="4838705"/>
          </a:xfrm>
          <a:custGeom>
            <a:avLst/>
            <a:gdLst/>
            <a:ahLst/>
            <a:cxnLst/>
            <a:rect r="r" b="b" t="t" l="l"/>
            <a:pathLst>
              <a:path h="4838705" w="2686050">
                <a:moveTo>
                  <a:pt x="0" y="0"/>
                </a:moveTo>
                <a:lnTo>
                  <a:pt x="2686050" y="0"/>
                </a:lnTo>
                <a:lnTo>
                  <a:pt x="2686050" y="4838705"/>
                </a:lnTo>
                <a:lnTo>
                  <a:pt x="0" y="4838705"/>
                </a:lnTo>
                <a:lnTo>
                  <a:pt x="0" y="0"/>
                </a:lnTo>
                <a:close/>
              </a:path>
            </a:pathLst>
          </a:custGeom>
          <a:blipFill>
            <a:blip r:embed="rId15"/>
            <a:stretch>
              <a:fillRect l="0" t="0" r="0" b="0"/>
            </a:stretch>
          </a:blipFill>
        </p:spPr>
      </p:sp>
      <p:sp>
        <p:nvSpPr>
          <p:cNvPr name="Freeform 16" id="1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16"/>
            <a:stretch>
              <a:fillRect l="0" t="0" r="0" b="0"/>
            </a:stretch>
          </a:blipFill>
        </p:spPr>
      </p:sp>
      <p:sp>
        <p:nvSpPr>
          <p:cNvPr name="TextBox 17" id="17"/>
          <p:cNvSpPr txBox="true"/>
          <p:nvPr/>
        </p:nvSpPr>
        <p:spPr>
          <a:xfrm rot="0">
            <a:off x="1128713" y="9671747"/>
            <a:ext cx="2495555"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8" id="18"/>
          <p:cNvSpPr txBox="true"/>
          <p:nvPr/>
        </p:nvSpPr>
        <p:spPr>
          <a:xfrm rot="0">
            <a:off x="17087278" y="9671747"/>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1</a:t>
            </a:r>
          </a:p>
        </p:txBody>
      </p:sp>
      <p:sp>
        <p:nvSpPr>
          <p:cNvPr name="TextBox 19" id="19"/>
          <p:cNvSpPr txBox="true"/>
          <p:nvPr/>
        </p:nvSpPr>
        <p:spPr>
          <a:xfrm rot="0">
            <a:off x="6056900" y="4604728"/>
            <a:ext cx="4314411" cy="915248"/>
          </a:xfrm>
          <a:prstGeom prst="rect">
            <a:avLst/>
          </a:prstGeom>
        </p:spPr>
        <p:txBody>
          <a:bodyPr anchor="t" rtlCol="false" tIns="0" lIns="0" bIns="0" rIns="0">
            <a:spAutoFit/>
          </a:bodyPr>
          <a:lstStyle/>
          <a:p>
            <a:pPr algn="l">
              <a:lnSpc>
                <a:spcPts val="7202"/>
              </a:lnSpc>
            </a:pPr>
            <a:r>
              <a:rPr lang="en-US" sz="5144">
                <a:solidFill>
                  <a:srgbClr val="000000"/>
                </a:solidFill>
                <a:latin typeface="Canva Sans Bold"/>
              </a:rPr>
              <a:t> KIRUTHIKA 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57900"/>
            <a:ext cx="666755" cy="4210055"/>
          </a:xfrm>
          <a:custGeom>
            <a:avLst/>
            <a:gdLst/>
            <a:ahLst/>
            <a:cxnLst/>
            <a:rect r="r" b="b" t="t" l="l"/>
            <a:pathLst>
              <a:path h="4210055" w="666755">
                <a:moveTo>
                  <a:pt x="0" y="0"/>
                </a:moveTo>
                <a:lnTo>
                  <a:pt x="666755" y="0"/>
                </a:lnTo>
                <a:lnTo>
                  <a:pt x="666755" y="4210055"/>
                </a:lnTo>
                <a:lnTo>
                  <a:pt x="0" y="4210055"/>
                </a:lnTo>
                <a:lnTo>
                  <a:pt x="0" y="0"/>
                </a:lnTo>
                <a:close/>
              </a:path>
            </a:pathLst>
          </a:custGeom>
          <a:blipFill>
            <a:blip r:embed="rId2"/>
            <a:stretch>
              <a:fillRect l="0" t="0" r="0" b="0"/>
            </a:stretch>
          </a:blipFill>
        </p:spPr>
      </p:sp>
      <p:sp>
        <p:nvSpPr>
          <p:cNvPr name="Freeform 3" id="3"/>
          <p:cNvSpPr/>
          <p:nvPr/>
        </p:nvSpPr>
        <p:spPr>
          <a:xfrm flipH="false" flipV="false" rot="0">
            <a:off x="14058900" y="19045"/>
            <a:ext cx="1866905" cy="10229850"/>
          </a:xfrm>
          <a:custGeom>
            <a:avLst/>
            <a:gdLst/>
            <a:ahLst/>
            <a:cxnLst/>
            <a:rect r="r" b="b" t="t" l="l"/>
            <a:pathLst>
              <a:path h="10229850" w="1866905">
                <a:moveTo>
                  <a:pt x="0" y="0"/>
                </a:moveTo>
                <a:lnTo>
                  <a:pt x="1866905" y="0"/>
                </a:lnTo>
                <a:lnTo>
                  <a:pt x="1866905" y="10229850"/>
                </a:lnTo>
                <a:lnTo>
                  <a:pt x="0" y="10229850"/>
                </a:lnTo>
                <a:lnTo>
                  <a:pt x="0" y="0"/>
                </a:lnTo>
                <a:close/>
              </a:path>
            </a:pathLst>
          </a:custGeom>
          <a:blipFill>
            <a:blip r:embed="rId3"/>
            <a:stretch>
              <a:fillRect l="0" t="0" r="0" b="0"/>
            </a:stretch>
          </a:blipFill>
        </p:spPr>
      </p:sp>
      <p:sp>
        <p:nvSpPr>
          <p:cNvPr name="Freeform 4" id="4"/>
          <p:cNvSpPr/>
          <p:nvPr/>
        </p:nvSpPr>
        <p:spPr>
          <a:xfrm flipH="false" flipV="false" rot="0">
            <a:off x="11220445" y="5524505"/>
            <a:ext cx="7067555" cy="4724405"/>
          </a:xfrm>
          <a:custGeom>
            <a:avLst/>
            <a:gdLst/>
            <a:ahLst/>
            <a:cxnLst/>
            <a:rect r="r" b="b" t="t" l="l"/>
            <a:pathLst>
              <a:path h="4724405" w="7067555">
                <a:moveTo>
                  <a:pt x="0" y="0"/>
                </a:moveTo>
                <a:lnTo>
                  <a:pt x="7067555" y="0"/>
                </a:lnTo>
                <a:lnTo>
                  <a:pt x="7067555" y="4724405"/>
                </a:lnTo>
                <a:lnTo>
                  <a:pt x="0" y="4724405"/>
                </a:lnTo>
                <a:lnTo>
                  <a:pt x="0" y="0"/>
                </a:lnTo>
                <a:close/>
              </a:path>
            </a:pathLst>
          </a:custGeom>
          <a:blipFill>
            <a:blip r:embed="rId4"/>
            <a:stretch>
              <a:fillRect l="0" t="0" r="0" b="0"/>
            </a:stretch>
          </a:blipFill>
        </p:spPr>
      </p:sp>
      <p:sp>
        <p:nvSpPr>
          <p:cNvPr name="Freeform 5" id="5"/>
          <p:cNvSpPr/>
          <p:nvPr/>
        </p:nvSpPr>
        <p:spPr>
          <a:xfrm flipH="false" flipV="false" rot="0">
            <a:off x="13792195" y="19045"/>
            <a:ext cx="4495805" cy="10229850"/>
          </a:xfrm>
          <a:custGeom>
            <a:avLst/>
            <a:gdLst/>
            <a:ahLst/>
            <a:cxnLst/>
            <a:rect r="r" b="b" t="t" l="l"/>
            <a:pathLst>
              <a:path h="10229850" w="4495805">
                <a:moveTo>
                  <a:pt x="0" y="0"/>
                </a:moveTo>
                <a:lnTo>
                  <a:pt x="4495805" y="0"/>
                </a:lnTo>
                <a:lnTo>
                  <a:pt x="4495805" y="10229850"/>
                </a:lnTo>
                <a:lnTo>
                  <a:pt x="0" y="10229850"/>
                </a:lnTo>
                <a:lnTo>
                  <a:pt x="0" y="0"/>
                </a:lnTo>
                <a:close/>
              </a:path>
            </a:pathLst>
          </a:custGeom>
          <a:blipFill>
            <a:blip r:embed="rId5"/>
            <a:stretch>
              <a:fillRect l="0" t="0" r="0" b="0"/>
            </a:stretch>
          </a:blipFill>
        </p:spPr>
      </p:sp>
      <p:sp>
        <p:nvSpPr>
          <p:cNvPr name="Freeform 6" id="6"/>
          <p:cNvSpPr/>
          <p:nvPr/>
        </p:nvSpPr>
        <p:spPr>
          <a:xfrm flipH="false" flipV="false" rot="0">
            <a:off x="14401800" y="19045"/>
            <a:ext cx="3886200" cy="10229850"/>
          </a:xfrm>
          <a:custGeom>
            <a:avLst/>
            <a:gdLst/>
            <a:ahLst/>
            <a:cxnLst/>
            <a:rect r="r" b="b" t="t" l="l"/>
            <a:pathLst>
              <a:path h="10229850" w="3886200">
                <a:moveTo>
                  <a:pt x="0" y="0"/>
                </a:moveTo>
                <a:lnTo>
                  <a:pt x="3886200" y="0"/>
                </a:lnTo>
                <a:lnTo>
                  <a:pt x="3886200" y="10229850"/>
                </a:lnTo>
                <a:lnTo>
                  <a:pt x="0" y="10229850"/>
                </a:lnTo>
                <a:lnTo>
                  <a:pt x="0" y="0"/>
                </a:lnTo>
                <a:close/>
              </a:path>
            </a:pathLst>
          </a:custGeom>
          <a:blipFill>
            <a:blip r:embed="rId6"/>
            <a:stretch>
              <a:fillRect l="0" t="0" r="0" b="0"/>
            </a:stretch>
          </a:blipFill>
        </p:spPr>
      </p:sp>
      <p:sp>
        <p:nvSpPr>
          <p:cNvPr name="Freeform 7" id="7"/>
          <p:cNvSpPr/>
          <p:nvPr/>
        </p:nvSpPr>
        <p:spPr>
          <a:xfrm flipH="false" flipV="false" rot="0">
            <a:off x="13468355" y="4591045"/>
            <a:ext cx="4819645" cy="5657850"/>
          </a:xfrm>
          <a:custGeom>
            <a:avLst/>
            <a:gdLst/>
            <a:ahLst/>
            <a:cxnLst/>
            <a:rect r="r" b="b" t="t" l="l"/>
            <a:pathLst>
              <a:path h="5657850" w="4819645">
                <a:moveTo>
                  <a:pt x="0" y="0"/>
                </a:moveTo>
                <a:lnTo>
                  <a:pt x="4819645" y="0"/>
                </a:lnTo>
                <a:lnTo>
                  <a:pt x="4819645" y="5657850"/>
                </a:lnTo>
                <a:lnTo>
                  <a:pt x="0" y="5657850"/>
                </a:lnTo>
                <a:lnTo>
                  <a:pt x="0" y="0"/>
                </a:lnTo>
                <a:close/>
              </a:path>
            </a:pathLst>
          </a:custGeom>
          <a:blipFill>
            <a:blip r:embed="rId7"/>
            <a:stretch>
              <a:fillRect l="0" t="0" r="0" b="0"/>
            </a:stretch>
          </a:blipFill>
        </p:spPr>
      </p:sp>
      <p:sp>
        <p:nvSpPr>
          <p:cNvPr name="Freeform 8" id="8"/>
          <p:cNvSpPr/>
          <p:nvPr/>
        </p:nvSpPr>
        <p:spPr>
          <a:xfrm flipH="false" flipV="false" rot="0">
            <a:off x="14001750" y="19045"/>
            <a:ext cx="4286250" cy="10229850"/>
          </a:xfrm>
          <a:custGeom>
            <a:avLst/>
            <a:gdLst/>
            <a:ahLst/>
            <a:cxnLst/>
            <a:rect r="r" b="b" t="t" l="l"/>
            <a:pathLst>
              <a:path h="10229850" w="4286250">
                <a:moveTo>
                  <a:pt x="0" y="0"/>
                </a:moveTo>
                <a:lnTo>
                  <a:pt x="4286250" y="0"/>
                </a:lnTo>
                <a:lnTo>
                  <a:pt x="4286250" y="10229850"/>
                </a:lnTo>
                <a:lnTo>
                  <a:pt x="0" y="10229850"/>
                </a:lnTo>
                <a:lnTo>
                  <a:pt x="0" y="0"/>
                </a:lnTo>
                <a:close/>
              </a:path>
            </a:pathLst>
          </a:custGeom>
          <a:blipFill>
            <a:blip r:embed="rId8"/>
            <a:stretch>
              <a:fillRect l="0" t="0" r="0" b="0"/>
            </a:stretch>
          </a:blipFill>
        </p:spPr>
      </p:sp>
      <p:sp>
        <p:nvSpPr>
          <p:cNvPr name="Freeform 9" id="9"/>
          <p:cNvSpPr/>
          <p:nvPr/>
        </p:nvSpPr>
        <p:spPr>
          <a:xfrm flipH="false" flipV="false" rot="0">
            <a:off x="16344900" y="19045"/>
            <a:ext cx="1943100" cy="10229850"/>
          </a:xfrm>
          <a:custGeom>
            <a:avLst/>
            <a:gdLst/>
            <a:ahLst/>
            <a:cxnLst/>
            <a:rect r="r" b="b" t="t" l="l"/>
            <a:pathLst>
              <a:path h="10229850" w="1943100">
                <a:moveTo>
                  <a:pt x="0" y="0"/>
                </a:moveTo>
                <a:lnTo>
                  <a:pt x="1943100" y="0"/>
                </a:lnTo>
                <a:lnTo>
                  <a:pt x="1943100" y="10229850"/>
                </a:lnTo>
                <a:lnTo>
                  <a:pt x="0" y="10229850"/>
                </a:lnTo>
                <a:lnTo>
                  <a:pt x="0" y="0"/>
                </a:lnTo>
                <a:close/>
              </a:path>
            </a:pathLst>
          </a:custGeom>
          <a:blipFill>
            <a:blip r:embed="rId9"/>
            <a:stretch>
              <a:fillRect l="0" t="0" r="0" b="0"/>
            </a:stretch>
          </a:blipFill>
        </p:spPr>
      </p:sp>
      <p:sp>
        <p:nvSpPr>
          <p:cNvPr name="Freeform 10" id="10"/>
          <p:cNvSpPr/>
          <p:nvPr/>
        </p:nvSpPr>
        <p:spPr>
          <a:xfrm flipH="false" flipV="false" rot="0">
            <a:off x="16402050" y="19045"/>
            <a:ext cx="1885950" cy="10229850"/>
          </a:xfrm>
          <a:custGeom>
            <a:avLst/>
            <a:gdLst/>
            <a:ahLst/>
            <a:cxnLst/>
            <a:rect r="r" b="b" t="t" l="l"/>
            <a:pathLst>
              <a:path h="10229850" w="1885950">
                <a:moveTo>
                  <a:pt x="0" y="0"/>
                </a:moveTo>
                <a:lnTo>
                  <a:pt x="1885950" y="0"/>
                </a:lnTo>
                <a:lnTo>
                  <a:pt x="1885950" y="10229850"/>
                </a:lnTo>
                <a:lnTo>
                  <a:pt x="0" y="10229850"/>
                </a:lnTo>
                <a:lnTo>
                  <a:pt x="0" y="0"/>
                </a:lnTo>
                <a:close/>
              </a:path>
            </a:pathLst>
          </a:custGeom>
          <a:blipFill>
            <a:blip r:embed="rId10"/>
            <a:stretch>
              <a:fillRect l="0" t="0" r="0" b="0"/>
            </a:stretch>
          </a:blipFill>
        </p:spPr>
      </p:sp>
      <p:sp>
        <p:nvSpPr>
          <p:cNvPr name="Freeform 11" id="11"/>
          <p:cNvSpPr/>
          <p:nvPr/>
        </p:nvSpPr>
        <p:spPr>
          <a:xfrm flipH="false" flipV="false" rot="0">
            <a:off x="15601950" y="5410205"/>
            <a:ext cx="2686050" cy="4838705"/>
          </a:xfrm>
          <a:custGeom>
            <a:avLst/>
            <a:gdLst/>
            <a:ahLst/>
            <a:cxnLst/>
            <a:rect r="r" b="b" t="t" l="l"/>
            <a:pathLst>
              <a:path h="4838705" w="2686050">
                <a:moveTo>
                  <a:pt x="0" y="0"/>
                </a:moveTo>
                <a:lnTo>
                  <a:pt x="2686050" y="0"/>
                </a:lnTo>
                <a:lnTo>
                  <a:pt x="2686050" y="4838705"/>
                </a:lnTo>
                <a:lnTo>
                  <a:pt x="0" y="4838705"/>
                </a:lnTo>
                <a:lnTo>
                  <a:pt x="0" y="0"/>
                </a:lnTo>
                <a:close/>
              </a:path>
            </a:pathLst>
          </a:custGeom>
          <a:blipFill>
            <a:blip r:embed="rId11"/>
            <a:stretch>
              <a:fillRect l="0" t="0" r="0" b="0"/>
            </a:stretch>
          </a:blipFill>
        </p:spPr>
      </p:sp>
      <p:sp>
        <p:nvSpPr>
          <p:cNvPr name="Freeform 12" id="12"/>
          <p:cNvSpPr/>
          <p:nvPr/>
        </p:nvSpPr>
        <p:spPr>
          <a:xfrm flipH="false" flipV="false" rot="0">
            <a:off x="14039855" y="8058150"/>
            <a:ext cx="704845" cy="704845"/>
          </a:xfrm>
          <a:custGeom>
            <a:avLst/>
            <a:gdLst/>
            <a:ahLst/>
            <a:cxnLst/>
            <a:rect r="r" b="b" t="t" l="l"/>
            <a:pathLst>
              <a:path h="704845" w="704845">
                <a:moveTo>
                  <a:pt x="0" y="0"/>
                </a:moveTo>
                <a:lnTo>
                  <a:pt x="704845" y="0"/>
                </a:lnTo>
                <a:lnTo>
                  <a:pt x="704845" y="704845"/>
                </a:lnTo>
                <a:lnTo>
                  <a:pt x="0" y="704845"/>
                </a:lnTo>
                <a:lnTo>
                  <a:pt x="0" y="0"/>
                </a:lnTo>
                <a:close/>
              </a:path>
            </a:pathLst>
          </a:custGeom>
          <a:blipFill>
            <a:blip r:embed="rId12"/>
            <a:stretch>
              <a:fillRect l="0" t="0" r="0" b="0"/>
            </a:stretch>
          </a:blipFill>
        </p:spPr>
      </p:sp>
      <p:sp>
        <p:nvSpPr>
          <p:cNvPr name="Freeform 13" id="13"/>
          <p:cNvSpPr/>
          <p:nvPr/>
        </p:nvSpPr>
        <p:spPr>
          <a:xfrm flipH="false" flipV="false" rot="0">
            <a:off x="14039855" y="8858250"/>
            <a:ext cx="285750" cy="285750"/>
          </a:xfrm>
          <a:custGeom>
            <a:avLst/>
            <a:gdLst/>
            <a:ahLst/>
            <a:cxnLst/>
            <a:rect r="r" b="b" t="t" l="l"/>
            <a:pathLst>
              <a:path h="285750" w="285750">
                <a:moveTo>
                  <a:pt x="0" y="0"/>
                </a:moveTo>
                <a:lnTo>
                  <a:pt x="285750" y="0"/>
                </a:lnTo>
                <a:lnTo>
                  <a:pt x="285750" y="285750"/>
                </a:lnTo>
                <a:lnTo>
                  <a:pt x="0" y="285750"/>
                </a:lnTo>
                <a:lnTo>
                  <a:pt x="0" y="0"/>
                </a:lnTo>
                <a:close/>
              </a:path>
            </a:pathLst>
          </a:custGeom>
          <a:blipFill>
            <a:blip r:embed="rId13"/>
            <a:stretch>
              <a:fillRect l="0" t="0" r="0" b="0"/>
            </a:stretch>
          </a:blipFill>
        </p:spPr>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14"/>
            <a:stretch>
              <a:fillRect l="0" t="0" r="0" b="0"/>
            </a:stretch>
          </a:blipFill>
        </p:spPr>
      </p:sp>
      <p:sp>
        <p:nvSpPr>
          <p:cNvPr name="Freeform 15" id="15"/>
          <p:cNvSpPr/>
          <p:nvPr/>
        </p:nvSpPr>
        <p:spPr>
          <a:xfrm flipH="false" flipV="false" rot="0">
            <a:off x="947804" y="9508188"/>
            <a:ext cx="2005008" cy="219070"/>
          </a:xfrm>
          <a:custGeom>
            <a:avLst/>
            <a:gdLst/>
            <a:ahLst/>
            <a:cxnLst/>
            <a:rect r="r" b="b" t="t" l="l"/>
            <a:pathLst>
              <a:path h="219070" w="2005008">
                <a:moveTo>
                  <a:pt x="0" y="0"/>
                </a:moveTo>
                <a:lnTo>
                  <a:pt x="2005008" y="0"/>
                </a:lnTo>
                <a:lnTo>
                  <a:pt x="2005008" y="219071"/>
                </a:lnTo>
                <a:lnTo>
                  <a:pt x="0" y="21907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6" id="16"/>
          <p:cNvSpPr txBox="true"/>
          <p:nvPr/>
        </p:nvSpPr>
        <p:spPr>
          <a:xfrm rot="0">
            <a:off x="1128713" y="9671747"/>
            <a:ext cx="2495555"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7" id="17"/>
          <p:cNvSpPr txBox="true"/>
          <p:nvPr/>
        </p:nvSpPr>
        <p:spPr>
          <a:xfrm rot="0">
            <a:off x="16972979" y="9671747"/>
            <a:ext cx="226700" cy="302714"/>
          </a:xfrm>
          <a:prstGeom prst="rect">
            <a:avLst/>
          </a:prstGeom>
        </p:spPr>
        <p:txBody>
          <a:bodyPr anchor="t" rtlCol="false" tIns="0" lIns="0" bIns="0" rIns="0">
            <a:spAutoFit/>
          </a:bodyPr>
          <a:lstStyle/>
          <a:p>
            <a:pPr algn="l">
              <a:lnSpc>
                <a:spcPts val="2362"/>
              </a:lnSpc>
            </a:pPr>
            <a:r>
              <a:rPr lang="en-US" sz="1687" spc="15">
                <a:solidFill>
                  <a:srgbClr val="2E946B"/>
                </a:solidFill>
                <a:latin typeface="Trebuchet MS"/>
              </a:rPr>
              <a:t>10</a:t>
            </a:r>
          </a:p>
        </p:txBody>
      </p:sp>
      <p:sp>
        <p:nvSpPr>
          <p:cNvPr name="TextBox 18" id="18"/>
          <p:cNvSpPr txBox="true"/>
          <p:nvPr/>
        </p:nvSpPr>
        <p:spPr>
          <a:xfrm rot="0">
            <a:off x="1152044" y="503220"/>
            <a:ext cx="3976868" cy="1232297"/>
          </a:xfrm>
          <a:prstGeom prst="rect">
            <a:avLst/>
          </a:prstGeom>
        </p:spPr>
        <p:txBody>
          <a:bodyPr anchor="t" rtlCol="false" tIns="0" lIns="0" bIns="0" rIns="0">
            <a:spAutoFit/>
          </a:bodyPr>
          <a:lstStyle/>
          <a:p>
            <a:pPr algn="l">
              <a:lnSpc>
                <a:spcPts val="10089"/>
              </a:lnSpc>
            </a:pPr>
            <a:r>
              <a:rPr lang="en-US" sz="7206">
                <a:solidFill>
                  <a:srgbClr val="000000"/>
                </a:solidFill>
                <a:latin typeface="Trebuchet MS Bold"/>
              </a:rPr>
              <a:t>RESULTS </a:t>
            </a:r>
          </a:p>
        </p:txBody>
      </p:sp>
      <p:sp>
        <p:nvSpPr>
          <p:cNvPr name="TextBox 19" id="19"/>
          <p:cNvSpPr txBox="true"/>
          <p:nvPr/>
        </p:nvSpPr>
        <p:spPr>
          <a:xfrm rot="0">
            <a:off x="1043945" y="9125431"/>
            <a:ext cx="1807426" cy="526861"/>
          </a:xfrm>
          <a:prstGeom prst="rect">
            <a:avLst/>
          </a:prstGeom>
        </p:spPr>
        <p:txBody>
          <a:bodyPr anchor="t" rtlCol="false" tIns="0" lIns="0" bIns="0" rIns="0">
            <a:spAutoFit/>
          </a:bodyPr>
          <a:lstStyle/>
          <a:p>
            <a:pPr algn="l">
              <a:lnSpc>
                <a:spcPts val="4261"/>
              </a:lnSpc>
            </a:pPr>
            <a:r>
              <a:rPr lang="en-US" sz="3044" spc="3">
                <a:solidFill>
                  <a:srgbClr val="0070C0"/>
                </a:solidFill>
                <a:latin typeface="Trebuchet MS"/>
                <a:hlinkClick r:id="rId17" tooltip="https://abc/"/>
              </a:rPr>
              <a:t>Demo Link</a:t>
            </a:r>
          </a:p>
        </p:txBody>
      </p:sp>
      <p:sp>
        <p:nvSpPr>
          <p:cNvPr name="TextBox 20" id="20"/>
          <p:cNvSpPr txBox="true"/>
          <p:nvPr/>
        </p:nvSpPr>
        <p:spPr>
          <a:xfrm rot="0">
            <a:off x="1252671" y="2148640"/>
            <a:ext cx="14514057" cy="3871341"/>
          </a:xfrm>
          <a:prstGeom prst="rect">
            <a:avLst/>
          </a:prstGeom>
        </p:spPr>
        <p:txBody>
          <a:bodyPr anchor="t" rtlCol="false" tIns="0" lIns="0" bIns="0" rIns="0">
            <a:spAutoFit/>
          </a:bodyPr>
          <a:lstStyle/>
          <a:p>
            <a:pPr algn="ctr">
              <a:lnSpc>
                <a:spcPts val="3823"/>
              </a:lnSpc>
            </a:pPr>
            <a:r>
              <a:rPr lang="en-US" sz="2737" spc="2">
                <a:solidFill>
                  <a:srgbClr val="000000"/>
                </a:solidFill>
                <a:latin typeface="Trebuchet MS Bold"/>
              </a:rPr>
              <a:t>The code successfully extracts text from PDF documents and utilizes Bard AI to generate concise summaries. By leveraging Bard AI's advanced text generation capabilities, the code provides accurate and coherent summaries of the PDF content. This approach streamlines the process of summarizing large volumes of text, saving time and effort for users. The generated summaries capture the key points of the document while maintaining readability and clarity. Overall, the combination of PDF text extraction and Bard AI text summarization offers an efficient and effective solution for automating the summarization of PDF documents.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6057900"/>
            <a:ext cx="666755" cy="4210055"/>
          </a:xfrm>
          <a:custGeom>
            <a:avLst/>
            <a:gdLst/>
            <a:ahLst/>
            <a:cxnLst/>
            <a:rect r="r" b="b" t="t" l="l"/>
            <a:pathLst>
              <a:path h="4210055" w="666755">
                <a:moveTo>
                  <a:pt x="0" y="0"/>
                </a:moveTo>
                <a:lnTo>
                  <a:pt x="666755" y="0"/>
                </a:lnTo>
                <a:lnTo>
                  <a:pt x="666755" y="4210055"/>
                </a:lnTo>
                <a:lnTo>
                  <a:pt x="0" y="4210055"/>
                </a:lnTo>
                <a:lnTo>
                  <a:pt x="0" y="0"/>
                </a:lnTo>
                <a:close/>
              </a:path>
            </a:pathLst>
          </a:custGeom>
          <a:blipFill>
            <a:blip r:embed="rId2"/>
            <a:stretch>
              <a:fillRect l="0" t="0" r="0" b="0"/>
            </a:stretch>
          </a:blipFill>
        </p:spPr>
      </p:sp>
      <p:sp>
        <p:nvSpPr>
          <p:cNvPr name="Freeform 3" id="3"/>
          <p:cNvSpPr/>
          <p:nvPr/>
        </p:nvSpPr>
        <p:spPr>
          <a:xfrm flipH="false" flipV="false" rot="0">
            <a:off x="10039355" y="2571750"/>
            <a:ext cx="476245" cy="457200"/>
          </a:xfrm>
          <a:custGeom>
            <a:avLst/>
            <a:gdLst/>
            <a:ahLst/>
            <a:cxnLst/>
            <a:rect r="r" b="b" t="t" l="l"/>
            <a:pathLst>
              <a:path h="457200" w="476245">
                <a:moveTo>
                  <a:pt x="0" y="0"/>
                </a:moveTo>
                <a:lnTo>
                  <a:pt x="476245" y="0"/>
                </a:lnTo>
                <a:lnTo>
                  <a:pt x="476245" y="457200"/>
                </a:lnTo>
                <a:lnTo>
                  <a:pt x="0" y="457200"/>
                </a:lnTo>
                <a:lnTo>
                  <a:pt x="0" y="0"/>
                </a:lnTo>
                <a:close/>
              </a:path>
            </a:pathLst>
          </a:custGeom>
          <a:blipFill>
            <a:blip r:embed="rId3"/>
            <a:stretch>
              <a:fillRect l="0" t="0" r="0" b="0"/>
            </a:stretch>
          </a:blipFill>
        </p:spPr>
      </p:sp>
      <p:sp>
        <p:nvSpPr>
          <p:cNvPr name="Freeform 4" id="4"/>
          <p:cNvSpPr/>
          <p:nvPr/>
        </p:nvSpPr>
        <p:spPr>
          <a:xfrm flipH="false" flipV="false" rot="0">
            <a:off x="14058900" y="19045"/>
            <a:ext cx="1866905" cy="10229850"/>
          </a:xfrm>
          <a:custGeom>
            <a:avLst/>
            <a:gdLst/>
            <a:ahLst/>
            <a:cxnLst/>
            <a:rect r="r" b="b" t="t" l="l"/>
            <a:pathLst>
              <a:path h="10229850" w="1866905">
                <a:moveTo>
                  <a:pt x="0" y="0"/>
                </a:moveTo>
                <a:lnTo>
                  <a:pt x="1866905" y="0"/>
                </a:lnTo>
                <a:lnTo>
                  <a:pt x="1866905" y="10229850"/>
                </a:lnTo>
                <a:lnTo>
                  <a:pt x="0" y="10229850"/>
                </a:lnTo>
                <a:lnTo>
                  <a:pt x="0" y="0"/>
                </a:lnTo>
                <a:close/>
              </a:path>
            </a:pathLst>
          </a:custGeom>
          <a:blipFill>
            <a:blip r:embed="rId4"/>
            <a:stretch>
              <a:fillRect l="0" t="0" r="0" b="0"/>
            </a:stretch>
          </a:blipFill>
        </p:spPr>
      </p:sp>
      <p:sp>
        <p:nvSpPr>
          <p:cNvPr name="Freeform 5" id="5"/>
          <p:cNvSpPr/>
          <p:nvPr/>
        </p:nvSpPr>
        <p:spPr>
          <a:xfrm flipH="false" flipV="false" rot="0">
            <a:off x="11220445" y="5524505"/>
            <a:ext cx="7067555" cy="4724405"/>
          </a:xfrm>
          <a:custGeom>
            <a:avLst/>
            <a:gdLst/>
            <a:ahLst/>
            <a:cxnLst/>
            <a:rect r="r" b="b" t="t" l="l"/>
            <a:pathLst>
              <a:path h="4724405" w="7067555">
                <a:moveTo>
                  <a:pt x="0" y="0"/>
                </a:moveTo>
                <a:lnTo>
                  <a:pt x="7067555" y="0"/>
                </a:lnTo>
                <a:lnTo>
                  <a:pt x="7067555" y="4724405"/>
                </a:lnTo>
                <a:lnTo>
                  <a:pt x="0" y="4724405"/>
                </a:lnTo>
                <a:lnTo>
                  <a:pt x="0" y="0"/>
                </a:lnTo>
                <a:close/>
              </a:path>
            </a:pathLst>
          </a:custGeom>
          <a:blipFill>
            <a:blip r:embed="rId5"/>
            <a:stretch>
              <a:fillRect l="0" t="0" r="0" b="0"/>
            </a:stretch>
          </a:blipFill>
        </p:spPr>
      </p:sp>
      <p:sp>
        <p:nvSpPr>
          <p:cNvPr name="Freeform 6" id="6"/>
          <p:cNvSpPr/>
          <p:nvPr/>
        </p:nvSpPr>
        <p:spPr>
          <a:xfrm flipH="false" flipV="false" rot="0">
            <a:off x="13792195" y="19045"/>
            <a:ext cx="4495805" cy="10229850"/>
          </a:xfrm>
          <a:custGeom>
            <a:avLst/>
            <a:gdLst/>
            <a:ahLst/>
            <a:cxnLst/>
            <a:rect r="r" b="b" t="t" l="l"/>
            <a:pathLst>
              <a:path h="10229850" w="4495805">
                <a:moveTo>
                  <a:pt x="0" y="0"/>
                </a:moveTo>
                <a:lnTo>
                  <a:pt x="4495805" y="0"/>
                </a:lnTo>
                <a:lnTo>
                  <a:pt x="4495805" y="10229850"/>
                </a:lnTo>
                <a:lnTo>
                  <a:pt x="0" y="10229850"/>
                </a:lnTo>
                <a:lnTo>
                  <a:pt x="0" y="0"/>
                </a:lnTo>
                <a:close/>
              </a:path>
            </a:pathLst>
          </a:custGeom>
          <a:blipFill>
            <a:blip r:embed="rId6"/>
            <a:stretch>
              <a:fillRect l="0" t="0" r="0" b="0"/>
            </a:stretch>
          </a:blipFill>
        </p:spPr>
      </p:sp>
      <p:sp>
        <p:nvSpPr>
          <p:cNvPr name="Freeform 7" id="7"/>
          <p:cNvSpPr/>
          <p:nvPr/>
        </p:nvSpPr>
        <p:spPr>
          <a:xfrm flipH="false" flipV="false" rot="0">
            <a:off x="14401800" y="19045"/>
            <a:ext cx="3886200" cy="10229850"/>
          </a:xfrm>
          <a:custGeom>
            <a:avLst/>
            <a:gdLst/>
            <a:ahLst/>
            <a:cxnLst/>
            <a:rect r="r" b="b" t="t" l="l"/>
            <a:pathLst>
              <a:path h="10229850" w="3886200">
                <a:moveTo>
                  <a:pt x="0" y="0"/>
                </a:moveTo>
                <a:lnTo>
                  <a:pt x="3886200" y="0"/>
                </a:lnTo>
                <a:lnTo>
                  <a:pt x="3886200" y="10229850"/>
                </a:lnTo>
                <a:lnTo>
                  <a:pt x="0" y="10229850"/>
                </a:lnTo>
                <a:lnTo>
                  <a:pt x="0" y="0"/>
                </a:lnTo>
                <a:close/>
              </a:path>
            </a:pathLst>
          </a:custGeom>
          <a:blipFill>
            <a:blip r:embed="rId7"/>
            <a:stretch>
              <a:fillRect l="0" t="0" r="0" b="0"/>
            </a:stretch>
          </a:blipFill>
        </p:spPr>
      </p:sp>
      <p:sp>
        <p:nvSpPr>
          <p:cNvPr name="Freeform 8" id="8"/>
          <p:cNvSpPr/>
          <p:nvPr/>
        </p:nvSpPr>
        <p:spPr>
          <a:xfrm flipH="false" flipV="false" rot="0">
            <a:off x="13468355" y="4591045"/>
            <a:ext cx="4819645" cy="5657850"/>
          </a:xfrm>
          <a:custGeom>
            <a:avLst/>
            <a:gdLst/>
            <a:ahLst/>
            <a:cxnLst/>
            <a:rect r="r" b="b" t="t" l="l"/>
            <a:pathLst>
              <a:path h="5657850" w="4819645">
                <a:moveTo>
                  <a:pt x="0" y="0"/>
                </a:moveTo>
                <a:lnTo>
                  <a:pt x="4819645" y="0"/>
                </a:lnTo>
                <a:lnTo>
                  <a:pt x="4819645" y="5657850"/>
                </a:lnTo>
                <a:lnTo>
                  <a:pt x="0" y="5657850"/>
                </a:lnTo>
                <a:lnTo>
                  <a:pt x="0" y="0"/>
                </a:lnTo>
                <a:close/>
              </a:path>
            </a:pathLst>
          </a:custGeom>
          <a:blipFill>
            <a:blip r:embed="rId8"/>
            <a:stretch>
              <a:fillRect l="0" t="0" r="0" b="0"/>
            </a:stretch>
          </a:blipFill>
        </p:spPr>
      </p:sp>
      <p:sp>
        <p:nvSpPr>
          <p:cNvPr name="Freeform 9" id="9"/>
          <p:cNvSpPr/>
          <p:nvPr/>
        </p:nvSpPr>
        <p:spPr>
          <a:xfrm flipH="false" flipV="false" rot="0">
            <a:off x="14001750" y="19045"/>
            <a:ext cx="4286250" cy="10229850"/>
          </a:xfrm>
          <a:custGeom>
            <a:avLst/>
            <a:gdLst/>
            <a:ahLst/>
            <a:cxnLst/>
            <a:rect r="r" b="b" t="t" l="l"/>
            <a:pathLst>
              <a:path h="10229850" w="4286250">
                <a:moveTo>
                  <a:pt x="0" y="0"/>
                </a:moveTo>
                <a:lnTo>
                  <a:pt x="4286250" y="0"/>
                </a:lnTo>
                <a:lnTo>
                  <a:pt x="4286250" y="10229850"/>
                </a:lnTo>
                <a:lnTo>
                  <a:pt x="0" y="10229850"/>
                </a:lnTo>
                <a:lnTo>
                  <a:pt x="0" y="0"/>
                </a:lnTo>
                <a:close/>
              </a:path>
            </a:pathLst>
          </a:custGeom>
          <a:blipFill>
            <a:blip r:embed="rId9"/>
            <a:stretch>
              <a:fillRect l="0" t="0" r="0" b="0"/>
            </a:stretch>
          </a:blipFill>
        </p:spPr>
      </p:sp>
      <p:sp>
        <p:nvSpPr>
          <p:cNvPr name="Freeform 10" id="10"/>
          <p:cNvSpPr/>
          <p:nvPr/>
        </p:nvSpPr>
        <p:spPr>
          <a:xfrm flipH="false" flipV="false" rot="0">
            <a:off x="16344900" y="19045"/>
            <a:ext cx="1943100" cy="10229850"/>
          </a:xfrm>
          <a:custGeom>
            <a:avLst/>
            <a:gdLst/>
            <a:ahLst/>
            <a:cxnLst/>
            <a:rect r="r" b="b" t="t" l="l"/>
            <a:pathLst>
              <a:path h="10229850" w="1943100">
                <a:moveTo>
                  <a:pt x="0" y="0"/>
                </a:moveTo>
                <a:lnTo>
                  <a:pt x="1943100" y="0"/>
                </a:lnTo>
                <a:lnTo>
                  <a:pt x="1943100" y="10229850"/>
                </a:lnTo>
                <a:lnTo>
                  <a:pt x="0" y="10229850"/>
                </a:lnTo>
                <a:lnTo>
                  <a:pt x="0" y="0"/>
                </a:lnTo>
                <a:close/>
              </a:path>
            </a:pathLst>
          </a:custGeom>
          <a:blipFill>
            <a:blip r:embed="rId10"/>
            <a:stretch>
              <a:fillRect l="0" t="0" r="0" b="0"/>
            </a:stretch>
          </a:blipFill>
        </p:spPr>
      </p:sp>
      <p:sp>
        <p:nvSpPr>
          <p:cNvPr name="Freeform 11" id="11"/>
          <p:cNvSpPr/>
          <p:nvPr/>
        </p:nvSpPr>
        <p:spPr>
          <a:xfrm flipH="false" flipV="false" rot="0">
            <a:off x="16402050" y="19045"/>
            <a:ext cx="1885950" cy="10229850"/>
          </a:xfrm>
          <a:custGeom>
            <a:avLst/>
            <a:gdLst/>
            <a:ahLst/>
            <a:cxnLst/>
            <a:rect r="r" b="b" t="t" l="l"/>
            <a:pathLst>
              <a:path h="10229850" w="1885950">
                <a:moveTo>
                  <a:pt x="0" y="0"/>
                </a:moveTo>
                <a:lnTo>
                  <a:pt x="1885950" y="0"/>
                </a:lnTo>
                <a:lnTo>
                  <a:pt x="1885950" y="10229850"/>
                </a:lnTo>
                <a:lnTo>
                  <a:pt x="0" y="10229850"/>
                </a:lnTo>
                <a:lnTo>
                  <a:pt x="0" y="0"/>
                </a:lnTo>
                <a:close/>
              </a:path>
            </a:pathLst>
          </a:custGeom>
          <a:blipFill>
            <a:blip r:embed="rId11"/>
            <a:stretch>
              <a:fillRect l="0" t="0" r="0" b="0"/>
            </a:stretch>
          </a:blipFill>
        </p:spPr>
      </p:sp>
      <p:sp>
        <p:nvSpPr>
          <p:cNvPr name="Freeform 12" id="12"/>
          <p:cNvSpPr/>
          <p:nvPr/>
        </p:nvSpPr>
        <p:spPr>
          <a:xfrm flipH="false" flipV="false" rot="0">
            <a:off x="15601950" y="5410205"/>
            <a:ext cx="2686050" cy="4838705"/>
          </a:xfrm>
          <a:custGeom>
            <a:avLst/>
            <a:gdLst/>
            <a:ahLst/>
            <a:cxnLst/>
            <a:rect r="r" b="b" t="t" l="l"/>
            <a:pathLst>
              <a:path h="4838705" w="2686050">
                <a:moveTo>
                  <a:pt x="0" y="0"/>
                </a:moveTo>
                <a:lnTo>
                  <a:pt x="2686050" y="0"/>
                </a:lnTo>
                <a:lnTo>
                  <a:pt x="2686050" y="4838705"/>
                </a:lnTo>
                <a:lnTo>
                  <a:pt x="0" y="4838705"/>
                </a:lnTo>
                <a:lnTo>
                  <a:pt x="0" y="0"/>
                </a:lnTo>
                <a:close/>
              </a:path>
            </a:pathLst>
          </a:custGeom>
          <a:blipFill>
            <a:blip r:embed="rId12"/>
            <a:stretch>
              <a:fillRect l="0" t="0" r="0" b="0"/>
            </a:stretch>
          </a:blipFill>
        </p:spPr>
      </p:sp>
      <p:sp>
        <p:nvSpPr>
          <p:cNvPr name="Freeform 13" id="13"/>
          <p:cNvSpPr/>
          <p:nvPr/>
        </p:nvSpPr>
        <p:spPr>
          <a:xfrm flipH="false" flipV="false" rot="0">
            <a:off x="14039855" y="8058150"/>
            <a:ext cx="704845" cy="704845"/>
          </a:xfrm>
          <a:custGeom>
            <a:avLst/>
            <a:gdLst/>
            <a:ahLst/>
            <a:cxnLst/>
            <a:rect r="r" b="b" t="t" l="l"/>
            <a:pathLst>
              <a:path h="704845" w="704845">
                <a:moveTo>
                  <a:pt x="0" y="0"/>
                </a:moveTo>
                <a:lnTo>
                  <a:pt x="704845" y="0"/>
                </a:lnTo>
                <a:lnTo>
                  <a:pt x="704845" y="704845"/>
                </a:lnTo>
                <a:lnTo>
                  <a:pt x="0" y="704845"/>
                </a:lnTo>
                <a:lnTo>
                  <a:pt x="0" y="0"/>
                </a:lnTo>
                <a:close/>
              </a:path>
            </a:pathLst>
          </a:custGeom>
          <a:blipFill>
            <a:blip r:embed="rId13"/>
            <a:stretch>
              <a:fillRect l="0" t="0" r="0" b="0"/>
            </a:stretch>
          </a:blipFill>
        </p:spPr>
      </p:sp>
      <p:sp>
        <p:nvSpPr>
          <p:cNvPr name="Freeform 14" id="14"/>
          <p:cNvSpPr/>
          <p:nvPr/>
        </p:nvSpPr>
        <p:spPr>
          <a:xfrm flipH="false" flipV="false" rot="0">
            <a:off x="14039855" y="8858250"/>
            <a:ext cx="285750" cy="285750"/>
          </a:xfrm>
          <a:custGeom>
            <a:avLst/>
            <a:gdLst/>
            <a:ahLst/>
            <a:cxnLst/>
            <a:rect r="r" b="b" t="t" l="l"/>
            <a:pathLst>
              <a:path h="285750" w="285750">
                <a:moveTo>
                  <a:pt x="0" y="0"/>
                </a:moveTo>
                <a:lnTo>
                  <a:pt x="285750" y="0"/>
                </a:lnTo>
                <a:lnTo>
                  <a:pt x="285750" y="285750"/>
                </a:lnTo>
                <a:lnTo>
                  <a:pt x="0" y="285750"/>
                </a:lnTo>
                <a:lnTo>
                  <a:pt x="0" y="0"/>
                </a:lnTo>
                <a:close/>
              </a:path>
            </a:pathLst>
          </a:custGeom>
          <a:blipFill>
            <a:blip r:embed="rId14"/>
            <a:stretch>
              <a:fillRect l="0" t="0" r="0" b="0"/>
            </a:stretch>
          </a:blipFill>
        </p:spPr>
      </p:sp>
      <p:sp>
        <p:nvSpPr>
          <p:cNvPr name="Freeform 15" id="1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15"/>
            <a:stretch>
              <a:fillRect l="0" t="0" r="0" b="0"/>
            </a:stretch>
          </a:blipFill>
        </p:spPr>
      </p:sp>
      <p:grpSp>
        <p:nvGrpSpPr>
          <p:cNvPr name="Group 16" id="16"/>
          <p:cNvGrpSpPr>
            <a:grpSpLocks noChangeAspect="true"/>
          </p:cNvGrpSpPr>
          <p:nvPr/>
        </p:nvGrpSpPr>
        <p:grpSpPr>
          <a:xfrm rot="0">
            <a:off x="700088" y="9615488"/>
            <a:ext cx="5557166" cy="442912"/>
            <a:chOff x="0" y="0"/>
            <a:chExt cx="3704780" cy="295275"/>
          </a:xfrm>
        </p:grpSpPr>
        <p:sp>
          <p:nvSpPr>
            <p:cNvPr name="Freeform 17" id="17"/>
            <p:cNvSpPr/>
            <p:nvPr/>
          </p:nvSpPr>
          <p:spPr>
            <a:xfrm flipH="false" flipV="false" rot="0">
              <a:off x="0" y="0"/>
              <a:ext cx="3704717" cy="295275"/>
            </a:xfrm>
            <a:custGeom>
              <a:avLst/>
              <a:gdLst/>
              <a:ahLst/>
              <a:cxnLst/>
              <a:rect r="r" b="b" t="t" l="l"/>
              <a:pathLst>
                <a:path h="295275" w="3704717">
                  <a:moveTo>
                    <a:pt x="0" y="0"/>
                  </a:moveTo>
                  <a:lnTo>
                    <a:pt x="0" y="295275"/>
                  </a:lnTo>
                  <a:lnTo>
                    <a:pt x="3704717" y="295275"/>
                  </a:lnTo>
                  <a:lnTo>
                    <a:pt x="3704717" y="0"/>
                  </a:lnTo>
                  <a:close/>
                </a:path>
              </a:pathLst>
            </a:custGeom>
            <a:solidFill>
              <a:srgbClr val="F2F2F2"/>
            </a:solidFill>
          </p:spPr>
        </p:sp>
      </p:grpSp>
      <p:sp>
        <p:nvSpPr>
          <p:cNvPr name="TextBox 18" id="18"/>
          <p:cNvSpPr txBox="true"/>
          <p:nvPr/>
        </p:nvSpPr>
        <p:spPr>
          <a:xfrm rot="0">
            <a:off x="1128713" y="9671747"/>
            <a:ext cx="2495555"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9" id="19"/>
          <p:cNvSpPr txBox="true"/>
          <p:nvPr/>
        </p:nvSpPr>
        <p:spPr>
          <a:xfrm rot="0">
            <a:off x="17087278" y="9671747"/>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2</a:t>
            </a:r>
          </a:p>
        </p:txBody>
      </p:sp>
      <p:sp>
        <p:nvSpPr>
          <p:cNvPr name="TextBox 20" id="20"/>
          <p:cNvSpPr txBox="true"/>
          <p:nvPr/>
        </p:nvSpPr>
        <p:spPr>
          <a:xfrm rot="0">
            <a:off x="1904624" y="3204039"/>
            <a:ext cx="10877431" cy="3835370"/>
          </a:xfrm>
          <a:prstGeom prst="rect">
            <a:avLst/>
          </a:prstGeom>
        </p:spPr>
        <p:txBody>
          <a:bodyPr anchor="t" rtlCol="false" tIns="0" lIns="0" bIns="0" rIns="0">
            <a:spAutoFit/>
          </a:bodyPr>
          <a:lstStyle/>
          <a:p>
            <a:pPr algn="l">
              <a:lnSpc>
                <a:spcPts val="10194"/>
              </a:lnSpc>
            </a:pPr>
            <a:r>
              <a:rPr lang="en-US" sz="7365">
                <a:solidFill>
                  <a:srgbClr val="000000"/>
                </a:solidFill>
                <a:latin typeface="Trebuchet MS Bold"/>
              </a:rPr>
              <a:t>Automated Text Summarization from PDF Documents using Bard AI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6038855"/>
            <a:ext cx="666755" cy="4229100"/>
          </a:xfrm>
          <a:custGeom>
            <a:avLst/>
            <a:gdLst/>
            <a:ahLst/>
            <a:cxnLst/>
            <a:rect r="r" b="b" t="t" l="l"/>
            <a:pathLst>
              <a:path h="4229100" w="666755">
                <a:moveTo>
                  <a:pt x="0" y="0"/>
                </a:moveTo>
                <a:lnTo>
                  <a:pt x="666755" y="0"/>
                </a:lnTo>
                <a:lnTo>
                  <a:pt x="666755" y="4229100"/>
                </a:lnTo>
                <a:lnTo>
                  <a:pt x="0" y="4229100"/>
                </a:lnTo>
                <a:lnTo>
                  <a:pt x="0" y="0"/>
                </a:lnTo>
                <a:close/>
              </a:path>
            </a:pathLst>
          </a:custGeom>
          <a:blipFill>
            <a:blip r:embed="rId2"/>
            <a:stretch>
              <a:fillRect l="0" t="0" r="0" b="0"/>
            </a:stretch>
          </a:blipFill>
        </p:spPr>
      </p:sp>
      <p:sp>
        <p:nvSpPr>
          <p:cNvPr name="Freeform 3" id="3"/>
          <p:cNvSpPr/>
          <p:nvPr/>
        </p:nvSpPr>
        <p:spPr>
          <a:xfrm flipH="false" flipV="false" rot="0">
            <a:off x="685800" y="9620245"/>
            <a:ext cx="5581655" cy="476245"/>
          </a:xfrm>
          <a:custGeom>
            <a:avLst/>
            <a:gdLst/>
            <a:ahLst/>
            <a:cxnLst/>
            <a:rect r="r" b="b" t="t" l="l"/>
            <a:pathLst>
              <a:path h="476245" w="5581655">
                <a:moveTo>
                  <a:pt x="0" y="0"/>
                </a:moveTo>
                <a:lnTo>
                  <a:pt x="5581655" y="0"/>
                </a:lnTo>
                <a:lnTo>
                  <a:pt x="5581655" y="476245"/>
                </a:lnTo>
                <a:lnTo>
                  <a:pt x="0" y="476245"/>
                </a:lnTo>
                <a:lnTo>
                  <a:pt x="0" y="0"/>
                </a:lnTo>
                <a:close/>
              </a:path>
            </a:pathLst>
          </a:custGeom>
          <a:blipFill>
            <a:blip r:embed="rId3"/>
            <a:stretch>
              <a:fillRect l="0" t="0" r="0" b="0"/>
            </a:stretch>
          </a:blipFill>
        </p:spPr>
      </p:sp>
      <p:sp>
        <p:nvSpPr>
          <p:cNvPr name="Freeform 4" id="4"/>
          <p:cNvSpPr/>
          <p:nvPr/>
        </p:nvSpPr>
        <p:spPr>
          <a:xfrm flipH="false" flipV="false" rot="0">
            <a:off x="11068055" y="666755"/>
            <a:ext cx="514350" cy="552455"/>
          </a:xfrm>
          <a:custGeom>
            <a:avLst/>
            <a:gdLst/>
            <a:ahLst/>
            <a:cxnLst/>
            <a:rect r="r" b="b" t="t" l="l"/>
            <a:pathLst>
              <a:path h="552455" w="514350">
                <a:moveTo>
                  <a:pt x="0" y="0"/>
                </a:moveTo>
                <a:lnTo>
                  <a:pt x="514350" y="0"/>
                </a:lnTo>
                <a:lnTo>
                  <a:pt x="514350" y="552455"/>
                </a:lnTo>
                <a:lnTo>
                  <a:pt x="0" y="552455"/>
                </a:lnTo>
                <a:lnTo>
                  <a:pt x="0" y="0"/>
                </a:lnTo>
                <a:close/>
              </a:path>
            </a:pathLst>
          </a:custGeom>
          <a:blipFill>
            <a:blip r:embed="rId4"/>
            <a:stretch>
              <a:fillRect l="0" t="0" r="0" b="0"/>
            </a:stretch>
          </a:blipFill>
        </p:spPr>
      </p:sp>
      <p:sp>
        <p:nvSpPr>
          <p:cNvPr name="Freeform 5" id="5"/>
          <p:cNvSpPr/>
          <p:nvPr/>
        </p:nvSpPr>
        <p:spPr>
          <a:xfrm flipH="false" flipV="false" rot="0">
            <a:off x="14058900" y="19045"/>
            <a:ext cx="1866905" cy="10229850"/>
          </a:xfrm>
          <a:custGeom>
            <a:avLst/>
            <a:gdLst/>
            <a:ahLst/>
            <a:cxnLst/>
            <a:rect r="r" b="b" t="t" l="l"/>
            <a:pathLst>
              <a:path h="10229850" w="1866905">
                <a:moveTo>
                  <a:pt x="0" y="0"/>
                </a:moveTo>
                <a:lnTo>
                  <a:pt x="1866905" y="0"/>
                </a:lnTo>
                <a:lnTo>
                  <a:pt x="1866905" y="10229850"/>
                </a:lnTo>
                <a:lnTo>
                  <a:pt x="0" y="10229850"/>
                </a:lnTo>
                <a:lnTo>
                  <a:pt x="0" y="0"/>
                </a:lnTo>
                <a:close/>
              </a:path>
            </a:pathLst>
          </a:custGeom>
          <a:blipFill>
            <a:blip r:embed="rId5"/>
            <a:stretch>
              <a:fillRect l="0" t="0" r="0" b="0"/>
            </a:stretch>
          </a:blipFill>
        </p:spPr>
      </p:sp>
      <p:sp>
        <p:nvSpPr>
          <p:cNvPr name="Freeform 6" id="6"/>
          <p:cNvSpPr/>
          <p:nvPr/>
        </p:nvSpPr>
        <p:spPr>
          <a:xfrm flipH="false" flipV="false" rot="0">
            <a:off x="11220445" y="5524505"/>
            <a:ext cx="7067555" cy="4724405"/>
          </a:xfrm>
          <a:custGeom>
            <a:avLst/>
            <a:gdLst/>
            <a:ahLst/>
            <a:cxnLst/>
            <a:rect r="r" b="b" t="t" l="l"/>
            <a:pathLst>
              <a:path h="4724405" w="7067555">
                <a:moveTo>
                  <a:pt x="0" y="0"/>
                </a:moveTo>
                <a:lnTo>
                  <a:pt x="7067555" y="0"/>
                </a:lnTo>
                <a:lnTo>
                  <a:pt x="7067555" y="4724405"/>
                </a:lnTo>
                <a:lnTo>
                  <a:pt x="0" y="4724405"/>
                </a:lnTo>
                <a:lnTo>
                  <a:pt x="0" y="0"/>
                </a:lnTo>
                <a:close/>
              </a:path>
            </a:pathLst>
          </a:custGeom>
          <a:blipFill>
            <a:blip r:embed="rId6"/>
            <a:stretch>
              <a:fillRect l="0" t="0" r="0" b="0"/>
            </a:stretch>
          </a:blipFill>
        </p:spPr>
      </p:sp>
      <p:sp>
        <p:nvSpPr>
          <p:cNvPr name="Freeform 7" id="7"/>
          <p:cNvSpPr/>
          <p:nvPr/>
        </p:nvSpPr>
        <p:spPr>
          <a:xfrm flipH="false" flipV="false" rot="0">
            <a:off x="13792195" y="19045"/>
            <a:ext cx="4495805" cy="10229850"/>
          </a:xfrm>
          <a:custGeom>
            <a:avLst/>
            <a:gdLst/>
            <a:ahLst/>
            <a:cxnLst/>
            <a:rect r="r" b="b" t="t" l="l"/>
            <a:pathLst>
              <a:path h="10229850" w="4495805">
                <a:moveTo>
                  <a:pt x="0" y="0"/>
                </a:moveTo>
                <a:lnTo>
                  <a:pt x="4495805" y="0"/>
                </a:lnTo>
                <a:lnTo>
                  <a:pt x="4495805" y="10229850"/>
                </a:lnTo>
                <a:lnTo>
                  <a:pt x="0" y="10229850"/>
                </a:lnTo>
                <a:lnTo>
                  <a:pt x="0" y="0"/>
                </a:lnTo>
                <a:close/>
              </a:path>
            </a:pathLst>
          </a:custGeom>
          <a:blipFill>
            <a:blip r:embed="rId7"/>
            <a:stretch>
              <a:fillRect l="0" t="0" r="0" b="0"/>
            </a:stretch>
          </a:blipFill>
        </p:spPr>
      </p:sp>
      <p:sp>
        <p:nvSpPr>
          <p:cNvPr name="Freeform 8" id="8"/>
          <p:cNvSpPr/>
          <p:nvPr/>
        </p:nvSpPr>
        <p:spPr>
          <a:xfrm flipH="false" flipV="false" rot="0">
            <a:off x="14401800" y="19045"/>
            <a:ext cx="3886200" cy="10229850"/>
          </a:xfrm>
          <a:custGeom>
            <a:avLst/>
            <a:gdLst/>
            <a:ahLst/>
            <a:cxnLst/>
            <a:rect r="r" b="b" t="t" l="l"/>
            <a:pathLst>
              <a:path h="10229850" w="3886200">
                <a:moveTo>
                  <a:pt x="0" y="0"/>
                </a:moveTo>
                <a:lnTo>
                  <a:pt x="3886200" y="0"/>
                </a:lnTo>
                <a:lnTo>
                  <a:pt x="3886200" y="10229850"/>
                </a:lnTo>
                <a:lnTo>
                  <a:pt x="0" y="10229850"/>
                </a:lnTo>
                <a:lnTo>
                  <a:pt x="0" y="0"/>
                </a:lnTo>
                <a:close/>
              </a:path>
            </a:pathLst>
          </a:custGeom>
          <a:blipFill>
            <a:blip r:embed="rId8"/>
            <a:stretch>
              <a:fillRect l="0" t="0" r="0" b="0"/>
            </a:stretch>
          </a:blipFill>
        </p:spPr>
      </p:sp>
      <p:sp>
        <p:nvSpPr>
          <p:cNvPr name="Freeform 9" id="9"/>
          <p:cNvSpPr/>
          <p:nvPr/>
        </p:nvSpPr>
        <p:spPr>
          <a:xfrm flipH="false" flipV="false" rot="0">
            <a:off x="13468355" y="4591045"/>
            <a:ext cx="4819645" cy="5657850"/>
          </a:xfrm>
          <a:custGeom>
            <a:avLst/>
            <a:gdLst/>
            <a:ahLst/>
            <a:cxnLst/>
            <a:rect r="r" b="b" t="t" l="l"/>
            <a:pathLst>
              <a:path h="5657850" w="4819645">
                <a:moveTo>
                  <a:pt x="0" y="0"/>
                </a:moveTo>
                <a:lnTo>
                  <a:pt x="4819645" y="0"/>
                </a:lnTo>
                <a:lnTo>
                  <a:pt x="4819645" y="5657850"/>
                </a:lnTo>
                <a:lnTo>
                  <a:pt x="0" y="5657850"/>
                </a:lnTo>
                <a:lnTo>
                  <a:pt x="0" y="0"/>
                </a:lnTo>
                <a:close/>
              </a:path>
            </a:pathLst>
          </a:custGeom>
          <a:blipFill>
            <a:blip r:embed="rId9"/>
            <a:stretch>
              <a:fillRect l="0" t="0" r="0" b="0"/>
            </a:stretch>
          </a:blipFill>
        </p:spPr>
      </p:sp>
      <p:sp>
        <p:nvSpPr>
          <p:cNvPr name="Freeform 10" id="10"/>
          <p:cNvSpPr/>
          <p:nvPr/>
        </p:nvSpPr>
        <p:spPr>
          <a:xfrm flipH="false" flipV="false" rot="0">
            <a:off x="14001750" y="19045"/>
            <a:ext cx="4286250" cy="10229850"/>
          </a:xfrm>
          <a:custGeom>
            <a:avLst/>
            <a:gdLst/>
            <a:ahLst/>
            <a:cxnLst/>
            <a:rect r="r" b="b" t="t" l="l"/>
            <a:pathLst>
              <a:path h="10229850" w="4286250">
                <a:moveTo>
                  <a:pt x="0" y="0"/>
                </a:moveTo>
                <a:lnTo>
                  <a:pt x="4286250" y="0"/>
                </a:lnTo>
                <a:lnTo>
                  <a:pt x="4286250" y="10229850"/>
                </a:lnTo>
                <a:lnTo>
                  <a:pt x="0" y="10229850"/>
                </a:lnTo>
                <a:lnTo>
                  <a:pt x="0" y="0"/>
                </a:lnTo>
                <a:close/>
              </a:path>
            </a:pathLst>
          </a:custGeom>
          <a:blipFill>
            <a:blip r:embed="rId10"/>
            <a:stretch>
              <a:fillRect l="0" t="0" r="0" b="0"/>
            </a:stretch>
          </a:blipFill>
        </p:spPr>
      </p:sp>
      <p:sp>
        <p:nvSpPr>
          <p:cNvPr name="Freeform 11" id="11"/>
          <p:cNvSpPr/>
          <p:nvPr/>
        </p:nvSpPr>
        <p:spPr>
          <a:xfrm flipH="false" flipV="false" rot="0">
            <a:off x="16344900" y="19045"/>
            <a:ext cx="1943100" cy="10229850"/>
          </a:xfrm>
          <a:custGeom>
            <a:avLst/>
            <a:gdLst/>
            <a:ahLst/>
            <a:cxnLst/>
            <a:rect r="r" b="b" t="t" l="l"/>
            <a:pathLst>
              <a:path h="10229850" w="1943100">
                <a:moveTo>
                  <a:pt x="0" y="0"/>
                </a:moveTo>
                <a:lnTo>
                  <a:pt x="1943100" y="0"/>
                </a:lnTo>
                <a:lnTo>
                  <a:pt x="1943100" y="10229850"/>
                </a:lnTo>
                <a:lnTo>
                  <a:pt x="0" y="10229850"/>
                </a:lnTo>
                <a:lnTo>
                  <a:pt x="0" y="0"/>
                </a:lnTo>
                <a:close/>
              </a:path>
            </a:pathLst>
          </a:custGeom>
          <a:blipFill>
            <a:blip r:embed="rId11"/>
            <a:stretch>
              <a:fillRect l="0" t="0" r="0" b="0"/>
            </a:stretch>
          </a:blipFill>
        </p:spPr>
      </p:sp>
      <p:sp>
        <p:nvSpPr>
          <p:cNvPr name="Freeform 12" id="12"/>
          <p:cNvSpPr/>
          <p:nvPr/>
        </p:nvSpPr>
        <p:spPr>
          <a:xfrm flipH="false" flipV="false" rot="0">
            <a:off x="16402050" y="19045"/>
            <a:ext cx="1885950" cy="10229850"/>
          </a:xfrm>
          <a:custGeom>
            <a:avLst/>
            <a:gdLst/>
            <a:ahLst/>
            <a:cxnLst/>
            <a:rect r="r" b="b" t="t" l="l"/>
            <a:pathLst>
              <a:path h="10229850" w="1885950">
                <a:moveTo>
                  <a:pt x="0" y="0"/>
                </a:moveTo>
                <a:lnTo>
                  <a:pt x="1885950" y="0"/>
                </a:lnTo>
                <a:lnTo>
                  <a:pt x="1885950" y="10229850"/>
                </a:lnTo>
                <a:lnTo>
                  <a:pt x="0" y="10229850"/>
                </a:lnTo>
                <a:lnTo>
                  <a:pt x="0" y="0"/>
                </a:lnTo>
                <a:close/>
              </a:path>
            </a:pathLst>
          </a:custGeom>
          <a:blipFill>
            <a:blip r:embed="rId12"/>
            <a:stretch>
              <a:fillRect l="0" t="0" r="0" b="0"/>
            </a:stretch>
          </a:blipFill>
        </p:spPr>
      </p:sp>
      <p:sp>
        <p:nvSpPr>
          <p:cNvPr name="Freeform 13" id="13"/>
          <p:cNvSpPr/>
          <p:nvPr/>
        </p:nvSpPr>
        <p:spPr>
          <a:xfrm flipH="false" flipV="false" rot="0">
            <a:off x="15601950" y="5410205"/>
            <a:ext cx="2686050" cy="4838705"/>
          </a:xfrm>
          <a:custGeom>
            <a:avLst/>
            <a:gdLst/>
            <a:ahLst/>
            <a:cxnLst/>
            <a:rect r="r" b="b" t="t" l="l"/>
            <a:pathLst>
              <a:path h="4838705" w="2686050">
                <a:moveTo>
                  <a:pt x="0" y="0"/>
                </a:moveTo>
                <a:lnTo>
                  <a:pt x="2686050" y="0"/>
                </a:lnTo>
                <a:lnTo>
                  <a:pt x="2686050" y="4838705"/>
                </a:lnTo>
                <a:lnTo>
                  <a:pt x="0" y="4838705"/>
                </a:lnTo>
                <a:lnTo>
                  <a:pt x="0" y="0"/>
                </a:lnTo>
                <a:close/>
              </a:path>
            </a:pathLst>
          </a:custGeom>
          <a:blipFill>
            <a:blip r:embed="rId13"/>
            <a:stretch>
              <a:fillRect l="0" t="0" r="0" b="0"/>
            </a:stretch>
          </a:blipFill>
        </p:spPr>
      </p:sp>
      <p:sp>
        <p:nvSpPr>
          <p:cNvPr name="Freeform 14" id="14"/>
          <p:cNvSpPr/>
          <p:nvPr/>
        </p:nvSpPr>
        <p:spPr>
          <a:xfrm flipH="false" flipV="false" rot="0">
            <a:off x="16497305" y="8401050"/>
            <a:ext cx="1009655" cy="1009655"/>
          </a:xfrm>
          <a:custGeom>
            <a:avLst/>
            <a:gdLst/>
            <a:ahLst/>
            <a:cxnLst/>
            <a:rect r="r" b="b" t="t" l="l"/>
            <a:pathLst>
              <a:path h="1009655" w="1009655">
                <a:moveTo>
                  <a:pt x="0" y="0"/>
                </a:moveTo>
                <a:lnTo>
                  <a:pt x="1009655" y="0"/>
                </a:lnTo>
                <a:lnTo>
                  <a:pt x="1009655" y="1009655"/>
                </a:lnTo>
                <a:lnTo>
                  <a:pt x="0" y="1009655"/>
                </a:lnTo>
                <a:lnTo>
                  <a:pt x="0" y="0"/>
                </a:lnTo>
                <a:close/>
              </a:path>
            </a:pathLst>
          </a:custGeom>
          <a:blipFill>
            <a:blip r:embed="rId14"/>
            <a:stretch>
              <a:fillRect l="0" t="0" r="0" b="0"/>
            </a:stretch>
          </a:blipFill>
        </p:spPr>
      </p:sp>
      <p:sp>
        <p:nvSpPr>
          <p:cNvPr name="Freeform 15" id="15"/>
          <p:cNvSpPr/>
          <p:nvPr/>
        </p:nvSpPr>
        <p:spPr>
          <a:xfrm flipH="false" flipV="false" rot="0">
            <a:off x="16021045" y="9182105"/>
            <a:ext cx="400050" cy="419095"/>
          </a:xfrm>
          <a:custGeom>
            <a:avLst/>
            <a:gdLst/>
            <a:ahLst/>
            <a:cxnLst/>
            <a:rect r="r" b="b" t="t" l="l"/>
            <a:pathLst>
              <a:path h="419095" w="400050">
                <a:moveTo>
                  <a:pt x="0" y="0"/>
                </a:moveTo>
                <a:lnTo>
                  <a:pt x="400050" y="0"/>
                </a:lnTo>
                <a:lnTo>
                  <a:pt x="400050" y="419095"/>
                </a:lnTo>
                <a:lnTo>
                  <a:pt x="0" y="419095"/>
                </a:lnTo>
                <a:lnTo>
                  <a:pt x="0" y="0"/>
                </a:lnTo>
                <a:close/>
              </a:path>
            </a:pathLst>
          </a:custGeom>
          <a:blipFill>
            <a:blip r:embed="rId15"/>
            <a:stretch>
              <a:fillRect l="0" t="0" r="0" b="0"/>
            </a:stretch>
          </a:blipFill>
        </p:spPr>
      </p:sp>
      <p:sp>
        <p:nvSpPr>
          <p:cNvPr name="Freeform 16" id="16"/>
          <p:cNvSpPr/>
          <p:nvPr/>
        </p:nvSpPr>
        <p:spPr>
          <a:xfrm flipH="true" flipV="false" rot="0">
            <a:off x="71438" y="5729288"/>
            <a:ext cx="2600325" cy="4514850"/>
          </a:xfrm>
          <a:custGeom>
            <a:avLst/>
            <a:gdLst/>
            <a:ahLst/>
            <a:cxnLst/>
            <a:rect r="r" b="b" t="t" l="l"/>
            <a:pathLst>
              <a:path h="4514850" w="2600325">
                <a:moveTo>
                  <a:pt x="2600324" y="0"/>
                </a:moveTo>
                <a:lnTo>
                  <a:pt x="0" y="0"/>
                </a:lnTo>
                <a:lnTo>
                  <a:pt x="0" y="4514850"/>
                </a:lnTo>
                <a:lnTo>
                  <a:pt x="2600324" y="4514850"/>
                </a:lnTo>
                <a:lnTo>
                  <a:pt x="2600324" y="0"/>
                </a:lnTo>
                <a:close/>
              </a:path>
            </a:pathLst>
          </a:custGeom>
          <a:blipFill>
            <a:blip r:embed="rId16"/>
            <a:stretch>
              <a:fillRect l="0" t="0" r="0" b="0"/>
            </a:stretch>
          </a:blipFill>
        </p:spPr>
      </p:sp>
      <p:sp>
        <p:nvSpPr>
          <p:cNvPr name="TextBox 17" id="17"/>
          <p:cNvSpPr txBox="true"/>
          <p:nvPr/>
        </p:nvSpPr>
        <p:spPr>
          <a:xfrm rot="0">
            <a:off x="1128713" y="9671747"/>
            <a:ext cx="2495555"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8" id="18"/>
          <p:cNvSpPr txBox="true"/>
          <p:nvPr/>
        </p:nvSpPr>
        <p:spPr>
          <a:xfrm rot="0">
            <a:off x="17087278" y="9671747"/>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3</a:t>
            </a:r>
          </a:p>
        </p:txBody>
      </p:sp>
      <p:sp>
        <p:nvSpPr>
          <p:cNvPr name="TextBox 19" id="19"/>
          <p:cNvSpPr txBox="true"/>
          <p:nvPr/>
        </p:nvSpPr>
        <p:spPr>
          <a:xfrm rot="0">
            <a:off x="1128712" y="577025"/>
            <a:ext cx="4358059" cy="1399980"/>
          </a:xfrm>
          <a:prstGeom prst="rect">
            <a:avLst/>
          </a:prstGeom>
        </p:spPr>
        <p:txBody>
          <a:bodyPr anchor="t" rtlCol="false" tIns="0" lIns="0" bIns="0" rIns="0">
            <a:spAutoFit/>
          </a:bodyPr>
          <a:lstStyle/>
          <a:p>
            <a:pPr algn="l">
              <a:lnSpc>
                <a:spcPts val="11466"/>
              </a:lnSpc>
            </a:pPr>
            <a:r>
              <a:rPr lang="en-US" sz="8190" spc="8">
                <a:solidFill>
                  <a:srgbClr val="000000"/>
                </a:solidFill>
                <a:latin typeface="Trebuchet MS Bold"/>
              </a:rPr>
              <a:t>AGENDA:</a:t>
            </a:r>
          </a:p>
        </p:txBody>
      </p:sp>
      <p:sp>
        <p:nvSpPr>
          <p:cNvPr name="TextBox 20" id="20"/>
          <p:cNvSpPr txBox="true"/>
          <p:nvPr/>
        </p:nvSpPr>
        <p:spPr>
          <a:xfrm rot="0">
            <a:off x="1128713" y="2028320"/>
            <a:ext cx="13592042" cy="5987539"/>
          </a:xfrm>
          <a:prstGeom prst="rect">
            <a:avLst/>
          </a:prstGeom>
        </p:spPr>
        <p:txBody>
          <a:bodyPr anchor="t" rtlCol="false" tIns="0" lIns="0" bIns="0" rIns="0">
            <a:spAutoFit/>
          </a:bodyPr>
          <a:lstStyle/>
          <a:p>
            <a:pPr algn="l">
              <a:lnSpc>
                <a:spcPts val="6748"/>
              </a:lnSpc>
            </a:pPr>
            <a:r>
              <a:rPr lang="en-US" sz="4890" spc="4">
                <a:solidFill>
                  <a:srgbClr val="000000"/>
                </a:solidFill>
                <a:latin typeface="Trebuchet MS Bold"/>
              </a:rPr>
              <a:t> 1.Problem statement</a:t>
            </a:r>
          </a:p>
          <a:p>
            <a:pPr algn="l">
              <a:lnSpc>
                <a:spcPts val="6748"/>
              </a:lnSpc>
            </a:pPr>
            <a:r>
              <a:rPr lang="en-US" sz="4890" spc="4">
                <a:solidFill>
                  <a:srgbClr val="000000"/>
                </a:solidFill>
                <a:latin typeface="Trebuchet MS Bold"/>
              </a:rPr>
              <a:t> 2.Project Overview</a:t>
            </a:r>
          </a:p>
          <a:p>
            <a:pPr algn="l">
              <a:lnSpc>
                <a:spcPts val="6748"/>
              </a:lnSpc>
            </a:pPr>
            <a:r>
              <a:rPr lang="en-US" sz="4890" spc="4">
                <a:solidFill>
                  <a:srgbClr val="000000"/>
                </a:solidFill>
                <a:latin typeface="Trebuchet MS Bold"/>
              </a:rPr>
              <a:t> 3.Who are the end user</a:t>
            </a:r>
          </a:p>
          <a:p>
            <a:pPr algn="just">
              <a:lnSpc>
                <a:spcPts val="6748"/>
              </a:lnSpc>
            </a:pPr>
            <a:r>
              <a:rPr lang="en-US" sz="4890" spc="4">
                <a:solidFill>
                  <a:srgbClr val="000000"/>
                </a:solidFill>
                <a:latin typeface="Trebuchet MS Bold"/>
              </a:rPr>
              <a:t> 4.Your Solution and its value proposition  5.The Wow in your solution</a:t>
            </a:r>
          </a:p>
          <a:p>
            <a:pPr algn="l">
              <a:lnSpc>
                <a:spcPts val="6748"/>
              </a:lnSpc>
            </a:pPr>
            <a:r>
              <a:rPr lang="en-US" sz="4890" spc="4">
                <a:solidFill>
                  <a:srgbClr val="000000"/>
                </a:solidFill>
                <a:latin typeface="Trebuchet MS Bold"/>
              </a:rPr>
              <a:t> 6.Modelling</a:t>
            </a:r>
          </a:p>
          <a:p>
            <a:pPr algn="l">
              <a:lnSpc>
                <a:spcPts val="6748"/>
              </a:lnSpc>
            </a:pPr>
            <a:r>
              <a:rPr lang="en-US" sz="4890" spc="4">
                <a:solidFill>
                  <a:srgbClr val="000000"/>
                </a:solidFill>
                <a:latin typeface="Trebuchet MS Bold"/>
              </a:rPr>
              <a:t> 7.Results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57900"/>
            <a:ext cx="666755" cy="4210055"/>
          </a:xfrm>
          <a:custGeom>
            <a:avLst/>
            <a:gdLst/>
            <a:ahLst/>
            <a:cxnLst/>
            <a:rect r="r" b="b" t="t" l="l"/>
            <a:pathLst>
              <a:path h="4210055" w="666755">
                <a:moveTo>
                  <a:pt x="0" y="0"/>
                </a:moveTo>
                <a:lnTo>
                  <a:pt x="666755" y="0"/>
                </a:lnTo>
                <a:lnTo>
                  <a:pt x="666755" y="4210055"/>
                </a:lnTo>
                <a:lnTo>
                  <a:pt x="0" y="4210055"/>
                </a:lnTo>
                <a:lnTo>
                  <a:pt x="0" y="0"/>
                </a:lnTo>
                <a:close/>
              </a:path>
            </a:pathLst>
          </a:custGeom>
          <a:blipFill>
            <a:blip r:embed="rId2"/>
            <a:stretch>
              <a:fillRect l="0" t="0" r="0" b="0"/>
            </a:stretch>
          </a:blipFill>
        </p:spPr>
      </p:sp>
      <p:sp>
        <p:nvSpPr>
          <p:cNvPr name="Freeform 3" id="3"/>
          <p:cNvSpPr/>
          <p:nvPr/>
        </p:nvSpPr>
        <p:spPr>
          <a:xfrm flipH="false" flipV="false" rot="0">
            <a:off x="14058900" y="19045"/>
            <a:ext cx="1866905" cy="10229850"/>
          </a:xfrm>
          <a:custGeom>
            <a:avLst/>
            <a:gdLst/>
            <a:ahLst/>
            <a:cxnLst/>
            <a:rect r="r" b="b" t="t" l="l"/>
            <a:pathLst>
              <a:path h="10229850" w="1866905">
                <a:moveTo>
                  <a:pt x="0" y="0"/>
                </a:moveTo>
                <a:lnTo>
                  <a:pt x="1866905" y="0"/>
                </a:lnTo>
                <a:lnTo>
                  <a:pt x="1866905" y="10229850"/>
                </a:lnTo>
                <a:lnTo>
                  <a:pt x="0" y="10229850"/>
                </a:lnTo>
                <a:lnTo>
                  <a:pt x="0" y="0"/>
                </a:lnTo>
                <a:close/>
              </a:path>
            </a:pathLst>
          </a:custGeom>
          <a:blipFill>
            <a:blip r:embed="rId3"/>
            <a:stretch>
              <a:fillRect l="0" t="0" r="0" b="0"/>
            </a:stretch>
          </a:blipFill>
        </p:spPr>
      </p:sp>
      <p:sp>
        <p:nvSpPr>
          <p:cNvPr name="Freeform 4" id="4"/>
          <p:cNvSpPr/>
          <p:nvPr/>
        </p:nvSpPr>
        <p:spPr>
          <a:xfrm flipH="false" flipV="false" rot="0">
            <a:off x="11220445" y="5524505"/>
            <a:ext cx="7067555" cy="4724405"/>
          </a:xfrm>
          <a:custGeom>
            <a:avLst/>
            <a:gdLst/>
            <a:ahLst/>
            <a:cxnLst/>
            <a:rect r="r" b="b" t="t" l="l"/>
            <a:pathLst>
              <a:path h="4724405" w="7067555">
                <a:moveTo>
                  <a:pt x="0" y="0"/>
                </a:moveTo>
                <a:lnTo>
                  <a:pt x="7067555" y="0"/>
                </a:lnTo>
                <a:lnTo>
                  <a:pt x="7067555" y="4724405"/>
                </a:lnTo>
                <a:lnTo>
                  <a:pt x="0" y="4724405"/>
                </a:lnTo>
                <a:lnTo>
                  <a:pt x="0" y="0"/>
                </a:lnTo>
                <a:close/>
              </a:path>
            </a:pathLst>
          </a:custGeom>
          <a:blipFill>
            <a:blip r:embed="rId4"/>
            <a:stretch>
              <a:fillRect l="0" t="0" r="0" b="0"/>
            </a:stretch>
          </a:blipFill>
        </p:spPr>
      </p:sp>
      <p:sp>
        <p:nvSpPr>
          <p:cNvPr name="Freeform 5" id="5"/>
          <p:cNvSpPr/>
          <p:nvPr/>
        </p:nvSpPr>
        <p:spPr>
          <a:xfrm flipH="false" flipV="false" rot="0">
            <a:off x="13792195" y="19045"/>
            <a:ext cx="4495805" cy="10229850"/>
          </a:xfrm>
          <a:custGeom>
            <a:avLst/>
            <a:gdLst/>
            <a:ahLst/>
            <a:cxnLst/>
            <a:rect r="r" b="b" t="t" l="l"/>
            <a:pathLst>
              <a:path h="10229850" w="4495805">
                <a:moveTo>
                  <a:pt x="0" y="0"/>
                </a:moveTo>
                <a:lnTo>
                  <a:pt x="4495805" y="0"/>
                </a:lnTo>
                <a:lnTo>
                  <a:pt x="4495805" y="10229850"/>
                </a:lnTo>
                <a:lnTo>
                  <a:pt x="0" y="10229850"/>
                </a:lnTo>
                <a:lnTo>
                  <a:pt x="0" y="0"/>
                </a:lnTo>
                <a:close/>
              </a:path>
            </a:pathLst>
          </a:custGeom>
          <a:blipFill>
            <a:blip r:embed="rId5"/>
            <a:stretch>
              <a:fillRect l="0" t="0" r="0" b="0"/>
            </a:stretch>
          </a:blipFill>
        </p:spPr>
      </p:sp>
      <p:sp>
        <p:nvSpPr>
          <p:cNvPr name="Freeform 6" id="6"/>
          <p:cNvSpPr/>
          <p:nvPr/>
        </p:nvSpPr>
        <p:spPr>
          <a:xfrm flipH="false" flipV="false" rot="0">
            <a:off x="14401800" y="19045"/>
            <a:ext cx="3886200" cy="10229850"/>
          </a:xfrm>
          <a:custGeom>
            <a:avLst/>
            <a:gdLst/>
            <a:ahLst/>
            <a:cxnLst/>
            <a:rect r="r" b="b" t="t" l="l"/>
            <a:pathLst>
              <a:path h="10229850" w="3886200">
                <a:moveTo>
                  <a:pt x="0" y="0"/>
                </a:moveTo>
                <a:lnTo>
                  <a:pt x="3886200" y="0"/>
                </a:lnTo>
                <a:lnTo>
                  <a:pt x="3886200" y="10229850"/>
                </a:lnTo>
                <a:lnTo>
                  <a:pt x="0" y="10229850"/>
                </a:lnTo>
                <a:lnTo>
                  <a:pt x="0" y="0"/>
                </a:lnTo>
                <a:close/>
              </a:path>
            </a:pathLst>
          </a:custGeom>
          <a:blipFill>
            <a:blip r:embed="rId6"/>
            <a:stretch>
              <a:fillRect l="0" t="0" r="0" b="0"/>
            </a:stretch>
          </a:blipFill>
        </p:spPr>
      </p:sp>
      <p:sp>
        <p:nvSpPr>
          <p:cNvPr name="Freeform 7" id="7"/>
          <p:cNvSpPr/>
          <p:nvPr/>
        </p:nvSpPr>
        <p:spPr>
          <a:xfrm flipH="false" flipV="false" rot="0">
            <a:off x="13468355" y="4591045"/>
            <a:ext cx="4819645" cy="5657850"/>
          </a:xfrm>
          <a:custGeom>
            <a:avLst/>
            <a:gdLst/>
            <a:ahLst/>
            <a:cxnLst/>
            <a:rect r="r" b="b" t="t" l="l"/>
            <a:pathLst>
              <a:path h="5657850" w="4819645">
                <a:moveTo>
                  <a:pt x="0" y="0"/>
                </a:moveTo>
                <a:lnTo>
                  <a:pt x="4819645" y="0"/>
                </a:lnTo>
                <a:lnTo>
                  <a:pt x="4819645" y="5657850"/>
                </a:lnTo>
                <a:lnTo>
                  <a:pt x="0" y="5657850"/>
                </a:lnTo>
                <a:lnTo>
                  <a:pt x="0" y="0"/>
                </a:lnTo>
                <a:close/>
              </a:path>
            </a:pathLst>
          </a:custGeom>
          <a:blipFill>
            <a:blip r:embed="rId7"/>
            <a:stretch>
              <a:fillRect l="0" t="0" r="0" b="0"/>
            </a:stretch>
          </a:blipFill>
        </p:spPr>
      </p:sp>
      <p:sp>
        <p:nvSpPr>
          <p:cNvPr name="Freeform 8" id="8"/>
          <p:cNvSpPr/>
          <p:nvPr/>
        </p:nvSpPr>
        <p:spPr>
          <a:xfrm flipH="false" flipV="false" rot="0">
            <a:off x="14001750" y="19045"/>
            <a:ext cx="4286250" cy="10229850"/>
          </a:xfrm>
          <a:custGeom>
            <a:avLst/>
            <a:gdLst/>
            <a:ahLst/>
            <a:cxnLst/>
            <a:rect r="r" b="b" t="t" l="l"/>
            <a:pathLst>
              <a:path h="10229850" w="4286250">
                <a:moveTo>
                  <a:pt x="0" y="0"/>
                </a:moveTo>
                <a:lnTo>
                  <a:pt x="4286250" y="0"/>
                </a:lnTo>
                <a:lnTo>
                  <a:pt x="4286250" y="10229850"/>
                </a:lnTo>
                <a:lnTo>
                  <a:pt x="0" y="10229850"/>
                </a:lnTo>
                <a:lnTo>
                  <a:pt x="0" y="0"/>
                </a:lnTo>
                <a:close/>
              </a:path>
            </a:pathLst>
          </a:custGeom>
          <a:blipFill>
            <a:blip r:embed="rId8"/>
            <a:stretch>
              <a:fillRect l="0" t="0" r="0" b="0"/>
            </a:stretch>
          </a:blipFill>
        </p:spPr>
      </p:sp>
      <p:sp>
        <p:nvSpPr>
          <p:cNvPr name="Freeform 9" id="9"/>
          <p:cNvSpPr/>
          <p:nvPr/>
        </p:nvSpPr>
        <p:spPr>
          <a:xfrm flipH="false" flipV="false" rot="0">
            <a:off x="16344900" y="19045"/>
            <a:ext cx="1943100" cy="10229850"/>
          </a:xfrm>
          <a:custGeom>
            <a:avLst/>
            <a:gdLst/>
            <a:ahLst/>
            <a:cxnLst/>
            <a:rect r="r" b="b" t="t" l="l"/>
            <a:pathLst>
              <a:path h="10229850" w="1943100">
                <a:moveTo>
                  <a:pt x="0" y="0"/>
                </a:moveTo>
                <a:lnTo>
                  <a:pt x="1943100" y="0"/>
                </a:lnTo>
                <a:lnTo>
                  <a:pt x="1943100" y="10229850"/>
                </a:lnTo>
                <a:lnTo>
                  <a:pt x="0" y="10229850"/>
                </a:lnTo>
                <a:lnTo>
                  <a:pt x="0" y="0"/>
                </a:lnTo>
                <a:close/>
              </a:path>
            </a:pathLst>
          </a:custGeom>
          <a:blipFill>
            <a:blip r:embed="rId9"/>
            <a:stretch>
              <a:fillRect l="0" t="0" r="0" b="0"/>
            </a:stretch>
          </a:blipFill>
        </p:spPr>
      </p:sp>
      <p:sp>
        <p:nvSpPr>
          <p:cNvPr name="Freeform 10" id="10"/>
          <p:cNvSpPr/>
          <p:nvPr/>
        </p:nvSpPr>
        <p:spPr>
          <a:xfrm flipH="false" flipV="false" rot="0">
            <a:off x="16402050" y="19045"/>
            <a:ext cx="1885950" cy="10229850"/>
          </a:xfrm>
          <a:custGeom>
            <a:avLst/>
            <a:gdLst/>
            <a:ahLst/>
            <a:cxnLst/>
            <a:rect r="r" b="b" t="t" l="l"/>
            <a:pathLst>
              <a:path h="10229850" w="1885950">
                <a:moveTo>
                  <a:pt x="0" y="0"/>
                </a:moveTo>
                <a:lnTo>
                  <a:pt x="1885950" y="0"/>
                </a:lnTo>
                <a:lnTo>
                  <a:pt x="1885950" y="10229850"/>
                </a:lnTo>
                <a:lnTo>
                  <a:pt x="0" y="10229850"/>
                </a:lnTo>
                <a:lnTo>
                  <a:pt x="0" y="0"/>
                </a:lnTo>
                <a:close/>
              </a:path>
            </a:pathLst>
          </a:custGeom>
          <a:blipFill>
            <a:blip r:embed="rId10"/>
            <a:stretch>
              <a:fillRect l="0" t="0" r="0" b="0"/>
            </a:stretch>
          </a:blipFill>
        </p:spPr>
      </p:sp>
      <p:sp>
        <p:nvSpPr>
          <p:cNvPr name="Freeform 11" id="11"/>
          <p:cNvSpPr/>
          <p:nvPr/>
        </p:nvSpPr>
        <p:spPr>
          <a:xfrm flipH="false" flipV="false" rot="0">
            <a:off x="15601950" y="5410205"/>
            <a:ext cx="2686050" cy="4838705"/>
          </a:xfrm>
          <a:custGeom>
            <a:avLst/>
            <a:gdLst/>
            <a:ahLst/>
            <a:cxnLst/>
            <a:rect r="r" b="b" t="t" l="l"/>
            <a:pathLst>
              <a:path h="4838705" w="2686050">
                <a:moveTo>
                  <a:pt x="0" y="0"/>
                </a:moveTo>
                <a:lnTo>
                  <a:pt x="2686050" y="0"/>
                </a:lnTo>
                <a:lnTo>
                  <a:pt x="2686050" y="4838705"/>
                </a:lnTo>
                <a:lnTo>
                  <a:pt x="0" y="4838705"/>
                </a:lnTo>
                <a:lnTo>
                  <a:pt x="0" y="0"/>
                </a:lnTo>
                <a:close/>
              </a:path>
            </a:pathLst>
          </a:custGeom>
          <a:blipFill>
            <a:blip r:embed="rId11"/>
            <a:stretch>
              <a:fillRect l="0" t="0" r="0" b="0"/>
            </a:stretch>
          </a:blipFill>
        </p:spPr>
      </p:sp>
      <p:sp>
        <p:nvSpPr>
          <p:cNvPr name="Freeform 12" id="12"/>
          <p:cNvSpPr/>
          <p:nvPr/>
        </p:nvSpPr>
        <p:spPr>
          <a:xfrm flipH="false" flipV="false" rot="0">
            <a:off x="14039855" y="8058150"/>
            <a:ext cx="704845" cy="704845"/>
          </a:xfrm>
          <a:custGeom>
            <a:avLst/>
            <a:gdLst/>
            <a:ahLst/>
            <a:cxnLst/>
            <a:rect r="r" b="b" t="t" l="l"/>
            <a:pathLst>
              <a:path h="704845" w="704845">
                <a:moveTo>
                  <a:pt x="0" y="0"/>
                </a:moveTo>
                <a:lnTo>
                  <a:pt x="704845" y="0"/>
                </a:lnTo>
                <a:lnTo>
                  <a:pt x="704845" y="704845"/>
                </a:lnTo>
                <a:lnTo>
                  <a:pt x="0" y="704845"/>
                </a:lnTo>
                <a:lnTo>
                  <a:pt x="0" y="0"/>
                </a:lnTo>
                <a:close/>
              </a:path>
            </a:pathLst>
          </a:custGeom>
          <a:blipFill>
            <a:blip r:embed="rId12"/>
            <a:stretch>
              <a:fillRect l="0" t="0" r="0" b="0"/>
            </a:stretch>
          </a:blipFill>
        </p:spPr>
      </p:sp>
      <p:sp>
        <p:nvSpPr>
          <p:cNvPr name="Freeform 13" id="13"/>
          <p:cNvSpPr/>
          <p:nvPr/>
        </p:nvSpPr>
        <p:spPr>
          <a:xfrm flipH="false" flipV="false" rot="0">
            <a:off x="14039855" y="8858250"/>
            <a:ext cx="285750" cy="285750"/>
          </a:xfrm>
          <a:custGeom>
            <a:avLst/>
            <a:gdLst/>
            <a:ahLst/>
            <a:cxnLst/>
            <a:rect r="r" b="b" t="t" l="l"/>
            <a:pathLst>
              <a:path h="285750" w="285750">
                <a:moveTo>
                  <a:pt x="0" y="0"/>
                </a:moveTo>
                <a:lnTo>
                  <a:pt x="285750" y="0"/>
                </a:lnTo>
                <a:lnTo>
                  <a:pt x="285750" y="285750"/>
                </a:lnTo>
                <a:lnTo>
                  <a:pt x="0" y="285750"/>
                </a:lnTo>
                <a:lnTo>
                  <a:pt x="0" y="0"/>
                </a:lnTo>
                <a:close/>
              </a:path>
            </a:pathLst>
          </a:custGeom>
          <a:blipFill>
            <a:blip r:embed="rId13"/>
            <a:stretch>
              <a:fillRect l="0" t="0" r="0" b="0"/>
            </a:stretch>
          </a:blipFill>
        </p:spPr>
      </p:sp>
      <p:sp>
        <p:nvSpPr>
          <p:cNvPr name="Freeform 14" id="14"/>
          <p:cNvSpPr/>
          <p:nvPr/>
        </p:nvSpPr>
        <p:spPr>
          <a:xfrm flipH="false" flipV="false" rot="0">
            <a:off x="12943904" y="1813298"/>
            <a:ext cx="4143375" cy="4886325"/>
          </a:xfrm>
          <a:custGeom>
            <a:avLst/>
            <a:gdLst/>
            <a:ahLst/>
            <a:cxnLst/>
            <a:rect r="r" b="b" t="t" l="l"/>
            <a:pathLst>
              <a:path h="4886325" w="4143375">
                <a:moveTo>
                  <a:pt x="0" y="0"/>
                </a:moveTo>
                <a:lnTo>
                  <a:pt x="4143374" y="0"/>
                </a:lnTo>
                <a:lnTo>
                  <a:pt x="4143374" y="4886325"/>
                </a:lnTo>
                <a:lnTo>
                  <a:pt x="0" y="4886325"/>
                </a:lnTo>
                <a:lnTo>
                  <a:pt x="0" y="0"/>
                </a:lnTo>
                <a:close/>
              </a:path>
            </a:pathLst>
          </a:custGeom>
          <a:blipFill>
            <a:blip r:embed="rId14"/>
            <a:stretch>
              <a:fillRect l="0" t="0" r="0" b="0"/>
            </a:stretch>
          </a:blipFill>
        </p:spPr>
      </p:sp>
      <p:sp>
        <p:nvSpPr>
          <p:cNvPr name="Freeform 15" id="1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15"/>
            <a:stretch>
              <a:fillRect l="0" t="0" r="0" b="0"/>
            </a:stretch>
          </a:blipFill>
        </p:spPr>
      </p:sp>
      <p:sp>
        <p:nvSpPr>
          <p:cNvPr name="TextBox 16" id="16"/>
          <p:cNvSpPr txBox="true"/>
          <p:nvPr/>
        </p:nvSpPr>
        <p:spPr>
          <a:xfrm rot="0">
            <a:off x="1128713" y="9671747"/>
            <a:ext cx="2495555"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7" id="17"/>
          <p:cNvSpPr txBox="true"/>
          <p:nvPr/>
        </p:nvSpPr>
        <p:spPr>
          <a:xfrm rot="0">
            <a:off x="17087278" y="9671747"/>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4</a:t>
            </a:r>
          </a:p>
        </p:txBody>
      </p:sp>
      <p:sp>
        <p:nvSpPr>
          <p:cNvPr name="TextBox 18" id="18"/>
          <p:cNvSpPr txBox="true"/>
          <p:nvPr/>
        </p:nvSpPr>
        <p:spPr>
          <a:xfrm rot="0">
            <a:off x="1270159" y="816264"/>
            <a:ext cx="7772371" cy="1031510"/>
          </a:xfrm>
          <a:prstGeom prst="rect">
            <a:avLst/>
          </a:prstGeom>
        </p:spPr>
        <p:txBody>
          <a:bodyPr anchor="t" rtlCol="false" tIns="0" lIns="0" bIns="0" rIns="0">
            <a:spAutoFit/>
          </a:bodyPr>
          <a:lstStyle/>
          <a:p>
            <a:pPr algn="l">
              <a:lnSpc>
                <a:spcPts val="8406"/>
              </a:lnSpc>
            </a:pPr>
            <a:r>
              <a:rPr lang="en-US" sz="6004">
                <a:solidFill>
                  <a:srgbClr val="000000"/>
                </a:solidFill>
                <a:latin typeface="Trebuchet MS Bold"/>
              </a:rPr>
              <a:t>PROBLEM STATEMENT</a:t>
            </a:r>
          </a:p>
        </p:txBody>
      </p:sp>
      <p:sp>
        <p:nvSpPr>
          <p:cNvPr name="TextBox 19" id="19"/>
          <p:cNvSpPr txBox="true"/>
          <p:nvPr/>
        </p:nvSpPr>
        <p:spPr>
          <a:xfrm rot="0">
            <a:off x="1435879" y="2480367"/>
            <a:ext cx="10443177" cy="5679153"/>
          </a:xfrm>
          <a:prstGeom prst="rect">
            <a:avLst/>
          </a:prstGeom>
        </p:spPr>
        <p:txBody>
          <a:bodyPr anchor="t" rtlCol="false" tIns="0" lIns="0" bIns="0" rIns="0">
            <a:spAutoFit/>
          </a:bodyPr>
          <a:lstStyle/>
          <a:p>
            <a:pPr algn="ctr">
              <a:lnSpc>
                <a:spcPts val="4081"/>
              </a:lnSpc>
            </a:pPr>
            <a:r>
              <a:rPr lang="en-US" sz="2915" spc="2">
                <a:solidFill>
                  <a:srgbClr val="000000"/>
                </a:solidFill>
                <a:latin typeface="Trebuchet MS Bold"/>
              </a:rPr>
              <a:t>The project aims to automate the process of text summarization from PDF documents using artificial intelligence techniques. By leveraging the Bard AI model, the script extracts text from each page of a given PDF file, compresses it to minimize API calls, and generates concise summaries of the extracted text. The summaries, limited to 100 words each, are then saved into a text file. This approach facilitates efficient and effective summarization of large volumes of textual data, enabling users to quickly obtain key insights from PDF documents without manual intervention.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57900"/>
            <a:ext cx="666755" cy="4210055"/>
          </a:xfrm>
          <a:custGeom>
            <a:avLst/>
            <a:gdLst/>
            <a:ahLst/>
            <a:cxnLst/>
            <a:rect r="r" b="b" t="t" l="l"/>
            <a:pathLst>
              <a:path h="4210055" w="666755">
                <a:moveTo>
                  <a:pt x="0" y="0"/>
                </a:moveTo>
                <a:lnTo>
                  <a:pt x="666755" y="0"/>
                </a:lnTo>
                <a:lnTo>
                  <a:pt x="666755" y="4210055"/>
                </a:lnTo>
                <a:lnTo>
                  <a:pt x="0" y="4210055"/>
                </a:lnTo>
                <a:lnTo>
                  <a:pt x="0" y="0"/>
                </a:lnTo>
                <a:close/>
              </a:path>
            </a:pathLst>
          </a:custGeom>
          <a:blipFill>
            <a:blip r:embed="rId2"/>
            <a:stretch>
              <a:fillRect l="0" t="0" r="0" b="0"/>
            </a:stretch>
          </a:blipFill>
        </p:spPr>
      </p:sp>
      <p:sp>
        <p:nvSpPr>
          <p:cNvPr name="Freeform 3" id="3"/>
          <p:cNvSpPr/>
          <p:nvPr/>
        </p:nvSpPr>
        <p:spPr>
          <a:xfrm flipH="false" flipV="false" rot="0">
            <a:off x="14058900" y="19045"/>
            <a:ext cx="1866905" cy="10229850"/>
          </a:xfrm>
          <a:custGeom>
            <a:avLst/>
            <a:gdLst/>
            <a:ahLst/>
            <a:cxnLst/>
            <a:rect r="r" b="b" t="t" l="l"/>
            <a:pathLst>
              <a:path h="10229850" w="1866905">
                <a:moveTo>
                  <a:pt x="0" y="0"/>
                </a:moveTo>
                <a:lnTo>
                  <a:pt x="1866905" y="0"/>
                </a:lnTo>
                <a:lnTo>
                  <a:pt x="1866905" y="10229850"/>
                </a:lnTo>
                <a:lnTo>
                  <a:pt x="0" y="10229850"/>
                </a:lnTo>
                <a:lnTo>
                  <a:pt x="0" y="0"/>
                </a:lnTo>
                <a:close/>
              </a:path>
            </a:pathLst>
          </a:custGeom>
          <a:blipFill>
            <a:blip r:embed="rId3"/>
            <a:stretch>
              <a:fillRect l="0" t="0" r="0" b="0"/>
            </a:stretch>
          </a:blipFill>
        </p:spPr>
      </p:sp>
      <p:sp>
        <p:nvSpPr>
          <p:cNvPr name="Freeform 4" id="4"/>
          <p:cNvSpPr/>
          <p:nvPr/>
        </p:nvSpPr>
        <p:spPr>
          <a:xfrm flipH="false" flipV="false" rot="0">
            <a:off x="11220445" y="5524505"/>
            <a:ext cx="7067555" cy="4724405"/>
          </a:xfrm>
          <a:custGeom>
            <a:avLst/>
            <a:gdLst/>
            <a:ahLst/>
            <a:cxnLst/>
            <a:rect r="r" b="b" t="t" l="l"/>
            <a:pathLst>
              <a:path h="4724405" w="7067555">
                <a:moveTo>
                  <a:pt x="0" y="0"/>
                </a:moveTo>
                <a:lnTo>
                  <a:pt x="7067555" y="0"/>
                </a:lnTo>
                <a:lnTo>
                  <a:pt x="7067555" y="4724405"/>
                </a:lnTo>
                <a:lnTo>
                  <a:pt x="0" y="4724405"/>
                </a:lnTo>
                <a:lnTo>
                  <a:pt x="0" y="0"/>
                </a:lnTo>
                <a:close/>
              </a:path>
            </a:pathLst>
          </a:custGeom>
          <a:blipFill>
            <a:blip r:embed="rId4"/>
            <a:stretch>
              <a:fillRect l="0" t="0" r="0" b="0"/>
            </a:stretch>
          </a:blipFill>
        </p:spPr>
      </p:sp>
      <p:sp>
        <p:nvSpPr>
          <p:cNvPr name="Freeform 5" id="5"/>
          <p:cNvSpPr/>
          <p:nvPr/>
        </p:nvSpPr>
        <p:spPr>
          <a:xfrm flipH="false" flipV="false" rot="0">
            <a:off x="13792195" y="19045"/>
            <a:ext cx="4495805" cy="10229850"/>
          </a:xfrm>
          <a:custGeom>
            <a:avLst/>
            <a:gdLst/>
            <a:ahLst/>
            <a:cxnLst/>
            <a:rect r="r" b="b" t="t" l="l"/>
            <a:pathLst>
              <a:path h="10229850" w="4495805">
                <a:moveTo>
                  <a:pt x="0" y="0"/>
                </a:moveTo>
                <a:lnTo>
                  <a:pt x="4495805" y="0"/>
                </a:lnTo>
                <a:lnTo>
                  <a:pt x="4495805" y="10229850"/>
                </a:lnTo>
                <a:lnTo>
                  <a:pt x="0" y="10229850"/>
                </a:lnTo>
                <a:lnTo>
                  <a:pt x="0" y="0"/>
                </a:lnTo>
                <a:close/>
              </a:path>
            </a:pathLst>
          </a:custGeom>
          <a:blipFill>
            <a:blip r:embed="rId5"/>
            <a:stretch>
              <a:fillRect l="0" t="0" r="0" b="0"/>
            </a:stretch>
          </a:blipFill>
        </p:spPr>
      </p:sp>
      <p:sp>
        <p:nvSpPr>
          <p:cNvPr name="Freeform 6" id="6"/>
          <p:cNvSpPr/>
          <p:nvPr/>
        </p:nvSpPr>
        <p:spPr>
          <a:xfrm flipH="false" flipV="false" rot="0">
            <a:off x="14401800" y="19045"/>
            <a:ext cx="3886200" cy="10229850"/>
          </a:xfrm>
          <a:custGeom>
            <a:avLst/>
            <a:gdLst/>
            <a:ahLst/>
            <a:cxnLst/>
            <a:rect r="r" b="b" t="t" l="l"/>
            <a:pathLst>
              <a:path h="10229850" w="3886200">
                <a:moveTo>
                  <a:pt x="0" y="0"/>
                </a:moveTo>
                <a:lnTo>
                  <a:pt x="3886200" y="0"/>
                </a:lnTo>
                <a:lnTo>
                  <a:pt x="3886200" y="10229850"/>
                </a:lnTo>
                <a:lnTo>
                  <a:pt x="0" y="10229850"/>
                </a:lnTo>
                <a:lnTo>
                  <a:pt x="0" y="0"/>
                </a:lnTo>
                <a:close/>
              </a:path>
            </a:pathLst>
          </a:custGeom>
          <a:blipFill>
            <a:blip r:embed="rId6"/>
            <a:stretch>
              <a:fillRect l="0" t="0" r="0" b="0"/>
            </a:stretch>
          </a:blipFill>
        </p:spPr>
      </p:sp>
      <p:sp>
        <p:nvSpPr>
          <p:cNvPr name="Freeform 7" id="7"/>
          <p:cNvSpPr/>
          <p:nvPr/>
        </p:nvSpPr>
        <p:spPr>
          <a:xfrm flipH="false" flipV="false" rot="0">
            <a:off x="13468355" y="4591045"/>
            <a:ext cx="4819645" cy="5657850"/>
          </a:xfrm>
          <a:custGeom>
            <a:avLst/>
            <a:gdLst/>
            <a:ahLst/>
            <a:cxnLst/>
            <a:rect r="r" b="b" t="t" l="l"/>
            <a:pathLst>
              <a:path h="5657850" w="4819645">
                <a:moveTo>
                  <a:pt x="0" y="0"/>
                </a:moveTo>
                <a:lnTo>
                  <a:pt x="4819645" y="0"/>
                </a:lnTo>
                <a:lnTo>
                  <a:pt x="4819645" y="5657850"/>
                </a:lnTo>
                <a:lnTo>
                  <a:pt x="0" y="5657850"/>
                </a:lnTo>
                <a:lnTo>
                  <a:pt x="0" y="0"/>
                </a:lnTo>
                <a:close/>
              </a:path>
            </a:pathLst>
          </a:custGeom>
          <a:blipFill>
            <a:blip r:embed="rId7"/>
            <a:stretch>
              <a:fillRect l="0" t="0" r="0" b="0"/>
            </a:stretch>
          </a:blipFill>
        </p:spPr>
      </p:sp>
      <p:sp>
        <p:nvSpPr>
          <p:cNvPr name="Freeform 8" id="8"/>
          <p:cNvSpPr/>
          <p:nvPr/>
        </p:nvSpPr>
        <p:spPr>
          <a:xfrm flipH="false" flipV="false" rot="0">
            <a:off x="14001750" y="19045"/>
            <a:ext cx="4286250" cy="10229850"/>
          </a:xfrm>
          <a:custGeom>
            <a:avLst/>
            <a:gdLst/>
            <a:ahLst/>
            <a:cxnLst/>
            <a:rect r="r" b="b" t="t" l="l"/>
            <a:pathLst>
              <a:path h="10229850" w="4286250">
                <a:moveTo>
                  <a:pt x="0" y="0"/>
                </a:moveTo>
                <a:lnTo>
                  <a:pt x="4286250" y="0"/>
                </a:lnTo>
                <a:lnTo>
                  <a:pt x="4286250" y="10229850"/>
                </a:lnTo>
                <a:lnTo>
                  <a:pt x="0" y="10229850"/>
                </a:lnTo>
                <a:lnTo>
                  <a:pt x="0" y="0"/>
                </a:lnTo>
                <a:close/>
              </a:path>
            </a:pathLst>
          </a:custGeom>
          <a:blipFill>
            <a:blip r:embed="rId8"/>
            <a:stretch>
              <a:fillRect l="0" t="0" r="0" b="0"/>
            </a:stretch>
          </a:blipFill>
        </p:spPr>
      </p:sp>
      <p:sp>
        <p:nvSpPr>
          <p:cNvPr name="Freeform 9" id="9"/>
          <p:cNvSpPr/>
          <p:nvPr/>
        </p:nvSpPr>
        <p:spPr>
          <a:xfrm flipH="false" flipV="false" rot="0">
            <a:off x="16344900" y="19045"/>
            <a:ext cx="1943100" cy="10229850"/>
          </a:xfrm>
          <a:custGeom>
            <a:avLst/>
            <a:gdLst/>
            <a:ahLst/>
            <a:cxnLst/>
            <a:rect r="r" b="b" t="t" l="l"/>
            <a:pathLst>
              <a:path h="10229850" w="1943100">
                <a:moveTo>
                  <a:pt x="0" y="0"/>
                </a:moveTo>
                <a:lnTo>
                  <a:pt x="1943100" y="0"/>
                </a:lnTo>
                <a:lnTo>
                  <a:pt x="1943100" y="10229850"/>
                </a:lnTo>
                <a:lnTo>
                  <a:pt x="0" y="10229850"/>
                </a:lnTo>
                <a:lnTo>
                  <a:pt x="0" y="0"/>
                </a:lnTo>
                <a:close/>
              </a:path>
            </a:pathLst>
          </a:custGeom>
          <a:blipFill>
            <a:blip r:embed="rId9"/>
            <a:stretch>
              <a:fillRect l="0" t="0" r="0" b="0"/>
            </a:stretch>
          </a:blipFill>
        </p:spPr>
      </p:sp>
      <p:sp>
        <p:nvSpPr>
          <p:cNvPr name="Freeform 10" id="10"/>
          <p:cNvSpPr/>
          <p:nvPr/>
        </p:nvSpPr>
        <p:spPr>
          <a:xfrm flipH="false" flipV="false" rot="0">
            <a:off x="16402050" y="19045"/>
            <a:ext cx="1885950" cy="10229850"/>
          </a:xfrm>
          <a:custGeom>
            <a:avLst/>
            <a:gdLst/>
            <a:ahLst/>
            <a:cxnLst/>
            <a:rect r="r" b="b" t="t" l="l"/>
            <a:pathLst>
              <a:path h="10229850" w="1885950">
                <a:moveTo>
                  <a:pt x="0" y="0"/>
                </a:moveTo>
                <a:lnTo>
                  <a:pt x="1885950" y="0"/>
                </a:lnTo>
                <a:lnTo>
                  <a:pt x="1885950" y="10229850"/>
                </a:lnTo>
                <a:lnTo>
                  <a:pt x="0" y="10229850"/>
                </a:lnTo>
                <a:lnTo>
                  <a:pt x="0" y="0"/>
                </a:lnTo>
                <a:close/>
              </a:path>
            </a:pathLst>
          </a:custGeom>
          <a:blipFill>
            <a:blip r:embed="rId10"/>
            <a:stretch>
              <a:fillRect l="0" t="0" r="0" b="0"/>
            </a:stretch>
          </a:blipFill>
        </p:spPr>
      </p:sp>
      <p:sp>
        <p:nvSpPr>
          <p:cNvPr name="Freeform 11" id="11"/>
          <p:cNvSpPr/>
          <p:nvPr/>
        </p:nvSpPr>
        <p:spPr>
          <a:xfrm flipH="false" flipV="false" rot="0">
            <a:off x="15601950" y="5410205"/>
            <a:ext cx="2686050" cy="4838705"/>
          </a:xfrm>
          <a:custGeom>
            <a:avLst/>
            <a:gdLst/>
            <a:ahLst/>
            <a:cxnLst/>
            <a:rect r="r" b="b" t="t" l="l"/>
            <a:pathLst>
              <a:path h="4838705" w="2686050">
                <a:moveTo>
                  <a:pt x="0" y="0"/>
                </a:moveTo>
                <a:lnTo>
                  <a:pt x="2686050" y="0"/>
                </a:lnTo>
                <a:lnTo>
                  <a:pt x="2686050" y="4838705"/>
                </a:lnTo>
                <a:lnTo>
                  <a:pt x="0" y="4838705"/>
                </a:lnTo>
                <a:lnTo>
                  <a:pt x="0" y="0"/>
                </a:lnTo>
                <a:close/>
              </a:path>
            </a:pathLst>
          </a:custGeom>
          <a:blipFill>
            <a:blip r:embed="rId11"/>
            <a:stretch>
              <a:fillRect l="0" t="0" r="0" b="0"/>
            </a:stretch>
          </a:blipFill>
        </p:spPr>
      </p:sp>
      <p:sp>
        <p:nvSpPr>
          <p:cNvPr name="Freeform 12" id="12"/>
          <p:cNvSpPr/>
          <p:nvPr/>
        </p:nvSpPr>
        <p:spPr>
          <a:xfrm flipH="false" flipV="false" rot="0">
            <a:off x="14039855" y="8058150"/>
            <a:ext cx="704845" cy="704845"/>
          </a:xfrm>
          <a:custGeom>
            <a:avLst/>
            <a:gdLst/>
            <a:ahLst/>
            <a:cxnLst/>
            <a:rect r="r" b="b" t="t" l="l"/>
            <a:pathLst>
              <a:path h="704845" w="704845">
                <a:moveTo>
                  <a:pt x="0" y="0"/>
                </a:moveTo>
                <a:lnTo>
                  <a:pt x="704845" y="0"/>
                </a:lnTo>
                <a:lnTo>
                  <a:pt x="704845" y="704845"/>
                </a:lnTo>
                <a:lnTo>
                  <a:pt x="0" y="704845"/>
                </a:lnTo>
                <a:lnTo>
                  <a:pt x="0" y="0"/>
                </a:lnTo>
                <a:close/>
              </a:path>
            </a:pathLst>
          </a:custGeom>
          <a:blipFill>
            <a:blip r:embed="rId12"/>
            <a:stretch>
              <a:fillRect l="0" t="0" r="0" b="0"/>
            </a:stretch>
          </a:blipFill>
        </p:spPr>
      </p:sp>
      <p:sp>
        <p:nvSpPr>
          <p:cNvPr name="Freeform 13" id="13"/>
          <p:cNvSpPr/>
          <p:nvPr/>
        </p:nvSpPr>
        <p:spPr>
          <a:xfrm flipH="false" flipV="false" rot="0">
            <a:off x="14039855" y="8858250"/>
            <a:ext cx="285750" cy="285750"/>
          </a:xfrm>
          <a:custGeom>
            <a:avLst/>
            <a:gdLst/>
            <a:ahLst/>
            <a:cxnLst/>
            <a:rect r="r" b="b" t="t" l="l"/>
            <a:pathLst>
              <a:path h="285750" w="285750">
                <a:moveTo>
                  <a:pt x="0" y="0"/>
                </a:moveTo>
                <a:lnTo>
                  <a:pt x="285750" y="0"/>
                </a:lnTo>
                <a:lnTo>
                  <a:pt x="285750" y="285750"/>
                </a:lnTo>
                <a:lnTo>
                  <a:pt x="0" y="285750"/>
                </a:lnTo>
                <a:lnTo>
                  <a:pt x="0" y="0"/>
                </a:lnTo>
                <a:close/>
              </a:path>
            </a:pathLst>
          </a:custGeom>
          <a:blipFill>
            <a:blip r:embed="rId13"/>
            <a:stretch>
              <a:fillRect l="0" t="0" r="0" b="0"/>
            </a:stretch>
          </a:blipFill>
        </p:spPr>
      </p:sp>
      <p:sp>
        <p:nvSpPr>
          <p:cNvPr name="Freeform 14" id="14"/>
          <p:cNvSpPr/>
          <p:nvPr/>
        </p:nvSpPr>
        <p:spPr>
          <a:xfrm flipH="false" flipV="false" rot="0">
            <a:off x="13862418" y="2286000"/>
            <a:ext cx="4425582" cy="5715000"/>
          </a:xfrm>
          <a:custGeom>
            <a:avLst/>
            <a:gdLst/>
            <a:ahLst/>
            <a:cxnLst/>
            <a:rect r="r" b="b" t="t" l="l"/>
            <a:pathLst>
              <a:path h="5715000" w="4425582">
                <a:moveTo>
                  <a:pt x="0" y="0"/>
                </a:moveTo>
                <a:lnTo>
                  <a:pt x="4425582" y="0"/>
                </a:lnTo>
                <a:lnTo>
                  <a:pt x="4425582" y="5715000"/>
                </a:lnTo>
                <a:lnTo>
                  <a:pt x="0" y="5715000"/>
                </a:lnTo>
                <a:lnTo>
                  <a:pt x="0" y="0"/>
                </a:lnTo>
                <a:close/>
              </a:path>
            </a:pathLst>
          </a:custGeom>
          <a:blipFill>
            <a:blip r:embed="rId14"/>
            <a:stretch>
              <a:fillRect l="0" t="0" r="-29135" b="0"/>
            </a:stretch>
          </a:blipFill>
        </p:spPr>
      </p:sp>
      <p:sp>
        <p:nvSpPr>
          <p:cNvPr name="Freeform 15" id="1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15"/>
            <a:stretch>
              <a:fillRect l="0" t="0" r="0" b="0"/>
            </a:stretch>
          </a:blipFill>
        </p:spPr>
      </p:sp>
      <p:sp>
        <p:nvSpPr>
          <p:cNvPr name="TextBox 16" id="16"/>
          <p:cNvSpPr txBox="true"/>
          <p:nvPr/>
        </p:nvSpPr>
        <p:spPr>
          <a:xfrm rot="0">
            <a:off x="17087278" y="9671747"/>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5</a:t>
            </a:r>
          </a:p>
        </p:txBody>
      </p:sp>
      <p:sp>
        <p:nvSpPr>
          <p:cNvPr name="TextBox 17" id="17"/>
          <p:cNvSpPr txBox="true"/>
          <p:nvPr/>
        </p:nvSpPr>
        <p:spPr>
          <a:xfrm rot="0">
            <a:off x="481603" y="220104"/>
            <a:ext cx="7655085" cy="1094875"/>
          </a:xfrm>
          <a:prstGeom prst="rect">
            <a:avLst/>
          </a:prstGeom>
        </p:spPr>
        <p:txBody>
          <a:bodyPr anchor="t" rtlCol="false" tIns="0" lIns="0" bIns="0" rIns="0">
            <a:spAutoFit/>
          </a:bodyPr>
          <a:lstStyle/>
          <a:p>
            <a:pPr algn="l">
              <a:lnSpc>
                <a:spcPts val="8993"/>
              </a:lnSpc>
            </a:pPr>
            <a:r>
              <a:rPr lang="en-US" sz="6423">
                <a:solidFill>
                  <a:srgbClr val="000000"/>
                </a:solidFill>
                <a:latin typeface="Trebuchet MS Bold"/>
              </a:rPr>
              <a:t>PROJECT OVERVIEW</a:t>
            </a:r>
          </a:p>
        </p:txBody>
      </p:sp>
      <p:sp>
        <p:nvSpPr>
          <p:cNvPr name="TextBox 18" id="18"/>
          <p:cNvSpPr txBox="true"/>
          <p:nvPr/>
        </p:nvSpPr>
        <p:spPr>
          <a:xfrm rot="0">
            <a:off x="487018" y="1607244"/>
            <a:ext cx="12958834" cy="8224799"/>
          </a:xfrm>
          <a:prstGeom prst="rect">
            <a:avLst/>
          </a:prstGeom>
        </p:spPr>
        <p:txBody>
          <a:bodyPr anchor="t" rtlCol="false" tIns="0" lIns="0" bIns="0" rIns="0">
            <a:spAutoFit/>
          </a:bodyPr>
          <a:lstStyle/>
          <a:p>
            <a:pPr algn="ctr">
              <a:lnSpc>
                <a:spcPts val="3603"/>
              </a:lnSpc>
            </a:pPr>
            <a:r>
              <a:rPr lang="en-US" sz="2582" spc="2">
                <a:solidFill>
                  <a:srgbClr val="000000"/>
                </a:solidFill>
                <a:latin typeface="Trebuchet MS Bold"/>
              </a:rPr>
              <a:t> 1.PDF Text Extraction: </a:t>
            </a:r>
            <a:r>
              <a:rPr lang="en-US" sz="2582" spc="2">
                <a:solidFill>
                  <a:srgbClr val="000000"/>
                </a:solidFill>
                <a:latin typeface="Trebuchet MS"/>
              </a:rPr>
              <a:t>The system will extract text from uploaded PDF</a:t>
            </a:r>
          </a:p>
          <a:p>
            <a:pPr algn="ctr">
              <a:lnSpc>
                <a:spcPts val="3603"/>
              </a:lnSpc>
            </a:pPr>
            <a:r>
              <a:rPr lang="en-US" sz="2582" spc="2">
                <a:solidFill>
                  <a:srgbClr val="000000"/>
                </a:solidFill>
                <a:latin typeface="Trebuchet MS"/>
              </a:rPr>
              <a:t>documents, taking into account factors such as formatting, layout, and encoding.</a:t>
            </a:r>
          </a:p>
          <a:p>
            <a:pPr algn="ctr">
              <a:lnSpc>
                <a:spcPts val="3603"/>
              </a:lnSpc>
            </a:pPr>
          </a:p>
          <a:p>
            <a:pPr algn="ctr">
              <a:lnSpc>
                <a:spcPts val="3603"/>
              </a:lnSpc>
            </a:pPr>
            <a:r>
              <a:rPr lang="en-US" sz="2582">
                <a:solidFill>
                  <a:srgbClr val="000000"/>
                </a:solidFill>
                <a:latin typeface="Trebuchet MS Bold"/>
              </a:rPr>
              <a:t> 2.Content Compression: </a:t>
            </a:r>
            <a:r>
              <a:rPr lang="en-US" sz="2582">
                <a:solidFill>
                  <a:srgbClr val="000000"/>
                </a:solidFill>
                <a:latin typeface="Trebuchet MS"/>
              </a:rPr>
              <a:t>The extracted text will be segmented into smaller chunks or paragraphs to facilitate efficient summarization. </a:t>
            </a:r>
          </a:p>
          <a:p>
            <a:pPr algn="ctr">
              <a:lnSpc>
                <a:spcPts val="3603"/>
              </a:lnSpc>
            </a:pPr>
          </a:p>
          <a:p>
            <a:pPr algn="r">
              <a:lnSpc>
                <a:spcPts val="3603"/>
              </a:lnSpc>
            </a:pPr>
            <a:r>
              <a:rPr lang="en-US" sz="2582">
                <a:solidFill>
                  <a:srgbClr val="000000"/>
                </a:solidFill>
                <a:latin typeface="Trebuchet MS Bold"/>
              </a:rPr>
              <a:t>3.Text Summarization: </a:t>
            </a:r>
            <a:r>
              <a:rPr lang="en-US" sz="2582">
                <a:solidFill>
                  <a:srgbClr val="000000"/>
                </a:solidFill>
                <a:latin typeface="Trebuchet MS"/>
              </a:rPr>
              <a:t>Each segment of text will be submitted to Bard AI for</a:t>
            </a:r>
          </a:p>
          <a:p>
            <a:pPr algn="ctr">
              <a:lnSpc>
                <a:spcPts val="3603"/>
              </a:lnSpc>
            </a:pPr>
            <a:r>
              <a:rPr lang="en-US" sz="2582" spc="2">
                <a:solidFill>
                  <a:srgbClr val="000000"/>
                </a:solidFill>
                <a:latin typeface="Trebuchet MS"/>
              </a:rPr>
              <a:t>summarization, generating concise summaries within predefined word limits.</a:t>
            </a:r>
          </a:p>
          <a:p>
            <a:pPr algn="ctr">
              <a:lnSpc>
                <a:spcPts val="3603"/>
              </a:lnSpc>
            </a:pPr>
          </a:p>
          <a:p>
            <a:pPr algn="ctr">
              <a:lnSpc>
                <a:spcPts val="3603"/>
              </a:lnSpc>
            </a:pPr>
            <a:r>
              <a:rPr lang="en-US" sz="2582">
                <a:solidFill>
                  <a:srgbClr val="000000"/>
                </a:solidFill>
                <a:latin typeface="Trebuchet MS"/>
              </a:rPr>
              <a:t> </a:t>
            </a:r>
            <a:r>
              <a:rPr lang="en-US" sz="2582">
                <a:solidFill>
                  <a:srgbClr val="000000"/>
                </a:solidFill>
                <a:latin typeface="Trebuchet MS Bold"/>
              </a:rPr>
              <a:t>4.Aggregation: </a:t>
            </a:r>
            <a:r>
              <a:rPr lang="en-US" sz="2582">
                <a:solidFill>
                  <a:srgbClr val="000000"/>
                </a:solidFill>
                <a:latin typeface="Trebuchet MS"/>
              </a:rPr>
              <a:t>The summarized content from all segments will be aggregated to create a comprehensive summary of the entire document.</a:t>
            </a:r>
          </a:p>
          <a:p>
            <a:pPr algn="ctr">
              <a:lnSpc>
                <a:spcPts val="3603"/>
              </a:lnSpc>
            </a:pPr>
          </a:p>
          <a:p>
            <a:pPr algn="ctr">
              <a:lnSpc>
                <a:spcPts val="3603"/>
              </a:lnSpc>
            </a:pPr>
            <a:r>
              <a:rPr lang="en-US" sz="2582">
                <a:solidFill>
                  <a:srgbClr val="000000"/>
                </a:solidFill>
                <a:latin typeface="Trebuchet MS"/>
              </a:rPr>
              <a:t> </a:t>
            </a:r>
            <a:r>
              <a:rPr lang="en-US" sz="2582">
                <a:solidFill>
                  <a:srgbClr val="000000"/>
                </a:solidFill>
                <a:latin typeface="Trebuchet MS Bold"/>
              </a:rPr>
              <a:t>5.Optimization and Performance: </a:t>
            </a:r>
            <a:r>
              <a:rPr lang="en-US" sz="2582">
                <a:solidFill>
                  <a:srgbClr val="000000"/>
                </a:solidFill>
                <a:latin typeface="Trebuchet MS"/>
              </a:rPr>
              <a:t>The system will be optimized to minimize API usage and processing time, ensuring efficient summarization while controlling</a:t>
            </a:r>
          </a:p>
          <a:p>
            <a:pPr algn="ctr">
              <a:lnSpc>
                <a:spcPts val="3603"/>
              </a:lnSpc>
            </a:pPr>
            <a:r>
              <a:rPr lang="en-US" sz="2582" spc="2">
                <a:solidFill>
                  <a:srgbClr val="000000"/>
                </a:solidFill>
                <a:latin typeface="Trebuchet MS"/>
              </a:rPr>
              <a:t>costs.</a:t>
            </a:r>
          </a:p>
          <a:p>
            <a:pPr algn="ctr">
              <a:lnSpc>
                <a:spcPts val="3603"/>
              </a:lnSpc>
            </a:pPr>
          </a:p>
          <a:p>
            <a:pPr algn="ctr">
              <a:lnSpc>
                <a:spcPts val="3603"/>
              </a:lnSpc>
            </a:pPr>
            <a:r>
              <a:rPr lang="en-US" sz="2582">
                <a:solidFill>
                  <a:srgbClr val="000000"/>
                </a:solidFill>
                <a:latin typeface="Trebuchet MS Bold"/>
              </a:rPr>
              <a:t> 6.User Interface: </a:t>
            </a:r>
            <a:r>
              <a:rPr lang="en-US" sz="2582">
                <a:solidFill>
                  <a:srgbClr val="000000"/>
                </a:solidFill>
                <a:latin typeface="Trebuchet MS"/>
              </a:rPr>
              <a:t>A user-friendly web interface will be developed to allow users to upload PDF documents, initiate summarization, and download summaries.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57900"/>
            <a:ext cx="666755" cy="4210055"/>
          </a:xfrm>
          <a:custGeom>
            <a:avLst/>
            <a:gdLst/>
            <a:ahLst/>
            <a:cxnLst/>
            <a:rect r="r" b="b" t="t" l="l"/>
            <a:pathLst>
              <a:path h="4210055" w="666755">
                <a:moveTo>
                  <a:pt x="0" y="0"/>
                </a:moveTo>
                <a:lnTo>
                  <a:pt x="666755" y="0"/>
                </a:lnTo>
                <a:lnTo>
                  <a:pt x="666755" y="4210055"/>
                </a:lnTo>
                <a:lnTo>
                  <a:pt x="0" y="4210055"/>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1085850" y="9258300"/>
            <a:ext cx="3270437" cy="728662"/>
            <a:chOff x="0" y="0"/>
            <a:chExt cx="2180298" cy="485775"/>
          </a:xfrm>
        </p:grpSpPr>
        <p:sp>
          <p:nvSpPr>
            <p:cNvPr name="Freeform 4" id="4"/>
            <p:cNvSpPr/>
            <p:nvPr/>
          </p:nvSpPr>
          <p:spPr>
            <a:xfrm flipH="false" flipV="false" rot="0">
              <a:off x="0" y="0"/>
              <a:ext cx="2180336" cy="485775"/>
            </a:xfrm>
            <a:custGeom>
              <a:avLst/>
              <a:gdLst/>
              <a:ahLst/>
              <a:cxnLst/>
              <a:rect r="r" b="b" t="t" l="l"/>
              <a:pathLst>
                <a:path h="485775" w="2180336">
                  <a:moveTo>
                    <a:pt x="0" y="0"/>
                  </a:moveTo>
                  <a:lnTo>
                    <a:pt x="0" y="485775"/>
                  </a:lnTo>
                  <a:lnTo>
                    <a:pt x="2180336" y="485775"/>
                  </a:lnTo>
                  <a:lnTo>
                    <a:pt x="2180336" y="0"/>
                  </a:lnTo>
                  <a:close/>
                </a:path>
              </a:pathLst>
            </a:custGeom>
            <a:solidFill>
              <a:srgbClr val="FFFFFF"/>
            </a:solidFill>
          </p:spPr>
        </p:sp>
      </p:grpSp>
      <p:sp>
        <p:nvSpPr>
          <p:cNvPr name="Freeform 5" id="5"/>
          <p:cNvSpPr/>
          <p:nvPr/>
        </p:nvSpPr>
        <p:spPr>
          <a:xfrm flipH="false" flipV="false" rot="0">
            <a:off x="14058900" y="19045"/>
            <a:ext cx="1866905" cy="10229850"/>
          </a:xfrm>
          <a:custGeom>
            <a:avLst/>
            <a:gdLst/>
            <a:ahLst/>
            <a:cxnLst/>
            <a:rect r="r" b="b" t="t" l="l"/>
            <a:pathLst>
              <a:path h="10229850" w="1866905">
                <a:moveTo>
                  <a:pt x="0" y="0"/>
                </a:moveTo>
                <a:lnTo>
                  <a:pt x="1866905" y="0"/>
                </a:lnTo>
                <a:lnTo>
                  <a:pt x="1866905" y="10229850"/>
                </a:lnTo>
                <a:lnTo>
                  <a:pt x="0" y="10229850"/>
                </a:lnTo>
                <a:lnTo>
                  <a:pt x="0" y="0"/>
                </a:lnTo>
                <a:close/>
              </a:path>
            </a:pathLst>
          </a:custGeom>
          <a:blipFill>
            <a:blip r:embed="rId3"/>
            <a:stretch>
              <a:fillRect l="0" t="0" r="0" b="0"/>
            </a:stretch>
          </a:blipFill>
        </p:spPr>
      </p:sp>
      <p:sp>
        <p:nvSpPr>
          <p:cNvPr name="Freeform 6" id="6"/>
          <p:cNvSpPr/>
          <p:nvPr/>
        </p:nvSpPr>
        <p:spPr>
          <a:xfrm flipH="false" flipV="false" rot="0">
            <a:off x="11220445" y="5524505"/>
            <a:ext cx="7067555" cy="4724405"/>
          </a:xfrm>
          <a:custGeom>
            <a:avLst/>
            <a:gdLst/>
            <a:ahLst/>
            <a:cxnLst/>
            <a:rect r="r" b="b" t="t" l="l"/>
            <a:pathLst>
              <a:path h="4724405" w="7067555">
                <a:moveTo>
                  <a:pt x="0" y="0"/>
                </a:moveTo>
                <a:lnTo>
                  <a:pt x="7067555" y="0"/>
                </a:lnTo>
                <a:lnTo>
                  <a:pt x="7067555" y="4724405"/>
                </a:lnTo>
                <a:lnTo>
                  <a:pt x="0" y="4724405"/>
                </a:lnTo>
                <a:lnTo>
                  <a:pt x="0" y="0"/>
                </a:lnTo>
                <a:close/>
              </a:path>
            </a:pathLst>
          </a:custGeom>
          <a:blipFill>
            <a:blip r:embed="rId4"/>
            <a:stretch>
              <a:fillRect l="0" t="0" r="0" b="0"/>
            </a:stretch>
          </a:blipFill>
        </p:spPr>
      </p:sp>
      <p:sp>
        <p:nvSpPr>
          <p:cNvPr name="Freeform 7" id="7"/>
          <p:cNvSpPr/>
          <p:nvPr/>
        </p:nvSpPr>
        <p:spPr>
          <a:xfrm flipH="false" flipV="false" rot="0">
            <a:off x="13792195" y="19045"/>
            <a:ext cx="4495805" cy="10229850"/>
          </a:xfrm>
          <a:custGeom>
            <a:avLst/>
            <a:gdLst/>
            <a:ahLst/>
            <a:cxnLst/>
            <a:rect r="r" b="b" t="t" l="l"/>
            <a:pathLst>
              <a:path h="10229850" w="4495805">
                <a:moveTo>
                  <a:pt x="0" y="0"/>
                </a:moveTo>
                <a:lnTo>
                  <a:pt x="4495805" y="0"/>
                </a:lnTo>
                <a:lnTo>
                  <a:pt x="4495805" y="10229850"/>
                </a:lnTo>
                <a:lnTo>
                  <a:pt x="0" y="10229850"/>
                </a:lnTo>
                <a:lnTo>
                  <a:pt x="0" y="0"/>
                </a:lnTo>
                <a:close/>
              </a:path>
            </a:pathLst>
          </a:custGeom>
          <a:blipFill>
            <a:blip r:embed="rId5"/>
            <a:stretch>
              <a:fillRect l="0" t="0" r="0" b="0"/>
            </a:stretch>
          </a:blipFill>
        </p:spPr>
      </p:sp>
      <p:sp>
        <p:nvSpPr>
          <p:cNvPr name="Freeform 8" id="8"/>
          <p:cNvSpPr/>
          <p:nvPr/>
        </p:nvSpPr>
        <p:spPr>
          <a:xfrm flipH="false" flipV="false" rot="0">
            <a:off x="14401800" y="19045"/>
            <a:ext cx="3886200" cy="10229850"/>
          </a:xfrm>
          <a:custGeom>
            <a:avLst/>
            <a:gdLst/>
            <a:ahLst/>
            <a:cxnLst/>
            <a:rect r="r" b="b" t="t" l="l"/>
            <a:pathLst>
              <a:path h="10229850" w="3886200">
                <a:moveTo>
                  <a:pt x="0" y="0"/>
                </a:moveTo>
                <a:lnTo>
                  <a:pt x="3886200" y="0"/>
                </a:lnTo>
                <a:lnTo>
                  <a:pt x="3886200" y="10229850"/>
                </a:lnTo>
                <a:lnTo>
                  <a:pt x="0" y="10229850"/>
                </a:lnTo>
                <a:lnTo>
                  <a:pt x="0" y="0"/>
                </a:lnTo>
                <a:close/>
              </a:path>
            </a:pathLst>
          </a:custGeom>
          <a:blipFill>
            <a:blip r:embed="rId6"/>
            <a:stretch>
              <a:fillRect l="0" t="0" r="0" b="0"/>
            </a:stretch>
          </a:blipFill>
        </p:spPr>
      </p:sp>
      <p:sp>
        <p:nvSpPr>
          <p:cNvPr name="Freeform 9" id="9"/>
          <p:cNvSpPr/>
          <p:nvPr/>
        </p:nvSpPr>
        <p:spPr>
          <a:xfrm flipH="false" flipV="false" rot="0">
            <a:off x="13468355" y="4591045"/>
            <a:ext cx="4819645" cy="5657850"/>
          </a:xfrm>
          <a:custGeom>
            <a:avLst/>
            <a:gdLst/>
            <a:ahLst/>
            <a:cxnLst/>
            <a:rect r="r" b="b" t="t" l="l"/>
            <a:pathLst>
              <a:path h="5657850" w="4819645">
                <a:moveTo>
                  <a:pt x="0" y="0"/>
                </a:moveTo>
                <a:lnTo>
                  <a:pt x="4819645" y="0"/>
                </a:lnTo>
                <a:lnTo>
                  <a:pt x="4819645" y="5657850"/>
                </a:lnTo>
                <a:lnTo>
                  <a:pt x="0" y="5657850"/>
                </a:lnTo>
                <a:lnTo>
                  <a:pt x="0" y="0"/>
                </a:lnTo>
                <a:close/>
              </a:path>
            </a:pathLst>
          </a:custGeom>
          <a:blipFill>
            <a:blip r:embed="rId7"/>
            <a:stretch>
              <a:fillRect l="0" t="0" r="0" b="0"/>
            </a:stretch>
          </a:blipFill>
        </p:spPr>
      </p:sp>
      <p:sp>
        <p:nvSpPr>
          <p:cNvPr name="Freeform 10" id="10"/>
          <p:cNvSpPr/>
          <p:nvPr/>
        </p:nvSpPr>
        <p:spPr>
          <a:xfrm flipH="false" flipV="false" rot="0">
            <a:off x="14001750" y="19045"/>
            <a:ext cx="4286250" cy="10229850"/>
          </a:xfrm>
          <a:custGeom>
            <a:avLst/>
            <a:gdLst/>
            <a:ahLst/>
            <a:cxnLst/>
            <a:rect r="r" b="b" t="t" l="l"/>
            <a:pathLst>
              <a:path h="10229850" w="4286250">
                <a:moveTo>
                  <a:pt x="0" y="0"/>
                </a:moveTo>
                <a:lnTo>
                  <a:pt x="4286250" y="0"/>
                </a:lnTo>
                <a:lnTo>
                  <a:pt x="4286250" y="10229850"/>
                </a:lnTo>
                <a:lnTo>
                  <a:pt x="0" y="10229850"/>
                </a:lnTo>
                <a:lnTo>
                  <a:pt x="0" y="0"/>
                </a:lnTo>
                <a:close/>
              </a:path>
            </a:pathLst>
          </a:custGeom>
          <a:blipFill>
            <a:blip r:embed="rId8"/>
            <a:stretch>
              <a:fillRect l="0" t="0" r="0" b="0"/>
            </a:stretch>
          </a:blipFill>
        </p:spPr>
      </p:sp>
      <p:sp>
        <p:nvSpPr>
          <p:cNvPr name="Freeform 11" id="11"/>
          <p:cNvSpPr/>
          <p:nvPr/>
        </p:nvSpPr>
        <p:spPr>
          <a:xfrm flipH="false" flipV="false" rot="0">
            <a:off x="16344900" y="19045"/>
            <a:ext cx="1943100" cy="10229850"/>
          </a:xfrm>
          <a:custGeom>
            <a:avLst/>
            <a:gdLst/>
            <a:ahLst/>
            <a:cxnLst/>
            <a:rect r="r" b="b" t="t" l="l"/>
            <a:pathLst>
              <a:path h="10229850" w="1943100">
                <a:moveTo>
                  <a:pt x="0" y="0"/>
                </a:moveTo>
                <a:lnTo>
                  <a:pt x="1943100" y="0"/>
                </a:lnTo>
                <a:lnTo>
                  <a:pt x="1943100" y="10229850"/>
                </a:lnTo>
                <a:lnTo>
                  <a:pt x="0" y="10229850"/>
                </a:lnTo>
                <a:lnTo>
                  <a:pt x="0" y="0"/>
                </a:lnTo>
                <a:close/>
              </a:path>
            </a:pathLst>
          </a:custGeom>
          <a:blipFill>
            <a:blip r:embed="rId9"/>
            <a:stretch>
              <a:fillRect l="0" t="0" r="0" b="0"/>
            </a:stretch>
          </a:blipFill>
        </p:spPr>
      </p:sp>
      <p:sp>
        <p:nvSpPr>
          <p:cNvPr name="Freeform 12" id="12"/>
          <p:cNvSpPr/>
          <p:nvPr/>
        </p:nvSpPr>
        <p:spPr>
          <a:xfrm flipH="false" flipV="false" rot="0">
            <a:off x="16402050" y="19045"/>
            <a:ext cx="1885950" cy="10229850"/>
          </a:xfrm>
          <a:custGeom>
            <a:avLst/>
            <a:gdLst/>
            <a:ahLst/>
            <a:cxnLst/>
            <a:rect r="r" b="b" t="t" l="l"/>
            <a:pathLst>
              <a:path h="10229850" w="1885950">
                <a:moveTo>
                  <a:pt x="0" y="0"/>
                </a:moveTo>
                <a:lnTo>
                  <a:pt x="1885950" y="0"/>
                </a:lnTo>
                <a:lnTo>
                  <a:pt x="1885950" y="10229850"/>
                </a:lnTo>
                <a:lnTo>
                  <a:pt x="0" y="10229850"/>
                </a:lnTo>
                <a:lnTo>
                  <a:pt x="0" y="0"/>
                </a:lnTo>
                <a:close/>
              </a:path>
            </a:pathLst>
          </a:custGeom>
          <a:blipFill>
            <a:blip r:embed="rId10"/>
            <a:stretch>
              <a:fillRect l="0" t="0" r="0" b="0"/>
            </a:stretch>
          </a:blipFill>
        </p:spPr>
      </p:sp>
      <p:sp>
        <p:nvSpPr>
          <p:cNvPr name="Freeform 13" id="13"/>
          <p:cNvSpPr/>
          <p:nvPr/>
        </p:nvSpPr>
        <p:spPr>
          <a:xfrm flipH="false" flipV="false" rot="0">
            <a:off x="15601950" y="5410205"/>
            <a:ext cx="2686050" cy="4838705"/>
          </a:xfrm>
          <a:custGeom>
            <a:avLst/>
            <a:gdLst/>
            <a:ahLst/>
            <a:cxnLst/>
            <a:rect r="r" b="b" t="t" l="l"/>
            <a:pathLst>
              <a:path h="4838705" w="2686050">
                <a:moveTo>
                  <a:pt x="0" y="0"/>
                </a:moveTo>
                <a:lnTo>
                  <a:pt x="2686050" y="0"/>
                </a:lnTo>
                <a:lnTo>
                  <a:pt x="2686050" y="4838705"/>
                </a:lnTo>
                <a:lnTo>
                  <a:pt x="0" y="4838705"/>
                </a:lnTo>
                <a:lnTo>
                  <a:pt x="0" y="0"/>
                </a:lnTo>
                <a:close/>
              </a:path>
            </a:pathLst>
          </a:custGeom>
          <a:blipFill>
            <a:blip r:embed="rId11"/>
            <a:stretch>
              <a:fillRect l="0" t="0" r="0" b="0"/>
            </a:stretch>
          </a:blipFill>
        </p:spPr>
      </p:sp>
      <p:sp>
        <p:nvSpPr>
          <p:cNvPr name="Freeform 14" id="14"/>
          <p:cNvSpPr/>
          <p:nvPr/>
        </p:nvSpPr>
        <p:spPr>
          <a:xfrm flipH="false" flipV="false" rot="0">
            <a:off x="14039855" y="8058150"/>
            <a:ext cx="704845" cy="704845"/>
          </a:xfrm>
          <a:custGeom>
            <a:avLst/>
            <a:gdLst/>
            <a:ahLst/>
            <a:cxnLst/>
            <a:rect r="r" b="b" t="t" l="l"/>
            <a:pathLst>
              <a:path h="704845" w="704845">
                <a:moveTo>
                  <a:pt x="0" y="0"/>
                </a:moveTo>
                <a:lnTo>
                  <a:pt x="704845" y="0"/>
                </a:lnTo>
                <a:lnTo>
                  <a:pt x="704845" y="704845"/>
                </a:lnTo>
                <a:lnTo>
                  <a:pt x="0" y="704845"/>
                </a:lnTo>
                <a:lnTo>
                  <a:pt x="0" y="0"/>
                </a:lnTo>
                <a:close/>
              </a:path>
            </a:pathLst>
          </a:custGeom>
          <a:blipFill>
            <a:blip r:embed="rId12"/>
            <a:stretch>
              <a:fillRect l="0" t="0" r="0" b="0"/>
            </a:stretch>
          </a:blipFill>
        </p:spPr>
      </p:sp>
      <p:sp>
        <p:nvSpPr>
          <p:cNvPr name="Freeform 15" id="15"/>
          <p:cNvSpPr/>
          <p:nvPr/>
        </p:nvSpPr>
        <p:spPr>
          <a:xfrm flipH="false" flipV="false" rot="0">
            <a:off x="14039855" y="8858250"/>
            <a:ext cx="285750" cy="285750"/>
          </a:xfrm>
          <a:custGeom>
            <a:avLst/>
            <a:gdLst/>
            <a:ahLst/>
            <a:cxnLst/>
            <a:rect r="r" b="b" t="t" l="l"/>
            <a:pathLst>
              <a:path h="285750" w="285750">
                <a:moveTo>
                  <a:pt x="0" y="0"/>
                </a:moveTo>
                <a:lnTo>
                  <a:pt x="285750" y="0"/>
                </a:lnTo>
                <a:lnTo>
                  <a:pt x="285750" y="285750"/>
                </a:lnTo>
                <a:lnTo>
                  <a:pt x="0" y="285750"/>
                </a:lnTo>
                <a:lnTo>
                  <a:pt x="0" y="0"/>
                </a:lnTo>
                <a:close/>
              </a:path>
            </a:pathLst>
          </a:custGeom>
          <a:blipFill>
            <a:blip r:embed="rId13"/>
            <a:stretch>
              <a:fillRect l="0" t="0" r="0" b="0"/>
            </a:stretch>
          </a:blipFill>
        </p:spPr>
      </p:sp>
      <p:sp>
        <p:nvSpPr>
          <p:cNvPr name="TextBox 16" id="16"/>
          <p:cNvSpPr txBox="true"/>
          <p:nvPr/>
        </p:nvSpPr>
        <p:spPr>
          <a:xfrm rot="0">
            <a:off x="1128713" y="9671747"/>
            <a:ext cx="2495555"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7" id="17"/>
          <p:cNvSpPr txBox="true"/>
          <p:nvPr/>
        </p:nvSpPr>
        <p:spPr>
          <a:xfrm rot="0">
            <a:off x="17087278" y="9671747"/>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6</a:t>
            </a:r>
          </a:p>
        </p:txBody>
      </p:sp>
      <p:sp>
        <p:nvSpPr>
          <p:cNvPr name="TextBox 18" id="18"/>
          <p:cNvSpPr txBox="true"/>
          <p:nvPr/>
        </p:nvSpPr>
        <p:spPr>
          <a:xfrm rot="0">
            <a:off x="1068234" y="1293886"/>
            <a:ext cx="7595492" cy="837067"/>
          </a:xfrm>
          <a:prstGeom prst="rect">
            <a:avLst/>
          </a:prstGeom>
        </p:spPr>
        <p:txBody>
          <a:bodyPr anchor="t" rtlCol="false" tIns="0" lIns="0" bIns="0" rIns="0">
            <a:spAutoFit/>
          </a:bodyPr>
          <a:lstStyle/>
          <a:p>
            <a:pPr algn="l">
              <a:lnSpc>
                <a:spcPts val="6781"/>
              </a:lnSpc>
            </a:pPr>
            <a:r>
              <a:rPr lang="en-US" sz="4844">
                <a:solidFill>
                  <a:srgbClr val="000000"/>
                </a:solidFill>
                <a:latin typeface="Trebuchet MS Bold"/>
              </a:rPr>
              <a:t>WHO ARE THE END USERS?</a:t>
            </a:r>
          </a:p>
        </p:txBody>
      </p:sp>
      <p:sp>
        <p:nvSpPr>
          <p:cNvPr name="TextBox 19" id="19"/>
          <p:cNvSpPr txBox="true"/>
          <p:nvPr/>
        </p:nvSpPr>
        <p:spPr>
          <a:xfrm rot="0">
            <a:off x="907671" y="2566078"/>
            <a:ext cx="15443987" cy="4611048"/>
          </a:xfrm>
          <a:prstGeom prst="rect">
            <a:avLst/>
          </a:prstGeom>
        </p:spPr>
        <p:txBody>
          <a:bodyPr anchor="t" rtlCol="false" tIns="0" lIns="0" bIns="0" rIns="0">
            <a:spAutoFit/>
          </a:bodyPr>
          <a:lstStyle/>
          <a:p>
            <a:pPr algn="ctr">
              <a:lnSpc>
                <a:spcPts val="4049"/>
              </a:lnSpc>
            </a:pPr>
            <a:r>
              <a:rPr lang="en-US" sz="2904" spc="2">
                <a:solidFill>
                  <a:srgbClr val="000000"/>
                </a:solidFill>
                <a:latin typeface="Trebuchet MS Bold"/>
              </a:rPr>
              <a:t>The automated text summarization tool with Bard AI serves a wide audience, including researchers, professionals, students, writers, executives, legal practitioners, educators, and self-learners. It streamlines the process of extracting key insights and essential information from various documents, such as academic papers, industry reports, legal documents, news articles, and educational materials. By condensing lengthy texts into concise summaries, the tool enables users to stay updated, make informed decisions, enhance productivity, and improve learning comprehension. Its versatility and efficiency make it an invaluable resource for individuals across different disciplines and industries seeking to extract actionable insights from large volumes of text.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57900"/>
            <a:ext cx="666755" cy="4210055"/>
          </a:xfrm>
          <a:custGeom>
            <a:avLst/>
            <a:gdLst/>
            <a:ahLst/>
            <a:cxnLst/>
            <a:rect r="r" b="b" t="t" l="l"/>
            <a:pathLst>
              <a:path h="4210055" w="666755">
                <a:moveTo>
                  <a:pt x="0" y="0"/>
                </a:moveTo>
                <a:lnTo>
                  <a:pt x="666755" y="0"/>
                </a:lnTo>
                <a:lnTo>
                  <a:pt x="666755" y="4210055"/>
                </a:lnTo>
                <a:lnTo>
                  <a:pt x="0" y="4210055"/>
                </a:lnTo>
                <a:lnTo>
                  <a:pt x="0" y="0"/>
                </a:lnTo>
                <a:close/>
              </a:path>
            </a:pathLst>
          </a:custGeom>
          <a:blipFill>
            <a:blip r:embed="rId2"/>
            <a:stretch>
              <a:fillRect l="0" t="0" r="0" b="0"/>
            </a:stretch>
          </a:blipFill>
        </p:spPr>
      </p:sp>
      <p:sp>
        <p:nvSpPr>
          <p:cNvPr name="Freeform 3" id="3"/>
          <p:cNvSpPr/>
          <p:nvPr/>
        </p:nvSpPr>
        <p:spPr>
          <a:xfrm flipH="false" flipV="false" rot="0">
            <a:off x="14058900" y="19045"/>
            <a:ext cx="1866905" cy="10229850"/>
          </a:xfrm>
          <a:custGeom>
            <a:avLst/>
            <a:gdLst/>
            <a:ahLst/>
            <a:cxnLst/>
            <a:rect r="r" b="b" t="t" l="l"/>
            <a:pathLst>
              <a:path h="10229850" w="1866905">
                <a:moveTo>
                  <a:pt x="0" y="0"/>
                </a:moveTo>
                <a:lnTo>
                  <a:pt x="1866905" y="0"/>
                </a:lnTo>
                <a:lnTo>
                  <a:pt x="1866905" y="10229850"/>
                </a:lnTo>
                <a:lnTo>
                  <a:pt x="0" y="10229850"/>
                </a:lnTo>
                <a:lnTo>
                  <a:pt x="0" y="0"/>
                </a:lnTo>
                <a:close/>
              </a:path>
            </a:pathLst>
          </a:custGeom>
          <a:blipFill>
            <a:blip r:embed="rId3"/>
            <a:stretch>
              <a:fillRect l="0" t="0" r="0" b="0"/>
            </a:stretch>
          </a:blipFill>
        </p:spPr>
      </p:sp>
      <p:sp>
        <p:nvSpPr>
          <p:cNvPr name="Freeform 4" id="4"/>
          <p:cNvSpPr/>
          <p:nvPr/>
        </p:nvSpPr>
        <p:spPr>
          <a:xfrm flipH="false" flipV="false" rot="0">
            <a:off x="11220445" y="5524505"/>
            <a:ext cx="7067555" cy="4724405"/>
          </a:xfrm>
          <a:custGeom>
            <a:avLst/>
            <a:gdLst/>
            <a:ahLst/>
            <a:cxnLst/>
            <a:rect r="r" b="b" t="t" l="l"/>
            <a:pathLst>
              <a:path h="4724405" w="7067555">
                <a:moveTo>
                  <a:pt x="0" y="0"/>
                </a:moveTo>
                <a:lnTo>
                  <a:pt x="7067555" y="0"/>
                </a:lnTo>
                <a:lnTo>
                  <a:pt x="7067555" y="4724405"/>
                </a:lnTo>
                <a:lnTo>
                  <a:pt x="0" y="4724405"/>
                </a:lnTo>
                <a:lnTo>
                  <a:pt x="0" y="0"/>
                </a:lnTo>
                <a:close/>
              </a:path>
            </a:pathLst>
          </a:custGeom>
          <a:blipFill>
            <a:blip r:embed="rId4"/>
            <a:stretch>
              <a:fillRect l="0" t="0" r="0" b="0"/>
            </a:stretch>
          </a:blipFill>
        </p:spPr>
      </p:sp>
      <p:sp>
        <p:nvSpPr>
          <p:cNvPr name="Freeform 5" id="5"/>
          <p:cNvSpPr/>
          <p:nvPr/>
        </p:nvSpPr>
        <p:spPr>
          <a:xfrm flipH="false" flipV="false" rot="0">
            <a:off x="13792195" y="19045"/>
            <a:ext cx="4495805" cy="10229850"/>
          </a:xfrm>
          <a:custGeom>
            <a:avLst/>
            <a:gdLst/>
            <a:ahLst/>
            <a:cxnLst/>
            <a:rect r="r" b="b" t="t" l="l"/>
            <a:pathLst>
              <a:path h="10229850" w="4495805">
                <a:moveTo>
                  <a:pt x="0" y="0"/>
                </a:moveTo>
                <a:lnTo>
                  <a:pt x="4495805" y="0"/>
                </a:lnTo>
                <a:lnTo>
                  <a:pt x="4495805" y="10229850"/>
                </a:lnTo>
                <a:lnTo>
                  <a:pt x="0" y="10229850"/>
                </a:lnTo>
                <a:lnTo>
                  <a:pt x="0" y="0"/>
                </a:lnTo>
                <a:close/>
              </a:path>
            </a:pathLst>
          </a:custGeom>
          <a:blipFill>
            <a:blip r:embed="rId5"/>
            <a:stretch>
              <a:fillRect l="0" t="0" r="0" b="0"/>
            </a:stretch>
          </a:blipFill>
        </p:spPr>
      </p:sp>
      <p:sp>
        <p:nvSpPr>
          <p:cNvPr name="Freeform 6" id="6"/>
          <p:cNvSpPr/>
          <p:nvPr/>
        </p:nvSpPr>
        <p:spPr>
          <a:xfrm flipH="false" flipV="false" rot="0">
            <a:off x="14401800" y="19045"/>
            <a:ext cx="3886200" cy="10229850"/>
          </a:xfrm>
          <a:custGeom>
            <a:avLst/>
            <a:gdLst/>
            <a:ahLst/>
            <a:cxnLst/>
            <a:rect r="r" b="b" t="t" l="l"/>
            <a:pathLst>
              <a:path h="10229850" w="3886200">
                <a:moveTo>
                  <a:pt x="0" y="0"/>
                </a:moveTo>
                <a:lnTo>
                  <a:pt x="3886200" y="0"/>
                </a:lnTo>
                <a:lnTo>
                  <a:pt x="3886200" y="10229850"/>
                </a:lnTo>
                <a:lnTo>
                  <a:pt x="0" y="10229850"/>
                </a:lnTo>
                <a:lnTo>
                  <a:pt x="0" y="0"/>
                </a:lnTo>
                <a:close/>
              </a:path>
            </a:pathLst>
          </a:custGeom>
          <a:blipFill>
            <a:blip r:embed="rId6"/>
            <a:stretch>
              <a:fillRect l="0" t="0" r="0" b="0"/>
            </a:stretch>
          </a:blipFill>
        </p:spPr>
      </p:sp>
      <p:sp>
        <p:nvSpPr>
          <p:cNvPr name="Freeform 7" id="7"/>
          <p:cNvSpPr/>
          <p:nvPr/>
        </p:nvSpPr>
        <p:spPr>
          <a:xfrm flipH="false" flipV="false" rot="0">
            <a:off x="13468355" y="4591045"/>
            <a:ext cx="4819645" cy="5657850"/>
          </a:xfrm>
          <a:custGeom>
            <a:avLst/>
            <a:gdLst/>
            <a:ahLst/>
            <a:cxnLst/>
            <a:rect r="r" b="b" t="t" l="l"/>
            <a:pathLst>
              <a:path h="5657850" w="4819645">
                <a:moveTo>
                  <a:pt x="0" y="0"/>
                </a:moveTo>
                <a:lnTo>
                  <a:pt x="4819645" y="0"/>
                </a:lnTo>
                <a:lnTo>
                  <a:pt x="4819645" y="5657850"/>
                </a:lnTo>
                <a:lnTo>
                  <a:pt x="0" y="5657850"/>
                </a:lnTo>
                <a:lnTo>
                  <a:pt x="0" y="0"/>
                </a:lnTo>
                <a:close/>
              </a:path>
            </a:pathLst>
          </a:custGeom>
          <a:blipFill>
            <a:blip r:embed="rId7"/>
            <a:stretch>
              <a:fillRect l="0" t="0" r="0" b="0"/>
            </a:stretch>
          </a:blipFill>
        </p:spPr>
      </p:sp>
      <p:sp>
        <p:nvSpPr>
          <p:cNvPr name="Freeform 8" id="8"/>
          <p:cNvSpPr/>
          <p:nvPr/>
        </p:nvSpPr>
        <p:spPr>
          <a:xfrm flipH="false" flipV="false" rot="0">
            <a:off x="14001750" y="19045"/>
            <a:ext cx="4286250" cy="10229850"/>
          </a:xfrm>
          <a:custGeom>
            <a:avLst/>
            <a:gdLst/>
            <a:ahLst/>
            <a:cxnLst/>
            <a:rect r="r" b="b" t="t" l="l"/>
            <a:pathLst>
              <a:path h="10229850" w="4286250">
                <a:moveTo>
                  <a:pt x="0" y="0"/>
                </a:moveTo>
                <a:lnTo>
                  <a:pt x="4286250" y="0"/>
                </a:lnTo>
                <a:lnTo>
                  <a:pt x="4286250" y="10229850"/>
                </a:lnTo>
                <a:lnTo>
                  <a:pt x="0" y="10229850"/>
                </a:lnTo>
                <a:lnTo>
                  <a:pt x="0" y="0"/>
                </a:lnTo>
                <a:close/>
              </a:path>
            </a:pathLst>
          </a:custGeom>
          <a:blipFill>
            <a:blip r:embed="rId8"/>
            <a:stretch>
              <a:fillRect l="0" t="0" r="0" b="0"/>
            </a:stretch>
          </a:blipFill>
        </p:spPr>
      </p:sp>
      <p:sp>
        <p:nvSpPr>
          <p:cNvPr name="Freeform 9" id="9"/>
          <p:cNvSpPr/>
          <p:nvPr/>
        </p:nvSpPr>
        <p:spPr>
          <a:xfrm flipH="false" flipV="false" rot="0">
            <a:off x="16344900" y="19045"/>
            <a:ext cx="1943100" cy="10229850"/>
          </a:xfrm>
          <a:custGeom>
            <a:avLst/>
            <a:gdLst/>
            <a:ahLst/>
            <a:cxnLst/>
            <a:rect r="r" b="b" t="t" l="l"/>
            <a:pathLst>
              <a:path h="10229850" w="1943100">
                <a:moveTo>
                  <a:pt x="0" y="0"/>
                </a:moveTo>
                <a:lnTo>
                  <a:pt x="1943100" y="0"/>
                </a:lnTo>
                <a:lnTo>
                  <a:pt x="1943100" y="10229850"/>
                </a:lnTo>
                <a:lnTo>
                  <a:pt x="0" y="10229850"/>
                </a:lnTo>
                <a:lnTo>
                  <a:pt x="0" y="0"/>
                </a:lnTo>
                <a:close/>
              </a:path>
            </a:pathLst>
          </a:custGeom>
          <a:blipFill>
            <a:blip r:embed="rId9"/>
            <a:stretch>
              <a:fillRect l="0" t="0" r="0" b="0"/>
            </a:stretch>
          </a:blipFill>
        </p:spPr>
      </p:sp>
      <p:sp>
        <p:nvSpPr>
          <p:cNvPr name="Freeform 10" id="10"/>
          <p:cNvSpPr/>
          <p:nvPr/>
        </p:nvSpPr>
        <p:spPr>
          <a:xfrm flipH="false" flipV="false" rot="0">
            <a:off x="16402050" y="19045"/>
            <a:ext cx="1885950" cy="10229850"/>
          </a:xfrm>
          <a:custGeom>
            <a:avLst/>
            <a:gdLst/>
            <a:ahLst/>
            <a:cxnLst/>
            <a:rect r="r" b="b" t="t" l="l"/>
            <a:pathLst>
              <a:path h="10229850" w="1885950">
                <a:moveTo>
                  <a:pt x="0" y="0"/>
                </a:moveTo>
                <a:lnTo>
                  <a:pt x="1885950" y="0"/>
                </a:lnTo>
                <a:lnTo>
                  <a:pt x="1885950" y="10229850"/>
                </a:lnTo>
                <a:lnTo>
                  <a:pt x="0" y="10229850"/>
                </a:lnTo>
                <a:lnTo>
                  <a:pt x="0" y="0"/>
                </a:lnTo>
                <a:close/>
              </a:path>
            </a:pathLst>
          </a:custGeom>
          <a:blipFill>
            <a:blip r:embed="rId10"/>
            <a:stretch>
              <a:fillRect l="0" t="0" r="0" b="0"/>
            </a:stretch>
          </a:blipFill>
        </p:spPr>
      </p:sp>
      <p:sp>
        <p:nvSpPr>
          <p:cNvPr name="Freeform 11" id="11"/>
          <p:cNvSpPr/>
          <p:nvPr/>
        </p:nvSpPr>
        <p:spPr>
          <a:xfrm flipH="false" flipV="false" rot="0">
            <a:off x="15601950" y="5410205"/>
            <a:ext cx="2686050" cy="4838705"/>
          </a:xfrm>
          <a:custGeom>
            <a:avLst/>
            <a:gdLst/>
            <a:ahLst/>
            <a:cxnLst/>
            <a:rect r="r" b="b" t="t" l="l"/>
            <a:pathLst>
              <a:path h="4838705" w="2686050">
                <a:moveTo>
                  <a:pt x="0" y="0"/>
                </a:moveTo>
                <a:lnTo>
                  <a:pt x="2686050" y="0"/>
                </a:lnTo>
                <a:lnTo>
                  <a:pt x="2686050" y="4838705"/>
                </a:lnTo>
                <a:lnTo>
                  <a:pt x="0" y="4838705"/>
                </a:lnTo>
                <a:lnTo>
                  <a:pt x="0" y="0"/>
                </a:lnTo>
                <a:close/>
              </a:path>
            </a:pathLst>
          </a:custGeom>
          <a:blipFill>
            <a:blip r:embed="rId11"/>
            <a:stretch>
              <a:fillRect l="0" t="0" r="0" b="0"/>
            </a:stretch>
          </a:blipFill>
        </p:spPr>
      </p:sp>
      <p:sp>
        <p:nvSpPr>
          <p:cNvPr name="Freeform 12" id="12"/>
          <p:cNvSpPr/>
          <p:nvPr/>
        </p:nvSpPr>
        <p:spPr>
          <a:xfrm flipH="false" flipV="false" rot="0">
            <a:off x="14039855" y="8058150"/>
            <a:ext cx="704845" cy="704845"/>
          </a:xfrm>
          <a:custGeom>
            <a:avLst/>
            <a:gdLst/>
            <a:ahLst/>
            <a:cxnLst/>
            <a:rect r="r" b="b" t="t" l="l"/>
            <a:pathLst>
              <a:path h="704845" w="704845">
                <a:moveTo>
                  <a:pt x="0" y="0"/>
                </a:moveTo>
                <a:lnTo>
                  <a:pt x="704845" y="0"/>
                </a:lnTo>
                <a:lnTo>
                  <a:pt x="704845" y="704845"/>
                </a:lnTo>
                <a:lnTo>
                  <a:pt x="0" y="704845"/>
                </a:lnTo>
                <a:lnTo>
                  <a:pt x="0" y="0"/>
                </a:lnTo>
                <a:close/>
              </a:path>
            </a:pathLst>
          </a:custGeom>
          <a:blipFill>
            <a:blip r:embed="rId12"/>
            <a:stretch>
              <a:fillRect l="0" t="0" r="0" b="0"/>
            </a:stretch>
          </a:blipFill>
        </p:spPr>
      </p:sp>
      <p:sp>
        <p:nvSpPr>
          <p:cNvPr name="Freeform 13" id="13"/>
          <p:cNvSpPr/>
          <p:nvPr/>
        </p:nvSpPr>
        <p:spPr>
          <a:xfrm flipH="false" flipV="false" rot="0">
            <a:off x="14039855" y="8858250"/>
            <a:ext cx="285750" cy="285750"/>
          </a:xfrm>
          <a:custGeom>
            <a:avLst/>
            <a:gdLst/>
            <a:ahLst/>
            <a:cxnLst/>
            <a:rect r="r" b="b" t="t" l="l"/>
            <a:pathLst>
              <a:path h="285750" w="285750">
                <a:moveTo>
                  <a:pt x="0" y="0"/>
                </a:moveTo>
                <a:lnTo>
                  <a:pt x="285750" y="0"/>
                </a:lnTo>
                <a:lnTo>
                  <a:pt x="285750" y="285750"/>
                </a:lnTo>
                <a:lnTo>
                  <a:pt x="0" y="285750"/>
                </a:lnTo>
                <a:lnTo>
                  <a:pt x="0" y="0"/>
                </a:lnTo>
                <a:close/>
              </a:path>
            </a:pathLst>
          </a:custGeom>
          <a:blipFill>
            <a:blip r:embed="rId13"/>
            <a:stretch>
              <a:fillRect l="0" t="0" r="0" b="0"/>
            </a:stretch>
          </a:blipFill>
        </p:spPr>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14"/>
            <a:stretch>
              <a:fillRect l="0" t="0" r="0" b="0"/>
            </a:stretch>
          </a:blipFill>
        </p:spPr>
      </p:sp>
      <p:sp>
        <p:nvSpPr>
          <p:cNvPr name="TextBox 15" id="15"/>
          <p:cNvSpPr txBox="true"/>
          <p:nvPr/>
        </p:nvSpPr>
        <p:spPr>
          <a:xfrm rot="0">
            <a:off x="1128713" y="9671747"/>
            <a:ext cx="2495555"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6" id="16"/>
          <p:cNvSpPr txBox="true"/>
          <p:nvPr/>
        </p:nvSpPr>
        <p:spPr>
          <a:xfrm rot="0">
            <a:off x="17087278" y="9671747"/>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7</a:t>
            </a:r>
          </a:p>
        </p:txBody>
      </p:sp>
      <p:sp>
        <p:nvSpPr>
          <p:cNvPr name="TextBox 17" id="17"/>
          <p:cNvSpPr txBox="true"/>
          <p:nvPr/>
        </p:nvSpPr>
        <p:spPr>
          <a:xfrm rot="0">
            <a:off x="856293" y="1244694"/>
            <a:ext cx="14729727" cy="922091"/>
          </a:xfrm>
          <a:prstGeom prst="rect">
            <a:avLst/>
          </a:prstGeom>
        </p:spPr>
        <p:txBody>
          <a:bodyPr anchor="t" rtlCol="false" tIns="0" lIns="0" bIns="0" rIns="0">
            <a:spAutoFit/>
          </a:bodyPr>
          <a:lstStyle/>
          <a:p>
            <a:pPr algn="l">
              <a:lnSpc>
                <a:spcPts val="7569"/>
              </a:lnSpc>
            </a:pPr>
            <a:r>
              <a:rPr lang="en-US" sz="5406">
                <a:solidFill>
                  <a:srgbClr val="000000"/>
                </a:solidFill>
                <a:latin typeface="Trebuchet MS Bold"/>
              </a:rPr>
              <a:t>YOUR SOLUTION AND ITS VALUE PROPOSITION</a:t>
            </a:r>
          </a:p>
        </p:txBody>
      </p:sp>
      <p:sp>
        <p:nvSpPr>
          <p:cNvPr name="TextBox 18" id="18"/>
          <p:cNvSpPr txBox="true"/>
          <p:nvPr/>
        </p:nvSpPr>
        <p:spPr>
          <a:xfrm rot="0">
            <a:off x="728562" y="3135787"/>
            <a:ext cx="14862286" cy="3983245"/>
          </a:xfrm>
          <a:prstGeom prst="rect">
            <a:avLst/>
          </a:prstGeom>
        </p:spPr>
        <p:txBody>
          <a:bodyPr anchor="t" rtlCol="false" tIns="0" lIns="0" bIns="0" rIns="0">
            <a:spAutoFit/>
          </a:bodyPr>
          <a:lstStyle/>
          <a:p>
            <a:pPr algn="ctr">
              <a:lnSpc>
                <a:spcPts val="3938"/>
              </a:lnSpc>
            </a:pPr>
            <a:r>
              <a:rPr lang="en-US" sz="2878" spc="2">
                <a:solidFill>
                  <a:srgbClr val="000000"/>
                </a:solidFill>
                <a:latin typeface="Trebuchet MS Bold"/>
              </a:rPr>
              <a:t>The code automates text summarization from PDFs using Bard AI, offering a time- saving solution for condensing lengthy documents into concise summaries. Its value proposition lies in enhancing productivity by efficiently extracting key information, aiding professionals, researchers, students, and educators in quickly accessing relevant content without the need for manual summarization efforts. This streamlines information processing, improves comprehension, and enables more effective utilization of textual resources, ultimately leading to enhanced decision-making and knowledge dissemination.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57900"/>
            <a:ext cx="666755" cy="4210055"/>
          </a:xfrm>
          <a:custGeom>
            <a:avLst/>
            <a:gdLst/>
            <a:ahLst/>
            <a:cxnLst/>
            <a:rect r="r" b="b" t="t" l="l"/>
            <a:pathLst>
              <a:path h="4210055" w="666755">
                <a:moveTo>
                  <a:pt x="0" y="0"/>
                </a:moveTo>
                <a:lnTo>
                  <a:pt x="666755" y="0"/>
                </a:lnTo>
                <a:lnTo>
                  <a:pt x="666755" y="4210055"/>
                </a:lnTo>
                <a:lnTo>
                  <a:pt x="0" y="4210055"/>
                </a:lnTo>
                <a:lnTo>
                  <a:pt x="0" y="0"/>
                </a:lnTo>
                <a:close/>
              </a:path>
            </a:pathLst>
          </a:custGeom>
          <a:blipFill>
            <a:blip r:embed="rId2"/>
            <a:stretch>
              <a:fillRect l="0" t="0" r="0" b="0"/>
            </a:stretch>
          </a:blipFill>
        </p:spPr>
      </p:sp>
      <p:sp>
        <p:nvSpPr>
          <p:cNvPr name="Freeform 3" id="3"/>
          <p:cNvSpPr/>
          <p:nvPr/>
        </p:nvSpPr>
        <p:spPr>
          <a:xfrm flipH="false" flipV="false" rot="0">
            <a:off x="14058900" y="19045"/>
            <a:ext cx="1866905" cy="10229850"/>
          </a:xfrm>
          <a:custGeom>
            <a:avLst/>
            <a:gdLst/>
            <a:ahLst/>
            <a:cxnLst/>
            <a:rect r="r" b="b" t="t" l="l"/>
            <a:pathLst>
              <a:path h="10229850" w="1866905">
                <a:moveTo>
                  <a:pt x="0" y="0"/>
                </a:moveTo>
                <a:lnTo>
                  <a:pt x="1866905" y="0"/>
                </a:lnTo>
                <a:lnTo>
                  <a:pt x="1866905" y="10229850"/>
                </a:lnTo>
                <a:lnTo>
                  <a:pt x="0" y="10229850"/>
                </a:lnTo>
                <a:lnTo>
                  <a:pt x="0" y="0"/>
                </a:lnTo>
                <a:close/>
              </a:path>
            </a:pathLst>
          </a:custGeom>
          <a:blipFill>
            <a:blip r:embed="rId3"/>
            <a:stretch>
              <a:fillRect l="0" t="0" r="0" b="0"/>
            </a:stretch>
          </a:blipFill>
        </p:spPr>
      </p:sp>
      <p:sp>
        <p:nvSpPr>
          <p:cNvPr name="Freeform 4" id="4"/>
          <p:cNvSpPr/>
          <p:nvPr/>
        </p:nvSpPr>
        <p:spPr>
          <a:xfrm flipH="false" flipV="false" rot="0">
            <a:off x="11220445" y="5524505"/>
            <a:ext cx="7067555" cy="4724405"/>
          </a:xfrm>
          <a:custGeom>
            <a:avLst/>
            <a:gdLst/>
            <a:ahLst/>
            <a:cxnLst/>
            <a:rect r="r" b="b" t="t" l="l"/>
            <a:pathLst>
              <a:path h="4724405" w="7067555">
                <a:moveTo>
                  <a:pt x="0" y="0"/>
                </a:moveTo>
                <a:lnTo>
                  <a:pt x="7067555" y="0"/>
                </a:lnTo>
                <a:lnTo>
                  <a:pt x="7067555" y="4724405"/>
                </a:lnTo>
                <a:lnTo>
                  <a:pt x="0" y="4724405"/>
                </a:lnTo>
                <a:lnTo>
                  <a:pt x="0" y="0"/>
                </a:lnTo>
                <a:close/>
              </a:path>
            </a:pathLst>
          </a:custGeom>
          <a:blipFill>
            <a:blip r:embed="rId4"/>
            <a:stretch>
              <a:fillRect l="0" t="0" r="0" b="0"/>
            </a:stretch>
          </a:blipFill>
        </p:spPr>
      </p:sp>
      <p:sp>
        <p:nvSpPr>
          <p:cNvPr name="Freeform 5" id="5"/>
          <p:cNvSpPr/>
          <p:nvPr/>
        </p:nvSpPr>
        <p:spPr>
          <a:xfrm flipH="false" flipV="false" rot="0">
            <a:off x="13792195" y="19045"/>
            <a:ext cx="4495805" cy="10229850"/>
          </a:xfrm>
          <a:custGeom>
            <a:avLst/>
            <a:gdLst/>
            <a:ahLst/>
            <a:cxnLst/>
            <a:rect r="r" b="b" t="t" l="l"/>
            <a:pathLst>
              <a:path h="10229850" w="4495805">
                <a:moveTo>
                  <a:pt x="0" y="0"/>
                </a:moveTo>
                <a:lnTo>
                  <a:pt x="4495805" y="0"/>
                </a:lnTo>
                <a:lnTo>
                  <a:pt x="4495805" y="10229850"/>
                </a:lnTo>
                <a:lnTo>
                  <a:pt x="0" y="10229850"/>
                </a:lnTo>
                <a:lnTo>
                  <a:pt x="0" y="0"/>
                </a:lnTo>
                <a:close/>
              </a:path>
            </a:pathLst>
          </a:custGeom>
          <a:blipFill>
            <a:blip r:embed="rId5"/>
            <a:stretch>
              <a:fillRect l="0" t="0" r="0" b="0"/>
            </a:stretch>
          </a:blipFill>
        </p:spPr>
      </p:sp>
      <p:sp>
        <p:nvSpPr>
          <p:cNvPr name="Freeform 6" id="6"/>
          <p:cNvSpPr/>
          <p:nvPr/>
        </p:nvSpPr>
        <p:spPr>
          <a:xfrm flipH="false" flipV="false" rot="0">
            <a:off x="14401800" y="19045"/>
            <a:ext cx="3886200" cy="10229850"/>
          </a:xfrm>
          <a:custGeom>
            <a:avLst/>
            <a:gdLst/>
            <a:ahLst/>
            <a:cxnLst/>
            <a:rect r="r" b="b" t="t" l="l"/>
            <a:pathLst>
              <a:path h="10229850" w="3886200">
                <a:moveTo>
                  <a:pt x="0" y="0"/>
                </a:moveTo>
                <a:lnTo>
                  <a:pt x="3886200" y="0"/>
                </a:lnTo>
                <a:lnTo>
                  <a:pt x="3886200" y="10229850"/>
                </a:lnTo>
                <a:lnTo>
                  <a:pt x="0" y="10229850"/>
                </a:lnTo>
                <a:lnTo>
                  <a:pt x="0" y="0"/>
                </a:lnTo>
                <a:close/>
              </a:path>
            </a:pathLst>
          </a:custGeom>
          <a:blipFill>
            <a:blip r:embed="rId6"/>
            <a:stretch>
              <a:fillRect l="0" t="0" r="0" b="0"/>
            </a:stretch>
          </a:blipFill>
        </p:spPr>
      </p:sp>
      <p:sp>
        <p:nvSpPr>
          <p:cNvPr name="Freeform 7" id="7"/>
          <p:cNvSpPr/>
          <p:nvPr/>
        </p:nvSpPr>
        <p:spPr>
          <a:xfrm flipH="false" flipV="false" rot="0">
            <a:off x="13468355" y="4591045"/>
            <a:ext cx="4819645" cy="5657850"/>
          </a:xfrm>
          <a:custGeom>
            <a:avLst/>
            <a:gdLst/>
            <a:ahLst/>
            <a:cxnLst/>
            <a:rect r="r" b="b" t="t" l="l"/>
            <a:pathLst>
              <a:path h="5657850" w="4819645">
                <a:moveTo>
                  <a:pt x="0" y="0"/>
                </a:moveTo>
                <a:lnTo>
                  <a:pt x="4819645" y="0"/>
                </a:lnTo>
                <a:lnTo>
                  <a:pt x="4819645" y="5657850"/>
                </a:lnTo>
                <a:lnTo>
                  <a:pt x="0" y="5657850"/>
                </a:lnTo>
                <a:lnTo>
                  <a:pt x="0" y="0"/>
                </a:lnTo>
                <a:close/>
              </a:path>
            </a:pathLst>
          </a:custGeom>
          <a:blipFill>
            <a:blip r:embed="rId7"/>
            <a:stretch>
              <a:fillRect l="0" t="0" r="0" b="0"/>
            </a:stretch>
          </a:blipFill>
        </p:spPr>
      </p:sp>
      <p:sp>
        <p:nvSpPr>
          <p:cNvPr name="Freeform 8" id="8"/>
          <p:cNvSpPr/>
          <p:nvPr/>
        </p:nvSpPr>
        <p:spPr>
          <a:xfrm flipH="false" flipV="false" rot="0">
            <a:off x="14001750" y="19045"/>
            <a:ext cx="4286250" cy="10229850"/>
          </a:xfrm>
          <a:custGeom>
            <a:avLst/>
            <a:gdLst/>
            <a:ahLst/>
            <a:cxnLst/>
            <a:rect r="r" b="b" t="t" l="l"/>
            <a:pathLst>
              <a:path h="10229850" w="4286250">
                <a:moveTo>
                  <a:pt x="0" y="0"/>
                </a:moveTo>
                <a:lnTo>
                  <a:pt x="4286250" y="0"/>
                </a:lnTo>
                <a:lnTo>
                  <a:pt x="4286250" y="10229850"/>
                </a:lnTo>
                <a:lnTo>
                  <a:pt x="0" y="10229850"/>
                </a:lnTo>
                <a:lnTo>
                  <a:pt x="0" y="0"/>
                </a:lnTo>
                <a:close/>
              </a:path>
            </a:pathLst>
          </a:custGeom>
          <a:blipFill>
            <a:blip r:embed="rId8"/>
            <a:stretch>
              <a:fillRect l="0" t="0" r="0" b="0"/>
            </a:stretch>
          </a:blipFill>
        </p:spPr>
      </p:sp>
      <p:sp>
        <p:nvSpPr>
          <p:cNvPr name="Freeform 9" id="9"/>
          <p:cNvSpPr/>
          <p:nvPr/>
        </p:nvSpPr>
        <p:spPr>
          <a:xfrm flipH="false" flipV="false" rot="0">
            <a:off x="16344900" y="19045"/>
            <a:ext cx="1943100" cy="10229850"/>
          </a:xfrm>
          <a:custGeom>
            <a:avLst/>
            <a:gdLst/>
            <a:ahLst/>
            <a:cxnLst/>
            <a:rect r="r" b="b" t="t" l="l"/>
            <a:pathLst>
              <a:path h="10229850" w="1943100">
                <a:moveTo>
                  <a:pt x="0" y="0"/>
                </a:moveTo>
                <a:lnTo>
                  <a:pt x="1943100" y="0"/>
                </a:lnTo>
                <a:lnTo>
                  <a:pt x="1943100" y="10229850"/>
                </a:lnTo>
                <a:lnTo>
                  <a:pt x="0" y="10229850"/>
                </a:lnTo>
                <a:lnTo>
                  <a:pt x="0" y="0"/>
                </a:lnTo>
                <a:close/>
              </a:path>
            </a:pathLst>
          </a:custGeom>
          <a:blipFill>
            <a:blip r:embed="rId9"/>
            <a:stretch>
              <a:fillRect l="0" t="0" r="0" b="0"/>
            </a:stretch>
          </a:blipFill>
        </p:spPr>
      </p:sp>
      <p:sp>
        <p:nvSpPr>
          <p:cNvPr name="Freeform 10" id="10"/>
          <p:cNvSpPr/>
          <p:nvPr/>
        </p:nvSpPr>
        <p:spPr>
          <a:xfrm flipH="false" flipV="false" rot="0">
            <a:off x="16402050" y="19045"/>
            <a:ext cx="1885950" cy="10229850"/>
          </a:xfrm>
          <a:custGeom>
            <a:avLst/>
            <a:gdLst/>
            <a:ahLst/>
            <a:cxnLst/>
            <a:rect r="r" b="b" t="t" l="l"/>
            <a:pathLst>
              <a:path h="10229850" w="1885950">
                <a:moveTo>
                  <a:pt x="0" y="0"/>
                </a:moveTo>
                <a:lnTo>
                  <a:pt x="1885950" y="0"/>
                </a:lnTo>
                <a:lnTo>
                  <a:pt x="1885950" y="10229850"/>
                </a:lnTo>
                <a:lnTo>
                  <a:pt x="0" y="10229850"/>
                </a:lnTo>
                <a:lnTo>
                  <a:pt x="0" y="0"/>
                </a:lnTo>
                <a:close/>
              </a:path>
            </a:pathLst>
          </a:custGeom>
          <a:blipFill>
            <a:blip r:embed="rId10"/>
            <a:stretch>
              <a:fillRect l="0" t="0" r="0" b="0"/>
            </a:stretch>
          </a:blipFill>
        </p:spPr>
      </p:sp>
      <p:sp>
        <p:nvSpPr>
          <p:cNvPr name="Freeform 11" id="11"/>
          <p:cNvSpPr/>
          <p:nvPr/>
        </p:nvSpPr>
        <p:spPr>
          <a:xfrm flipH="false" flipV="false" rot="0">
            <a:off x="15601950" y="5410205"/>
            <a:ext cx="2686050" cy="4838705"/>
          </a:xfrm>
          <a:custGeom>
            <a:avLst/>
            <a:gdLst/>
            <a:ahLst/>
            <a:cxnLst/>
            <a:rect r="r" b="b" t="t" l="l"/>
            <a:pathLst>
              <a:path h="4838705" w="2686050">
                <a:moveTo>
                  <a:pt x="0" y="0"/>
                </a:moveTo>
                <a:lnTo>
                  <a:pt x="2686050" y="0"/>
                </a:lnTo>
                <a:lnTo>
                  <a:pt x="2686050" y="4838705"/>
                </a:lnTo>
                <a:lnTo>
                  <a:pt x="0" y="4838705"/>
                </a:lnTo>
                <a:lnTo>
                  <a:pt x="0" y="0"/>
                </a:lnTo>
                <a:close/>
              </a:path>
            </a:pathLst>
          </a:custGeom>
          <a:blipFill>
            <a:blip r:embed="rId11"/>
            <a:stretch>
              <a:fillRect l="0" t="0" r="0" b="0"/>
            </a:stretch>
          </a:blipFill>
        </p:spPr>
      </p:sp>
      <p:sp>
        <p:nvSpPr>
          <p:cNvPr name="Freeform 12" id="12"/>
          <p:cNvSpPr/>
          <p:nvPr/>
        </p:nvSpPr>
        <p:spPr>
          <a:xfrm flipH="false" flipV="false" rot="0">
            <a:off x="14039855" y="8058150"/>
            <a:ext cx="704845" cy="704845"/>
          </a:xfrm>
          <a:custGeom>
            <a:avLst/>
            <a:gdLst/>
            <a:ahLst/>
            <a:cxnLst/>
            <a:rect r="r" b="b" t="t" l="l"/>
            <a:pathLst>
              <a:path h="704845" w="704845">
                <a:moveTo>
                  <a:pt x="0" y="0"/>
                </a:moveTo>
                <a:lnTo>
                  <a:pt x="704845" y="0"/>
                </a:lnTo>
                <a:lnTo>
                  <a:pt x="704845" y="704845"/>
                </a:lnTo>
                <a:lnTo>
                  <a:pt x="0" y="704845"/>
                </a:lnTo>
                <a:lnTo>
                  <a:pt x="0" y="0"/>
                </a:lnTo>
                <a:close/>
              </a:path>
            </a:pathLst>
          </a:custGeom>
          <a:blipFill>
            <a:blip r:embed="rId12"/>
            <a:stretch>
              <a:fillRect l="0" t="0" r="0" b="0"/>
            </a:stretch>
          </a:blipFill>
        </p:spPr>
      </p:sp>
      <p:sp>
        <p:nvSpPr>
          <p:cNvPr name="Freeform 13" id="13"/>
          <p:cNvSpPr/>
          <p:nvPr/>
        </p:nvSpPr>
        <p:spPr>
          <a:xfrm flipH="false" flipV="false" rot="0">
            <a:off x="14039855" y="8858250"/>
            <a:ext cx="285750" cy="285750"/>
          </a:xfrm>
          <a:custGeom>
            <a:avLst/>
            <a:gdLst/>
            <a:ahLst/>
            <a:cxnLst/>
            <a:rect r="r" b="b" t="t" l="l"/>
            <a:pathLst>
              <a:path h="285750" w="285750">
                <a:moveTo>
                  <a:pt x="0" y="0"/>
                </a:moveTo>
                <a:lnTo>
                  <a:pt x="285750" y="0"/>
                </a:lnTo>
                <a:lnTo>
                  <a:pt x="285750" y="285750"/>
                </a:lnTo>
                <a:lnTo>
                  <a:pt x="0" y="285750"/>
                </a:lnTo>
                <a:lnTo>
                  <a:pt x="0" y="0"/>
                </a:lnTo>
                <a:close/>
              </a:path>
            </a:pathLst>
          </a:custGeom>
          <a:blipFill>
            <a:blip r:embed="rId13"/>
            <a:stretch>
              <a:fillRect l="0" t="0" r="0" b="0"/>
            </a:stretch>
          </a:blipFill>
        </p:spPr>
      </p:sp>
      <p:sp>
        <p:nvSpPr>
          <p:cNvPr name="TextBox 14" id="14"/>
          <p:cNvSpPr txBox="true"/>
          <p:nvPr/>
        </p:nvSpPr>
        <p:spPr>
          <a:xfrm rot="0">
            <a:off x="1128713" y="9671747"/>
            <a:ext cx="2495555"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5" id="15"/>
          <p:cNvSpPr txBox="true"/>
          <p:nvPr/>
        </p:nvSpPr>
        <p:spPr>
          <a:xfrm rot="0">
            <a:off x="17087278" y="9671747"/>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8</a:t>
            </a:r>
          </a:p>
        </p:txBody>
      </p:sp>
      <p:sp>
        <p:nvSpPr>
          <p:cNvPr name="TextBox 16" id="16"/>
          <p:cNvSpPr txBox="true"/>
          <p:nvPr/>
        </p:nvSpPr>
        <p:spPr>
          <a:xfrm rot="0">
            <a:off x="1128712" y="938479"/>
            <a:ext cx="11282482" cy="1094203"/>
          </a:xfrm>
          <a:prstGeom prst="rect">
            <a:avLst/>
          </a:prstGeom>
        </p:spPr>
        <p:txBody>
          <a:bodyPr anchor="t" rtlCol="false" tIns="0" lIns="0" bIns="0" rIns="0">
            <a:spAutoFit/>
          </a:bodyPr>
          <a:lstStyle/>
          <a:p>
            <a:pPr algn="l">
              <a:lnSpc>
                <a:spcPts val="8986"/>
              </a:lnSpc>
            </a:pPr>
            <a:r>
              <a:rPr lang="en-US" sz="6419" spc="12">
                <a:solidFill>
                  <a:srgbClr val="000000"/>
                </a:solidFill>
                <a:latin typeface="Trebuchet MS Bold"/>
              </a:rPr>
              <a:t>THE WOW IN YOUR SOLUTION</a:t>
            </a:r>
          </a:p>
        </p:txBody>
      </p:sp>
      <p:sp>
        <p:nvSpPr>
          <p:cNvPr name="TextBox 17" id="17"/>
          <p:cNvSpPr txBox="true"/>
          <p:nvPr/>
        </p:nvSpPr>
        <p:spPr>
          <a:xfrm rot="0">
            <a:off x="725505" y="2759888"/>
            <a:ext cx="14959198" cy="3682360"/>
          </a:xfrm>
          <a:prstGeom prst="rect">
            <a:avLst/>
          </a:prstGeom>
        </p:spPr>
        <p:txBody>
          <a:bodyPr anchor="t" rtlCol="false" tIns="0" lIns="0" bIns="0" rIns="0">
            <a:spAutoFit/>
          </a:bodyPr>
          <a:lstStyle/>
          <a:p>
            <a:pPr algn="ctr">
              <a:lnSpc>
                <a:spcPts val="4162"/>
              </a:lnSpc>
            </a:pPr>
            <a:r>
              <a:rPr lang="en-US" sz="2999" spc="2">
                <a:solidFill>
                  <a:srgbClr val="000000"/>
                </a:solidFill>
                <a:latin typeface="Trebuchet MS Bold"/>
              </a:rPr>
              <a:t>The code leverages Bard AI to automate text summarization from PDFs, saving time by condensing lengthy documents into concise summaries. It enhances productivity by efficiently extracting key information, aiding professionals, researchers, students, and educators in accessing relevant content without manual efforts. This streamlines information processing, improves comprehension, and enables</a:t>
            </a:r>
          </a:p>
          <a:p>
            <a:pPr algn="ctr">
              <a:lnSpc>
                <a:spcPts val="4162"/>
              </a:lnSpc>
            </a:pPr>
            <a:r>
              <a:rPr lang="en-US" sz="2999" spc="2">
                <a:solidFill>
                  <a:srgbClr val="000000"/>
                </a:solidFill>
                <a:latin typeface="Trebuchet MS Bold"/>
              </a:rPr>
              <a:t>effective utilization of textual resources, enhancing decision-making and</a:t>
            </a:r>
          </a:p>
          <a:p>
            <a:pPr algn="ctr">
              <a:lnSpc>
                <a:spcPts val="4162"/>
              </a:lnSpc>
            </a:pPr>
            <a:r>
              <a:rPr lang="en-US" sz="2999" spc="2">
                <a:solidFill>
                  <a:srgbClr val="000000"/>
                </a:solidFill>
                <a:latin typeface="Trebuchet MS Bold"/>
              </a:rPr>
              <a:t>knowledge dissemination.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57900"/>
            <a:ext cx="666755" cy="4210055"/>
          </a:xfrm>
          <a:custGeom>
            <a:avLst/>
            <a:gdLst/>
            <a:ahLst/>
            <a:cxnLst/>
            <a:rect r="r" b="b" t="t" l="l"/>
            <a:pathLst>
              <a:path h="4210055" w="666755">
                <a:moveTo>
                  <a:pt x="0" y="0"/>
                </a:moveTo>
                <a:lnTo>
                  <a:pt x="666755" y="0"/>
                </a:lnTo>
                <a:lnTo>
                  <a:pt x="666755" y="4210055"/>
                </a:lnTo>
                <a:lnTo>
                  <a:pt x="0" y="4210055"/>
                </a:lnTo>
                <a:lnTo>
                  <a:pt x="0" y="0"/>
                </a:lnTo>
                <a:close/>
              </a:path>
            </a:pathLst>
          </a:custGeom>
          <a:blipFill>
            <a:blip r:embed="rId2"/>
            <a:stretch>
              <a:fillRect l="0" t="0" r="0" b="0"/>
            </a:stretch>
          </a:blipFill>
        </p:spPr>
      </p:sp>
      <p:sp>
        <p:nvSpPr>
          <p:cNvPr name="Freeform 3" id="3"/>
          <p:cNvSpPr/>
          <p:nvPr/>
        </p:nvSpPr>
        <p:spPr>
          <a:xfrm flipH="false" flipV="false" rot="0">
            <a:off x="14058900" y="19045"/>
            <a:ext cx="1866905" cy="10229850"/>
          </a:xfrm>
          <a:custGeom>
            <a:avLst/>
            <a:gdLst/>
            <a:ahLst/>
            <a:cxnLst/>
            <a:rect r="r" b="b" t="t" l="l"/>
            <a:pathLst>
              <a:path h="10229850" w="1866905">
                <a:moveTo>
                  <a:pt x="0" y="0"/>
                </a:moveTo>
                <a:lnTo>
                  <a:pt x="1866905" y="0"/>
                </a:lnTo>
                <a:lnTo>
                  <a:pt x="1866905" y="10229850"/>
                </a:lnTo>
                <a:lnTo>
                  <a:pt x="0" y="10229850"/>
                </a:lnTo>
                <a:lnTo>
                  <a:pt x="0" y="0"/>
                </a:lnTo>
                <a:close/>
              </a:path>
            </a:pathLst>
          </a:custGeom>
          <a:blipFill>
            <a:blip r:embed="rId3"/>
            <a:stretch>
              <a:fillRect l="0" t="0" r="0" b="0"/>
            </a:stretch>
          </a:blipFill>
        </p:spPr>
      </p:sp>
      <p:sp>
        <p:nvSpPr>
          <p:cNvPr name="Freeform 4" id="4"/>
          <p:cNvSpPr/>
          <p:nvPr/>
        </p:nvSpPr>
        <p:spPr>
          <a:xfrm flipH="false" flipV="false" rot="0">
            <a:off x="11220445" y="5524505"/>
            <a:ext cx="7067555" cy="4724405"/>
          </a:xfrm>
          <a:custGeom>
            <a:avLst/>
            <a:gdLst/>
            <a:ahLst/>
            <a:cxnLst/>
            <a:rect r="r" b="b" t="t" l="l"/>
            <a:pathLst>
              <a:path h="4724405" w="7067555">
                <a:moveTo>
                  <a:pt x="0" y="0"/>
                </a:moveTo>
                <a:lnTo>
                  <a:pt x="7067555" y="0"/>
                </a:lnTo>
                <a:lnTo>
                  <a:pt x="7067555" y="4724405"/>
                </a:lnTo>
                <a:lnTo>
                  <a:pt x="0" y="4724405"/>
                </a:lnTo>
                <a:lnTo>
                  <a:pt x="0" y="0"/>
                </a:lnTo>
                <a:close/>
              </a:path>
            </a:pathLst>
          </a:custGeom>
          <a:blipFill>
            <a:blip r:embed="rId4"/>
            <a:stretch>
              <a:fillRect l="0" t="0" r="0" b="0"/>
            </a:stretch>
          </a:blipFill>
        </p:spPr>
      </p:sp>
      <p:sp>
        <p:nvSpPr>
          <p:cNvPr name="Freeform 5" id="5"/>
          <p:cNvSpPr/>
          <p:nvPr/>
        </p:nvSpPr>
        <p:spPr>
          <a:xfrm flipH="false" flipV="false" rot="0">
            <a:off x="13792195" y="19045"/>
            <a:ext cx="4495805" cy="10229850"/>
          </a:xfrm>
          <a:custGeom>
            <a:avLst/>
            <a:gdLst/>
            <a:ahLst/>
            <a:cxnLst/>
            <a:rect r="r" b="b" t="t" l="l"/>
            <a:pathLst>
              <a:path h="10229850" w="4495805">
                <a:moveTo>
                  <a:pt x="0" y="0"/>
                </a:moveTo>
                <a:lnTo>
                  <a:pt x="4495805" y="0"/>
                </a:lnTo>
                <a:lnTo>
                  <a:pt x="4495805" y="10229850"/>
                </a:lnTo>
                <a:lnTo>
                  <a:pt x="0" y="10229850"/>
                </a:lnTo>
                <a:lnTo>
                  <a:pt x="0" y="0"/>
                </a:lnTo>
                <a:close/>
              </a:path>
            </a:pathLst>
          </a:custGeom>
          <a:blipFill>
            <a:blip r:embed="rId5"/>
            <a:stretch>
              <a:fillRect l="0" t="0" r="0" b="0"/>
            </a:stretch>
          </a:blipFill>
        </p:spPr>
      </p:sp>
      <p:sp>
        <p:nvSpPr>
          <p:cNvPr name="Freeform 6" id="6"/>
          <p:cNvSpPr/>
          <p:nvPr/>
        </p:nvSpPr>
        <p:spPr>
          <a:xfrm flipH="false" flipV="false" rot="0">
            <a:off x="14401800" y="19045"/>
            <a:ext cx="3886200" cy="10229850"/>
          </a:xfrm>
          <a:custGeom>
            <a:avLst/>
            <a:gdLst/>
            <a:ahLst/>
            <a:cxnLst/>
            <a:rect r="r" b="b" t="t" l="l"/>
            <a:pathLst>
              <a:path h="10229850" w="3886200">
                <a:moveTo>
                  <a:pt x="0" y="0"/>
                </a:moveTo>
                <a:lnTo>
                  <a:pt x="3886200" y="0"/>
                </a:lnTo>
                <a:lnTo>
                  <a:pt x="3886200" y="10229850"/>
                </a:lnTo>
                <a:lnTo>
                  <a:pt x="0" y="10229850"/>
                </a:lnTo>
                <a:lnTo>
                  <a:pt x="0" y="0"/>
                </a:lnTo>
                <a:close/>
              </a:path>
            </a:pathLst>
          </a:custGeom>
          <a:blipFill>
            <a:blip r:embed="rId6"/>
            <a:stretch>
              <a:fillRect l="0" t="0" r="0" b="0"/>
            </a:stretch>
          </a:blipFill>
        </p:spPr>
      </p:sp>
      <p:sp>
        <p:nvSpPr>
          <p:cNvPr name="Freeform 7" id="7"/>
          <p:cNvSpPr/>
          <p:nvPr/>
        </p:nvSpPr>
        <p:spPr>
          <a:xfrm flipH="false" flipV="false" rot="0">
            <a:off x="13468355" y="4591045"/>
            <a:ext cx="4819645" cy="5657850"/>
          </a:xfrm>
          <a:custGeom>
            <a:avLst/>
            <a:gdLst/>
            <a:ahLst/>
            <a:cxnLst/>
            <a:rect r="r" b="b" t="t" l="l"/>
            <a:pathLst>
              <a:path h="5657850" w="4819645">
                <a:moveTo>
                  <a:pt x="0" y="0"/>
                </a:moveTo>
                <a:lnTo>
                  <a:pt x="4819645" y="0"/>
                </a:lnTo>
                <a:lnTo>
                  <a:pt x="4819645" y="5657850"/>
                </a:lnTo>
                <a:lnTo>
                  <a:pt x="0" y="5657850"/>
                </a:lnTo>
                <a:lnTo>
                  <a:pt x="0" y="0"/>
                </a:lnTo>
                <a:close/>
              </a:path>
            </a:pathLst>
          </a:custGeom>
          <a:blipFill>
            <a:blip r:embed="rId7"/>
            <a:stretch>
              <a:fillRect l="0" t="0" r="0" b="0"/>
            </a:stretch>
          </a:blipFill>
        </p:spPr>
      </p:sp>
      <p:sp>
        <p:nvSpPr>
          <p:cNvPr name="Freeform 8" id="8"/>
          <p:cNvSpPr/>
          <p:nvPr/>
        </p:nvSpPr>
        <p:spPr>
          <a:xfrm flipH="false" flipV="false" rot="0">
            <a:off x="14001750" y="19045"/>
            <a:ext cx="4286250" cy="10229850"/>
          </a:xfrm>
          <a:custGeom>
            <a:avLst/>
            <a:gdLst/>
            <a:ahLst/>
            <a:cxnLst/>
            <a:rect r="r" b="b" t="t" l="l"/>
            <a:pathLst>
              <a:path h="10229850" w="4286250">
                <a:moveTo>
                  <a:pt x="0" y="0"/>
                </a:moveTo>
                <a:lnTo>
                  <a:pt x="4286250" y="0"/>
                </a:lnTo>
                <a:lnTo>
                  <a:pt x="4286250" y="10229850"/>
                </a:lnTo>
                <a:lnTo>
                  <a:pt x="0" y="10229850"/>
                </a:lnTo>
                <a:lnTo>
                  <a:pt x="0" y="0"/>
                </a:lnTo>
                <a:close/>
              </a:path>
            </a:pathLst>
          </a:custGeom>
          <a:blipFill>
            <a:blip r:embed="rId8"/>
            <a:stretch>
              <a:fillRect l="0" t="0" r="0" b="0"/>
            </a:stretch>
          </a:blipFill>
        </p:spPr>
      </p:sp>
      <p:sp>
        <p:nvSpPr>
          <p:cNvPr name="Freeform 9" id="9"/>
          <p:cNvSpPr/>
          <p:nvPr/>
        </p:nvSpPr>
        <p:spPr>
          <a:xfrm flipH="false" flipV="false" rot="0">
            <a:off x="16344900" y="19045"/>
            <a:ext cx="1943100" cy="10229850"/>
          </a:xfrm>
          <a:custGeom>
            <a:avLst/>
            <a:gdLst/>
            <a:ahLst/>
            <a:cxnLst/>
            <a:rect r="r" b="b" t="t" l="l"/>
            <a:pathLst>
              <a:path h="10229850" w="1943100">
                <a:moveTo>
                  <a:pt x="0" y="0"/>
                </a:moveTo>
                <a:lnTo>
                  <a:pt x="1943100" y="0"/>
                </a:lnTo>
                <a:lnTo>
                  <a:pt x="1943100" y="10229850"/>
                </a:lnTo>
                <a:lnTo>
                  <a:pt x="0" y="10229850"/>
                </a:lnTo>
                <a:lnTo>
                  <a:pt x="0" y="0"/>
                </a:lnTo>
                <a:close/>
              </a:path>
            </a:pathLst>
          </a:custGeom>
          <a:blipFill>
            <a:blip r:embed="rId9"/>
            <a:stretch>
              <a:fillRect l="0" t="0" r="0" b="0"/>
            </a:stretch>
          </a:blipFill>
        </p:spPr>
      </p:sp>
      <p:sp>
        <p:nvSpPr>
          <p:cNvPr name="Freeform 10" id="10"/>
          <p:cNvSpPr/>
          <p:nvPr/>
        </p:nvSpPr>
        <p:spPr>
          <a:xfrm flipH="false" flipV="false" rot="0">
            <a:off x="16402050" y="19045"/>
            <a:ext cx="1885950" cy="10229850"/>
          </a:xfrm>
          <a:custGeom>
            <a:avLst/>
            <a:gdLst/>
            <a:ahLst/>
            <a:cxnLst/>
            <a:rect r="r" b="b" t="t" l="l"/>
            <a:pathLst>
              <a:path h="10229850" w="1885950">
                <a:moveTo>
                  <a:pt x="0" y="0"/>
                </a:moveTo>
                <a:lnTo>
                  <a:pt x="1885950" y="0"/>
                </a:lnTo>
                <a:lnTo>
                  <a:pt x="1885950" y="10229850"/>
                </a:lnTo>
                <a:lnTo>
                  <a:pt x="0" y="10229850"/>
                </a:lnTo>
                <a:lnTo>
                  <a:pt x="0" y="0"/>
                </a:lnTo>
                <a:close/>
              </a:path>
            </a:pathLst>
          </a:custGeom>
          <a:blipFill>
            <a:blip r:embed="rId10"/>
            <a:stretch>
              <a:fillRect l="0" t="0" r="0" b="0"/>
            </a:stretch>
          </a:blipFill>
        </p:spPr>
      </p:sp>
      <p:sp>
        <p:nvSpPr>
          <p:cNvPr name="Freeform 11" id="11"/>
          <p:cNvSpPr/>
          <p:nvPr/>
        </p:nvSpPr>
        <p:spPr>
          <a:xfrm flipH="false" flipV="false" rot="0">
            <a:off x="15601950" y="5410205"/>
            <a:ext cx="2686050" cy="4838705"/>
          </a:xfrm>
          <a:custGeom>
            <a:avLst/>
            <a:gdLst/>
            <a:ahLst/>
            <a:cxnLst/>
            <a:rect r="r" b="b" t="t" l="l"/>
            <a:pathLst>
              <a:path h="4838705" w="2686050">
                <a:moveTo>
                  <a:pt x="0" y="0"/>
                </a:moveTo>
                <a:lnTo>
                  <a:pt x="2686050" y="0"/>
                </a:lnTo>
                <a:lnTo>
                  <a:pt x="2686050" y="4838705"/>
                </a:lnTo>
                <a:lnTo>
                  <a:pt x="0" y="4838705"/>
                </a:lnTo>
                <a:lnTo>
                  <a:pt x="0" y="0"/>
                </a:lnTo>
                <a:close/>
              </a:path>
            </a:pathLst>
          </a:custGeom>
          <a:blipFill>
            <a:blip r:embed="rId11"/>
            <a:stretch>
              <a:fillRect l="0" t="0" r="0" b="0"/>
            </a:stretch>
          </a:blipFill>
        </p:spPr>
      </p:sp>
      <p:sp>
        <p:nvSpPr>
          <p:cNvPr name="Freeform 12" id="12"/>
          <p:cNvSpPr/>
          <p:nvPr/>
        </p:nvSpPr>
        <p:spPr>
          <a:xfrm flipH="false" flipV="false" rot="0">
            <a:off x="14039855" y="8058150"/>
            <a:ext cx="704845" cy="704845"/>
          </a:xfrm>
          <a:custGeom>
            <a:avLst/>
            <a:gdLst/>
            <a:ahLst/>
            <a:cxnLst/>
            <a:rect r="r" b="b" t="t" l="l"/>
            <a:pathLst>
              <a:path h="704845" w="704845">
                <a:moveTo>
                  <a:pt x="0" y="0"/>
                </a:moveTo>
                <a:lnTo>
                  <a:pt x="704845" y="0"/>
                </a:lnTo>
                <a:lnTo>
                  <a:pt x="704845" y="704845"/>
                </a:lnTo>
                <a:lnTo>
                  <a:pt x="0" y="704845"/>
                </a:lnTo>
                <a:lnTo>
                  <a:pt x="0" y="0"/>
                </a:lnTo>
                <a:close/>
              </a:path>
            </a:pathLst>
          </a:custGeom>
          <a:blipFill>
            <a:blip r:embed="rId12"/>
            <a:stretch>
              <a:fillRect l="0" t="0" r="0" b="0"/>
            </a:stretch>
          </a:blipFill>
        </p:spPr>
      </p:sp>
      <p:sp>
        <p:nvSpPr>
          <p:cNvPr name="Freeform 13" id="13"/>
          <p:cNvSpPr/>
          <p:nvPr/>
        </p:nvSpPr>
        <p:spPr>
          <a:xfrm flipH="false" flipV="false" rot="0">
            <a:off x="14039855" y="8858250"/>
            <a:ext cx="285750" cy="285750"/>
          </a:xfrm>
          <a:custGeom>
            <a:avLst/>
            <a:gdLst/>
            <a:ahLst/>
            <a:cxnLst/>
            <a:rect r="r" b="b" t="t" l="l"/>
            <a:pathLst>
              <a:path h="285750" w="285750">
                <a:moveTo>
                  <a:pt x="0" y="0"/>
                </a:moveTo>
                <a:lnTo>
                  <a:pt x="285750" y="0"/>
                </a:lnTo>
                <a:lnTo>
                  <a:pt x="285750" y="285750"/>
                </a:lnTo>
                <a:lnTo>
                  <a:pt x="0" y="285750"/>
                </a:lnTo>
                <a:lnTo>
                  <a:pt x="0" y="0"/>
                </a:lnTo>
                <a:close/>
              </a:path>
            </a:pathLst>
          </a:custGeom>
          <a:blipFill>
            <a:blip r:embed="rId13"/>
            <a:stretch>
              <a:fillRect l="0" t="0" r="0" b="0"/>
            </a:stretch>
          </a:blipFill>
        </p:spPr>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14"/>
            <a:stretch>
              <a:fillRect l="0" t="0" r="0" b="0"/>
            </a:stretch>
          </a:blipFill>
        </p:spPr>
      </p:sp>
      <p:sp>
        <p:nvSpPr>
          <p:cNvPr name="TextBox 15" id="15"/>
          <p:cNvSpPr txBox="true"/>
          <p:nvPr/>
        </p:nvSpPr>
        <p:spPr>
          <a:xfrm rot="0">
            <a:off x="1128713" y="9671747"/>
            <a:ext cx="2495555" cy="304286"/>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6" id="16"/>
          <p:cNvSpPr txBox="true"/>
          <p:nvPr/>
        </p:nvSpPr>
        <p:spPr>
          <a:xfrm rot="0">
            <a:off x="17087278" y="9671747"/>
            <a:ext cx="112385"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9</a:t>
            </a:r>
          </a:p>
        </p:txBody>
      </p:sp>
      <p:sp>
        <p:nvSpPr>
          <p:cNvPr name="TextBox 17" id="17"/>
          <p:cNvSpPr txBox="true"/>
          <p:nvPr/>
        </p:nvSpPr>
        <p:spPr>
          <a:xfrm rot="0">
            <a:off x="1128712" y="361217"/>
            <a:ext cx="4928873" cy="1232968"/>
          </a:xfrm>
          <a:prstGeom prst="rect">
            <a:avLst/>
          </a:prstGeom>
        </p:spPr>
        <p:txBody>
          <a:bodyPr anchor="t" rtlCol="false" tIns="0" lIns="0" bIns="0" rIns="0">
            <a:spAutoFit/>
          </a:bodyPr>
          <a:lstStyle/>
          <a:p>
            <a:pPr algn="l">
              <a:lnSpc>
                <a:spcPts val="10095"/>
              </a:lnSpc>
            </a:pPr>
            <a:r>
              <a:rPr lang="en-US" sz="7211">
                <a:solidFill>
                  <a:srgbClr val="000000"/>
                </a:solidFill>
                <a:latin typeface="Trebuchet MS Bold"/>
              </a:rPr>
              <a:t>MODELLING</a:t>
            </a:r>
          </a:p>
        </p:txBody>
      </p:sp>
      <p:sp>
        <p:nvSpPr>
          <p:cNvPr name="TextBox 18" id="18"/>
          <p:cNvSpPr txBox="true"/>
          <p:nvPr/>
        </p:nvSpPr>
        <p:spPr>
          <a:xfrm rot="0">
            <a:off x="992510" y="2084346"/>
            <a:ext cx="14291901" cy="5125569"/>
          </a:xfrm>
          <a:prstGeom prst="rect">
            <a:avLst/>
          </a:prstGeom>
        </p:spPr>
        <p:txBody>
          <a:bodyPr anchor="t" rtlCol="false" tIns="0" lIns="0" bIns="0" rIns="0">
            <a:spAutoFit/>
          </a:bodyPr>
          <a:lstStyle/>
          <a:p>
            <a:pPr algn="ctr">
              <a:lnSpc>
                <a:spcPts val="4050"/>
              </a:lnSpc>
            </a:pPr>
            <a:r>
              <a:rPr lang="en-US" sz="2905" spc="2">
                <a:solidFill>
                  <a:srgbClr val="000000"/>
                </a:solidFill>
                <a:latin typeface="Trebuchet MS Bold"/>
              </a:rPr>
              <a:t>The code employs a pre-trained language model called Bard AI, which is a sophisticated text generation model. Bard AI is based on state-of-the-art natural language processing techniques and deep learning architectures. It utilizes advanced algorithms to understand and generate human-like text responses based on given prompts. This model has been trained on vast amounts of text data, enabling it to capture complex linguistic patterns and semantic meanings. By leveraging Bard AI, the code can effectively summarize text from PDF documents by providing concise and coherent summaries. This modeling approach ensures high-quality summaries that capture the essence of the original text while condensing it into a more digestible format.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DAGDTOuvScU</dc:identifier>
  <dcterms:modified xsi:type="dcterms:W3CDTF">2011-08-01T06:04:30Z</dcterms:modified>
  <cp:revision>1</cp:revision>
</cp:coreProperties>
</file>