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10"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660"/>
  </p:normalViewPr>
  <p:slideViewPr>
    <p:cSldViewPr snapToGrid="0">
      <p:cViewPr varScale="1">
        <p:scale>
          <a:sx n="70" d="100"/>
          <a:sy n="70"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77BA35-261D-42F0-A9E7-60DE9BD820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A77BA35-261D-42F0-A9E7-60DE9BD820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A77BA35-261D-42F0-A9E7-60DE9BD820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A77BA35-261D-42F0-A9E7-60DE9BD820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A77BA35-261D-42F0-A9E7-60DE9BD8207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CA77BA35-261D-42F0-A9E7-60DE9BD820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CA77BA35-261D-42F0-A9E7-60DE9BD8207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77BA35-261D-42F0-A9E7-60DE9BD8207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7BA35-261D-42F0-A9E7-60DE9BD8207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77BA35-261D-42F0-A9E7-60DE9BD820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77BA35-261D-42F0-A9E7-60DE9BD8207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D56BAD-A8D3-4FAC-B2A4-14DBF12EC66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7BA35-261D-42F0-A9E7-60DE9BD8207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56BAD-A8D3-4FAC-B2A4-14DBF12EC66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72" y="2404576"/>
            <a:ext cx="10515600" cy="2063135"/>
          </a:xfrm>
        </p:spPr>
        <p:txBody>
          <a:bodyPr>
            <a:noAutofit/>
          </a:bodyPr>
          <a:lstStyle/>
          <a:p>
            <a:pPr algn="ctr">
              <a:lnSpc>
                <a:spcPct val="15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Anomaly Detection </a:t>
            </a:r>
            <a:r>
              <a:rPr lang="en-US" alt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cloud networks</a:t>
            </a:r>
            <a:br>
              <a:rPr lang="en-US" alt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Machine Learning</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39" y="1300766"/>
            <a:ext cx="11269015" cy="5190186"/>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Enhanced </a:t>
            </a:r>
            <a:r>
              <a:rPr lang="en-IN" sz="2000" dirty="0">
                <a:latin typeface="Times New Roman" panose="02020603050405020304" pitchFamily="18" charset="0"/>
                <a:cs typeface="Times New Roman" panose="02020603050405020304" pitchFamily="18" charset="0"/>
              </a:rPr>
              <a:t>Detection Capabilities: The hybrid approach of combining Logistic Regression and 1D CNN improves accuracy in identifying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and other cyber threats.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Real-Time </a:t>
            </a:r>
            <a:r>
              <a:rPr lang="en-IN" sz="2000" dirty="0">
                <a:latin typeface="Times New Roman" panose="02020603050405020304" pitchFamily="18" charset="0"/>
                <a:cs typeface="Times New Roman" panose="02020603050405020304" pitchFamily="18" charset="0"/>
              </a:rPr>
              <a:t>Threat Identification: The system can quickly detect and classify threats, allowing organizations to respond promptly to potential attacks.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 Robust preprocessing techniques ensure high-quality data input, improving the overall reliability of the predictions.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Feature </a:t>
            </a:r>
            <a:r>
              <a:rPr lang="en-IN" sz="2000" dirty="0">
                <a:latin typeface="Times New Roman" panose="02020603050405020304" pitchFamily="18" charset="0"/>
                <a:cs typeface="Times New Roman" panose="02020603050405020304" pitchFamily="18" charset="0"/>
              </a:rPr>
              <a:t>Reduction: Using Principal Component Analysis (PCA) minimizes dimensionality, reducing computational complexity while retaining critical information.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31687" y="334044"/>
            <a:ext cx="10515600" cy="984247"/>
          </a:xfrm>
        </p:spPr>
        <p:txBody>
          <a:bodyPr/>
          <a:lstStyle/>
          <a:p>
            <a:pPr algn="ctr"/>
            <a:r>
              <a:rPr lang="en-US" b="1" dirty="0" smtClean="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1273805" y="1318291"/>
            <a:ext cx="10102861" cy="4696555"/>
            <a:chOff x="1557140" y="1591566"/>
            <a:chExt cx="10102861" cy="4696555"/>
          </a:xfrm>
        </p:grpSpPr>
        <p:sp>
          <p:nvSpPr>
            <p:cNvPr id="63" name="TextBox 4"/>
            <p:cNvSpPr txBox="1"/>
            <p:nvPr/>
          </p:nvSpPr>
          <p:spPr>
            <a:xfrm>
              <a:off x="1720239" y="2672177"/>
              <a:ext cx="1733322" cy="619058"/>
            </a:xfrm>
            <a:prstGeom prst="rect">
              <a:avLst/>
            </a:prstGeom>
            <a:noFill/>
          </p:spPr>
          <p:txBody>
            <a:bodyPr wrap="square" rtlCol="0">
              <a:noAutofit/>
            </a:bodyPr>
            <a:lstStyle/>
            <a:p>
              <a:pPr algn="ctr">
                <a:defRPr/>
              </a:pPr>
              <a:r>
                <a:rPr lang="en-IN" sz="1400" b="1" dirty="0" smtClean="0">
                  <a:latin typeface="Times New Roman" panose="02020603050405020304" pitchFamily="18" charset="0"/>
                  <a:ea typeface="Times New Roman" panose="02020603050405020304" pitchFamily="18" charset="0"/>
                  <a:cs typeface="Times New Roman" panose="02020603050405020304" pitchFamily="18" charset="0"/>
                </a:rPr>
                <a:t>Anomaly dataset</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4308117" y="1591566"/>
              <a:ext cx="1126475" cy="1172274"/>
            </a:xfrm>
            <a:prstGeom prst="rect">
              <a:avLst/>
            </a:prstGeom>
          </p:spPr>
        </p:pic>
        <p:sp>
          <p:nvSpPr>
            <p:cNvPr id="28" name="TextBox 4"/>
            <p:cNvSpPr txBox="1"/>
            <p:nvPr/>
          </p:nvSpPr>
          <p:spPr>
            <a:xfrm>
              <a:off x="3893641" y="2683162"/>
              <a:ext cx="2367144" cy="786603"/>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Pre –render</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 Handling missing values, Label encoding)</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Arrow Connector 6"/>
            <p:cNvCxnSpPr>
              <a:endCxn id="3" idx="1"/>
            </p:cNvCxnSpPr>
            <p:nvPr/>
          </p:nvCxnSpPr>
          <p:spPr>
            <a:xfrm flipV="1">
              <a:off x="3159751" y="2177703"/>
              <a:ext cx="1148366" cy="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4"/>
            <p:cNvSpPr txBox="1"/>
            <p:nvPr/>
          </p:nvSpPr>
          <p:spPr>
            <a:xfrm>
              <a:off x="6665902" y="2892645"/>
              <a:ext cx="1880095" cy="4759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Data Slicing</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(Test and Train data)</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Arrow Connector 9"/>
            <p:cNvCxnSpPr>
              <a:stCxn id="3" idx="3"/>
            </p:cNvCxnSpPr>
            <p:nvPr/>
          </p:nvCxnSpPr>
          <p:spPr>
            <a:xfrm>
              <a:off x="5434592" y="2177703"/>
              <a:ext cx="137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4"/>
            <p:cNvSpPr txBox="1"/>
            <p:nvPr/>
          </p:nvSpPr>
          <p:spPr>
            <a:xfrm>
              <a:off x="7803587" y="5399535"/>
              <a:ext cx="1733322" cy="8885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(LR and CNN-1D</a:t>
              </a: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stretch>
              <a:fillRect/>
            </a:stretch>
          </p:blipFill>
          <p:spPr>
            <a:xfrm>
              <a:off x="4976571" y="3966170"/>
              <a:ext cx="1683768" cy="1174293"/>
            </a:xfrm>
            <a:prstGeom prst="rect">
              <a:avLst/>
            </a:prstGeom>
          </p:spPr>
        </p:pic>
        <p:sp>
          <p:nvSpPr>
            <p:cNvPr id="39" name="TextBox 4"/>
            <p:cNvSpPr txBox="1"/>
            <p:nvPr/>
          </p:nvSpPr>
          <p:spPr>
            <a:xfrm>
              <a:off x="4927017" y="5314153"/>
              <a:ext cx="1733322" cy="937264"/>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Performance Metrics</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(Accuracy and Error Rate)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 name="Straight Arrow Connector 15"/>
            <p:cNvCxnSpPr>
              <a:stCxn id="15" idx="1"/>
            </p:cNvCxnSpPr>
            <p:nvPr/>
          </p:nvCxnSpPr>
          <p:spPr>
            <a:xfrm flipH="1" flipV="1">
              <a:off x="6657910" y="4670713"/>
              <a:ext cx="1111803" cy="11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4" idx="1"/>
              <a:endCxn id="21" idx="3"/>
            </p:cNvCxnSpPr>
            <p:nvPr/>
          </p:nvCxnSpPr>
          <p:spPr>
            <a:xfrm rot="10800000" flipV="1">
              <a:off x="4003549" y="4553317"/>
              <a:ext cx="973022" cy="1747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4"/>
            <p:cNvSpPr txBox="1"/>
            <p:nvPr/>
          </p:nvSpPr>
          <p:spPr>
            <a:xfrm>
              <a:off x="1557140" y="5490365"/>
              <a:ext cx="3013656" cy="662241"/>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Prediction</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(Anomaly or </a:t>
              </a:r>
              <a:r>
                <a:rPr lang="en-IN" sz="1400" dirty="0" smtClean="0">
                  <a:latin typeface="Times New Roman" panose="02020603050405020304" pitchFamily="18" charset="0"/>
                  <a:ea typeface="Times New Roman" panose="02020603050405020304" pitchFamily="18" charset="0"/>
                  <a:cs typeface="Times New Roman" panose="02020603050405020304" pitchFamily="18" charset="0"/>
                </a:rPr>
                <a:t>not)</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Elbow Connector 5"/>
            <p:cNvCxnSpPr>
              <a:stCxn id="9" idx="3"/>
              <a:endCxn id="8" idx="0"/>
            </p:cNvCxnSpPr>
            <p:nvPr/>
          </p:nvCxnSpPr>
          <p:spPr>
            <a:xfrm>
              <a:off x="8326107" y="2211685"/>
              <a:ext cx="2333581" cy="2188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1990712" y="1659530"/>
              <a:ext cx="1009034" cy="1056518"/>
            </a:xfrm>
            <a:prstGeom prst="rect">
              <a:avLst/>
            </a:prstGeom>
          </p:spPr>
        </p:pic>
        <p:pic>
          <p:nvPicPr>
            <p:cNvPr id="9" name="Picture 8"/>
            <p:cNvPicPr>
              <a:picLocks noChangeAspect="1"/>
            </p:cNvPicPr>
            <p:nvPr/>
          </p:nvPicPr>
          <p:blipFill>
            <a:blip r:embed="rId4"/>
            <a:stretch>
              <a:fillRect/>
            </a:stretch>
          </p:blipFill>
          <p:spPr>
            <a:xfrm>
              <a:off x="6885793" y="1659530"/>
              <a:ext cx="1440314" cy="1104310"/>
            </a:xfrm>
            <a:prstGeom prst="rect">
              <a:avLst/>
            </a:prstGeom>
          </p:spPr>
        </p:pic>
        <p:pic>
          <p:nvPicPr>
            <p:cNvPr id="15" name="Picture 14"/>
            <p:cNvPicPr>
              <a:picLocks noChangeAspect="1"/>
            </p:cNvPicPr>
            <p:nvPr/>
          </p:nvPicPr>
          <p:blipFill>
            <a:blip r:embed="rId5"/>
            <a:stretch>
              <a:fillRect/>
            </a:stretch>
          </p:blipFill>
          <p:spPr>
            <a:xfrm>
              <a:off x="7769713" y="3964101"/>
              <a:ext cx="1552568" cy="1435434"/>
            </a:xfrm>
            <a:prstGeom prst="rect">
              <a:avLst/>
            </a:prstGeom>
          </p:spPr>
        </p:pic>
        <p:pic>
          <p:nvPicPr>
            <p:cNvPr id="8" name="Picture 7"/>
            <p:cNvPicPr>
              <a:picLocks noChangeAspect="1"/>
            </p:cNvPicPr>
            <p:nvPr/>
          </p:nvPicPr>
          <p:blipFill>
            <a:blip r:embed="rId6"/>
            <a:stretch>
              <a:fillRect/>
            </a:stretch>
          </p:blipFill>
          <p:spPr>
            <a:xfrm>
              <a:off x="9779906" y="2430550"/>
              <a:ext cx="1759564" cy="1439860"/>
            </a:xfrm>
            <a:prstGeom prst="rect">
              <a:avLst/>
            </a:prstGeom>
          </p:spPr>
        </p:pic>
        <p:sp>
          <p:nvSpPr>
            <p:cNvPr id="26" name="TextBox 4"/>
            <p:cNvSpPr txBox="1"/>
            <p:nvPr/>
          </p:nvSpPr>
          <p:spPr>
            <a:xfrm>
              <a:off x="9779906" y="3964101"/>
              <a:ext cx="1880095" cy="4759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Feature Extraction </a:t>
              </a:r>
              <a:endParaRPr lang="en-US" sz="1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 PCA )</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9" name="Elbow Connector 18"/>
            <p:cNvCxnSpPr>
              <a:stCxn id="26" idx="2"/>
              <a:endCxn id="15" idx="3"/>
            </p:cNvCxnSpPr>
            <p:nvPr/>
          </p:nvCxnSpPr>
          <p:spPr>
            <a:xfrm rot="5400000">
              <a:off x="9900253" y="3862116"/>
              <a:ext cx="241731" cy="13976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7"/>
            <a:stretch>
              <a:fillRect/>
            </a:stretch>
          </p:blipFill>
          <p:spPr>
            <a:xfrm>
              <a:off x="2527174" y="4056510"/>
              <a:ext cx="1476375" cy="1343025"/>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522574" y="720474"/>
            <a:ext cx="2833352" cy="963115"/>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4829578" y="266275"/>
            <a:ext cx="4427304" cy="6130322"/>
            <a:chOff x="4829578" y="266275"/>
            <a:chExt cx="4427304" cy="6130322"/>
          </a:xfrm>
        </p:grpSpPr>
        <p:sp>
          <p:nvSpPr>
            <p:cNvPr id="43" name="Oval 42"/>
            <p:cNvSpPr/>
            <p:nvPr/>
          </p:nvSpPr>
          <p:spPr>
            <a:xfrm>
              <a:off x="4833776" y="266275"/>
              <a:ext cx="2707920" cy="570729"/>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Start Project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4943982" y="1111573"/>
              <a:ext cx="2487507" cy="34321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Pre-render</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stCxn id="43" idx="4"/>
              <a:endCxn id="44" idx="0"/>
            </p:cNvCxnSpPr>
            <p:nvPr/>
          </p:nvCxnSpPr>
          <p:spPr>
            <a:xfrm>
              <a:off x="6187736" y="837004"/>
              <a:ext cx="0" cy="274569"/>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943982" y="1683589"/>
              <a:ext cx="2487507" cy="34321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Feature Selection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7" name="Parallelogram 46"/>
            <p:cNvSpPr/>
            <p:nvPr/>
          </p:nvSpPr>
          <p:spPr>
            <a:xfrm>
              <a:off x="4943979" y="2839071"/>
              <a:ext cx="2487507" cy="363232"/>
            </a:xfrm>
            <a:prstGeom prst="parallelogram">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Model Generation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8" name="Diamond 47"/>
            <p:cNvSpPr/>
            <p:nvPr/>
          </p:nvSpPr>
          <p:spPr>
            <a:xfrm>
              <a:off x="4888873" y="3416805"/>
              <a:ext cx="2597714" cy="790824"/>
            </a:xfrm>
            <a:prstGeom prst="diamond">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Prediction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47" idx="4"/>
              <a:endCxn id="48" idx="0"/>
            </p:cNvCxnSpPr>
            <p:nvPr/>
          </p:nvCxnSpPr>
          <p:spPr>
            <a:xfrm flipH="1">
              <a:off x="6187732" y="3202303"/>
              <a:ext cx="1" cy="21450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943979" y="2227008"/>
              <a:ext cx="2487507" cy="34321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a:t>
              </a:r>
              <a:r>
                <a:rPr lang="en-IN" sz="1400" dirty="0" smtClean="0">
                  <a:solidFill>
                    <a:schemeClr val="tx1"/>
                  </a:solidFill>
                  <a:latin typeface="Times New Roman" panose="02020603050405020304" pitchFamily="18" charset="0"/>
                  <a:cs typeface="Times New Roman" panose="02020603050405020304" pitchFamily="18" charset="0"/>
                </a:rPr>
                <a:t>Splitting</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51" name="Straight Arrow Connector 50"/>
            <p:cNvCxnSpPr>
              <a:stCxn id="44" idx="2"/>
              <a:endCxn id="46" idx="0"/>
            </p:cNvCxnSpPr>
            <p:nvPr/>
          </p:nvCxnSpPr>
          <p:spPr>
            <a:xfrm>
              <a:off x="6187736" y="1454785"/>
              <a:ext cx="0" cy="22880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50" idx="0"/>
            </p:cNvCxnSpPr>
            <p:nvPr/>
          </p:nvCxnSpPr>
          <p:spPr>
            <a:xfrm flipH="1">
              <a:off x="6187732" y="2026801"/>
              <a:ext cx="4" cy="20020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2"/>
              <a:endCxn id="47" idx="0"/>
            </p:cNvCxnSpPr>
            <p:nvPr/>
          </p:nvCxnSpPr>
          <p:spPr>
            <a:xfrm>
              <a:off x="6187732" y="2570220"/>
              <a:ext cx="0" cy="2688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7958023" y="3331580"/>
              <a:ext cx="1298859" cy="979581"/>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latin typeface="Times New Roman" panose="02020603050405020304" pitchFamily="18" charset="0"/>
                  <a:cs typeface="Times New Roman" panose="02020603050405020304" pitchFamily="18" charset="0"/>
                </a:rPr>
                <a:t>Anomaly</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48" idx="3"/>
              <a:endCxn id="54" idx="2"/>
            </p:cNvCxnSpPr>
            <p:nvPr/>
          </p:nvCxnSpPr>
          <p:spPr>
            <a:xfrm>
              <a:off x="7486587" y="3812217"/>
              <a:ext cx="471436" cy="9154"/>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581713" y="4526779"/>
              <a:ext cx="1203650" cy="1054869"/>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Not</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p:cNvCxnSpPr>
              <a:stCxn id="48" idx="2"/>
              <a:endCxn id="56" idx="0"/>
            </p:cNvCxnSpPr>
            <p:nvPr/>
          </p:nvCxnSpPr>
          <p:spPr>
            <a:xfrm flipH="1">
              <a:off x="6183538" y="4207629"/>
              <a:ext cx="4192" cy="3191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431485" y="3513594"/>
              <a:ext cx="526541" cy="307777"/>
            </a:xfrm>
            <a:prstGeom prst="rect">
              <a:avLst/>
            </a:prstGeom>
            <a:noFill/>
            <a:ln>
              <a:solidFill>
                <a:srgbClr val="0070C0"/>
              </a:solidFill>
            </a:ln>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p:txBody>
        </p:sp>
        <p:sp>
          <p:nvSpPr>
            <p:cNvPr id="60" name="Oval 59"/>
            <p:cNvSpPr/>
            <p:nvPr/>
          </p:nvSpPr>
          <p:spPr>
            <a:xfrm>
              <a:off x="4829578" y="5782104"/>
              <a:ext cx="2707920" cy="61449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End Project</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56" idx="4"/>
              <a:endCxn id="60" idx="0"/>
            </p:cNvCxnSpPr>
            <p:nvPr/>
          </p:nvCxnSpPr>
          <p:spPr>
            <a:xfrm>
              <a:off x="6183538" y="5581648"/>
              <a:ext cx="0" cy="200456"/>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283065" y="4153969"/>
              <a:ext cx="526541" cy="307777"/>
            </a:xfrm>
            <a:prstGeom prst="rect">
              <a:avLst/>
            </a:prstGeom>
            <a:noFill/>
            <a:ln>
              <a:solidFill>
                <a:srgbClr val="0070C0"/>
              </a:solidFill>
            </a:ln>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630" y="316471"/>
            <a:ext cx="10751881"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5" name="Group 34"/>
          <p:cNvGrpSpPr/>
          <p:nvPr/>
        </p:nvGrpSpPr>
        <p:grpSpPr>
          <a:xfrm>
            <a:off x="1815920" y="927279"/>
            <a:ext cx="7984902" cy="5164427"/>
            <a:chOff x="0" y="0"/>
            <a:chExt cx="6442252" cy="6066076"/>
          </a:xfrm>
        </p:grpSpPr>
        <p:sp>
          <p:nvSpPr>
            <p:cNvPr id="62" name="Rectangle 61"/>
            <p:cNvSpPr/>
            <p:nvPr/>
          </p:nvSpPr>
          <p:spPr bwMode="auto">
            <a:xfrm>
              <a:off x="2127714" y="0"/>
              <a:ext cx="2648984" cy="606607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63" name="Group 62"/>
            <p:cNvGrpSpPr/>
            <p:nvPr/>
          </p:nvGrpSpPr>
          <p:grpSpPr>
            <a:xfrm>
              <a:off x="5653214" y="1602381"/>
              <a:ext cx="382910" cy="1502787"/>
              <a:chOff x="5653214" y="1602382"/>
              <a:chExt cx="464766" cy="1441770"/>
            </a:xfrm>
          </p:grpSpPr>
          <p:sp>
            <p:nvSpPr>
              <p:cNvPr id="86" name="Freeform 85"/>
              <p:cNvSpPr/>
              <p:nvPr/>
            </p:nvSpPr>
            <p:spPr bwMode="auto">
              <a:xfrm>
                <a:off x="5653214" y="1602382"/>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7" name="Freeform 86"/>
              <p:cNvSpPr/>
              <p:nvPr/>
            </p:nvSpPr>
            <p:spPr bwMode="auto">
              <a:xfrm>
                <a:off x="5885597" y="2112605"/>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8" name="Freeform 87"/>
              <p:cNvSpPr/>
              <p:nvPr/>
            </p:nvSpPr>
            <p:spPr bwMode="auto">
              <a:xfrm>
                <a:off x="5895439" y="2310090"/>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9" name="Freeform 88"/>
              <p:cNvSpPr/>
              <p:nvPr/>
            </p:nvSpPr>
            <p:spPr bwMode="auto">
              <a:xfrm>
                <a:off x="5895439" y="2856507"/>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0" name="Freeform 89"/>
              <p:cNvSpPr/>
              <p:nvPr/>
            </p:nvSpPr>
            <p:spPr bwMode="auto">
              <a:xfrm>
                <a:off x="5664802" y="2843808"/>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1" name="Freeform 90"/>
              <p:cNvSpPr/>
              <p:nvPr/>
            </p:nvSpPr>
            <p:spPr bwMode="auto">
              <a:xfrm>
                <a:off x="5658297" y="2326875"/>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sp>
          <p:nvSpPr>
            <p:cNvPr id="64" name="Rectangle 63"/>
            <p:cNvSpPr/>
            <p:nvPr/>
          </p:nvSpPr>
          <p:spPr>
            <a:xfrm>
              <a:off x="0" y="3284587"/>
              <a:ext cx="782955" cy="306070"/>
            </a:xfrm>
            <a:prstGeom prst="rect">
              <a:avLst/>
            </a:prstGeom>
          </p:spPr>
          <p:txBody>
            <a:bodyPr wrap="none">
              <a:spAutoFit/>
            </a:bodyPr>
            <a:lstStyle/>
            <a:p>
              <a:pPr marL="73025">
                <a:lnSpc>
                  <a:spcPts val="1580"/>
                </a:lnSpc>
                <a:spcBef>
                  <a:spcPts val="110"/>
                </a:spcBef>
                <a:spcAft>
                  <a:spcPts val="0"/>
                </a:spcAft>
              </a:pPr>
              <a:r>
                <a:rPr lang="en-IN" sz="1400" kern="1200" spc="15" dirty="0">
                  <a:solidFill>
                    <a:srgbClr val="000000"/>
                  </a:solidFill>
                  <a:effectLst/>
                  <a:latin typeface="Times New Roman" panose="02020603050405020304" pitchFamily="18" charset="0"/>
                  <a:ea typeface="Times New Roman" panose="02020603050405020304" pitchFamily="18" charset="0"/>
                </a:rPr>
                <a:t>S</a:t>
              </a:r>
              <a:r>
                <a:rPr lang="en-IN" sz="1400" kern="1200" spc="-25" dirty="0">
                  <a:solidFill>
                    <a:srgbClr val="000000"/>
                  </a:solidFill>
                  <a:effectLst/>
                  <a:latin typeface="Times New Roman" panose="02020603050405020304" pitchFamily="18" charset="0"/>
                  <a:ea typeface="Times New Roman" panose="02020603050405020304" pitchFamily="18" charset="0"/>
                </a:rPr>
                <a:t>y</a:t>
              </a:r>
              <a:r>
                <a:rPr lang="en-IN" sz="1400" kern="1200" spc="10" dirty="0">
                  <a:solidFill>
                    <a:srgbClr val="000000"/>
                  </a:solidFill>
                  <a:effectLst/>
                  <a:latin typeface="Times New Roman" panose="02020603050405020304" pitchFamily="18" charset="0"/>
                  <a:ea typeface="Times New Roman" panose="02020603050405020304" pitchFamily="18" charset="0"/>
                </a:rPr>
                <a:t>s</a:t>
              </a:r>
              <a:r>
                <a:rPr lang="en-IN" sz="1400" kern="1200" dirty="0">
                  <a:solidFill>
                    <a:srgbClr val="000000"/>
                  </a:solidFill>
                  <a:effectLst/>
                  <a:latin typeface="Times New Roman" panose="02020603050405020304" pitchFamily="18" charset="0"/>
                  <a:ea typeface="Times New Roman" panose="02020603050405020304" pitchFamily="18" charset="0"/>
                </a:rPr>
                <a:t>t</a:t>
              </a:r>
              <a:r>
                <a:rPr lang="en-IN" sz="1400" kern="1200" spc="25" dirty="0">
                  <a:solidFill>
                    <a:srgbClr val="000000"/>
                  </a:solidFill>
                  <a:effectLst/>
                  <a:latin typeface="Times New Roman" panose="02020603050405020304" pitchFamily="18" charset="0"/>
                  <a:ea typeface="Times New Roman" panose="02020603050405020304" pitchFamily="18" charset="0"/>
                </a:rPr>
                <a:t>e</a:t>
              </a:r>
              <a:r>
                <a:rPr lang="en-IN" sz="1400" kern="1200" dirty="0">
                  <a:solidFill>
                    <a:srgbClr val="000000"/>
                  </a:solidFill>
                  <a:effectLst/>
                  <a:latin typeface="Times New Roman" panose="02020603050405020304" pitchFamily="18" charset="0"/>
                  <a:ea typeface="Times New Roman" panose="02020603050405020304" pitchFamily="18" charset="0"/>
                </a:rPr>
                <a:t>m</a:t>
              </a:r>
              <a:endParaRPr lang="en-IN" sz="1200" dirty="0">
                <a:effectLst/>
                <a:latin typeface="Times New Roman" panose="02020603050405020304" pitchFamily="18" charset="0"/>
                <a:ea typeface="Times New Roman" panose="02020603050405020304" pitchFamily="18" charset="0"/>
              </a:endParaRPr>
            </a:p>
          </p:txBody>
        </p:sp>
        <p:grpSp>
          <p:nvGrpSpPr>
            <p:cNvPr id="65" name="Group 64"/>
            <p:cNvGrpSpPr/>
            <p:nvPr/>
          </p:nvGrpSpPr>
          <p:grpSpPr>
            <a:xfrm>
              <a:off x="201143" y="1512407"/>
              <a:ext cx="382910" cy="1502787"/>
              <a:chOff x="201143" y="1512408"/>
              <a:chExt cx="464766" cy="1441770"/>
            </a:xfrm>
          </p:grpSpPr>
          <p:sp>
            <p:nvSpPr>
              <p:cNvPr id="80" name="Freeform 79"/>
              <p:cNvSpPr/>
              <p:nvPr/>
            </p:nvSpPr>
            <p:spPr bwMode="auto">
              <a:xfrm>
                <a:off x="201143" y="1512408"/>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1" name="Freeform 80"/>
              <p:cNvSpPr/>
              <p:nvPr/>
            </p:nvSpPr>
            <p:spPr bwMode="auto">
              <a:xfrm>
                <a:off x="433526" y="2022631"/>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2" name="Freeform 81"/>
              <p:cNvSpPr/>
              <p:nvPr/>
            </p:nvSpPr>
            <p:spPr bwMode="auto">
              <a:xfrm>
                <a:off x="443368" y="2220116"/>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3" name="Freeform 82"/>
              <p:cNvSpPr/>
              <p:nvPr/>
            </p:nvSpPr>
            <p:spPr bwMode="auto">
              <a:xfrm>
                <a:off x="443368" y="2766533"/>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4" name="Freeform 83"/>
              <p:cNvSpPr/>
              <p:nvPr/>
            </p:nvSpPr>
            <p:spPr bwMode="auto">
              <a:xfrm>
                <a:off x="212731" y="2753834"/>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85" name="Freeform 84"/>
              <p:cNvSpPr/>
              <p:nvPr/>
            </p:nvSpPr>
            <p:spPr bwMode="auto">
              <a:xfrm>
                <a:off x="206226" y="2236901"/>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sp>
          <p:nvSpPr>
            <p:cNvPr id="66" name="Rectangle 65"/>
            <p:cNvSpPr/>
            <p:nvPr/>
          </p:nvSpPr>
          <p:spPr>
            <a:xfrm>
              <a:off x="5609767" y="3222298"/>
              <a:ext cx="832485" cy="306070"/>
            </a:xfrm>
            <a:prstGeom prst="rect">
              <a:avLst/>
            </a:prstGeom>
          </p:spPr>
          <p:txBody>
            <a:bodyPr wrap="none">
              <a:spAutoFit/>
            </a:bodyPr>
            <a:lstStyle/>
            <a:p>
              <a:pPr marR="311150" algn="r">
                <a:lnSpc>
                  <a:spcPts val="1580"/>
                </a:lnSpc>
                <a:spcBef>
                  <a:spcPts val="110"/>
                </a:spcBef>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U</a:t>
              </a:r>
              <a:r>
                <a:rPr lang="en-IN" sz="1400" kern="1200" spc="15">
                  <a:solidFill>
                    <a:srgbClr val="000000"/>
                  </a:solidFill>
                  <a:effectLst/>
                  <a:latin typeface="Times New Roman" panose="02020603050405020304" pitchFamily="18" charset="0"/>
                  <a:ea typeface="Times New Roman" panose="02020603050405020304" pitchFamily="18" charset="0"/>
                </a:rPr>
                <a:t>s</a:t>
              </a:r>
              <a:r>
                <a:rPr lang="en-IN" sz="1400" kern="1200" spc="5">
                  <a:solidFill>
                    <a:srgbClr val="000000"/>
                  </a:solidFill>
                  <a:effectLst/>
                  <a:latin typeface="Times New Roman" panose="02020603050405020304" pitchFamily="18" charset="0"/>
                  <a:ea typeface="Times New Roman" panose="02020603050405020304" pitchFamily="18" charset="0"/>
                </a:rPr>
                <a:t>e</a:t>
              </a:r>
              <a:r>
                <a:rPr lang="en-IN" sz="1400" kern="1200">
                  <a:solidFill>
                    <a:srgbClr val="000000"/>
                  </a:solidFill>
                  <a:effectLst/>
                  <a:latin typeface="Times New Roman" panose="02020603050405020304" pitchFamily="18" charset="0"/>
                  <a:ea typeface="Times New Roman" panose="02020603050405020304" pitchFamily="18" charset="0"/>
                </a:rPr>
                <a:t>r</a:t>
              </a:r>
              <a:endParaRPr lang="en-IN" sz="1200">
                <a:effectLst/>
                <a:latin typeface="Times New Roman" panose="02020603050405020304" pitchFamily="18" charset="0"/>
                <a:ea typeface="Times New Roman" panose="02020603050405020304" pitchFamily="18" charset="0"/>
              </a:endParaRPr>
            </a:p>
          </p:txBody>
        </p:sp>
        <p:sp>
          <p:nvSpPr>
            <p:cNvPr id="67" name="Oval 66"/>
            <p:cNvSpPr/>
            <p:nvPr/>
          </p:nvSpPr>
          <p:spPr>
            <a:xfrm>
              <a:off x="2647869" y="334414"/>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endParaRPr>
            </a:p>
          </p:txBody>
        </p:sp>
        <p:sp>
          <p:nvSpPr>
            <p:cNvPr id="68" name="Oval 67"/>
            <p:cNvSpPr/>
            <p:nvPr/>
          </p:nvSpPr>
          <p:spPr>
            <a:xfrm>
              <a:off x="2750452" y="5073470"/>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smtClean="0">
                  <a:solidFill>
                    <a:srgbClr val="000000"/>
                  </a:solidFill>
                  <a:effectLst/>
                  <a:latin typeface="Times New Roman" panose="02020603050405020304" pitchFamily="18" charset="0"/>
                  <a:ea typeface="Times New Roman" panose="02020603050405020304" pitchFamily="18" charset="0"/>
                </a:rPr>
                <a:t>Performance analysis</a:t>
              </a:r>
              <a:endParaRPr lang="en-IN" sz="1200" dirty="0">
                <a:effectLst/>
                <a:latin typeface="Times New Roman" panose="02020603050405020304" pitchFamily="18" charset="0"/>
                <a:ea typeface="Times New Roman" panose="02020603050405020304" pitchFamily="18" charset="0"/>
              </a:endParaRPr>
            </a:p>
          </p:txBody>
        </p:sp>
        <p:sp>
          <p:nvSpPr>
            <p:cNvPr id="69" name="Oval 68"/>
            <p:cNvSpPr/>
            <p:nvPr/>
          </p:nvSpPr>
          <p:spPr>
            <a:xfrm>
              <a:off x="2618499" y="1373886"/>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200" dirty="0" smtClean="0">
                  <a:solidFill>
                    <a:schemeClr val="tx1"/>
                  </a:solidFill>
                  <a:latin typeface="Times New Roman" panose="02020603050405020304" pitchFamily="18" charset="0"/>
                  <a:cs typeface="Times New Roman" panose="02020603050405020304" pitchFamily="18" charset="0"/>
                </a:rPr>
                <a:t>Preliminary Process</a:t>
              </a:r>
              <a:endParaRPr lang="en-IN" sz="1200" dirty="0">
                <a:effectLst/>
                <a:latin typeface="Times New Roman" panose="02020603050405020304" pitchFamily="18" charset="0"/>
                <a:ea typeface="Times New Roman" panose="02020603050405020304" pitchFamily="18" charset="0"/>
              </a:endParaRPr>
            </a:p>
          </p:txBody>
        </p:sp>
        <p:sp>
          <p:nvSpPr>
            <p:cNvPr id="70" name="Oval 69"/>
            <p:cNvSpPr/>
            <p:nvPr/>
          </p:nvSpPr>
          <p:spPr>
            <a:xfrm>
              <a:off x="2733416" y="2394737"/>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rPr>
                <a:t>Feature Extraction</a:t>
              </a:r>
              <a:endParaRPr lang="en-IN" sz="1200" dirty="0">
                <a:effectLst/>
                <a:latin typeface="Times New Roman" panose="02020603050405020304" pitchFamily="18" charset="0"/>
                <a:ea typeface="Times New Roman" panose="02020603050405020304" pitchFamily="18" charset="0"/>
              </a:endParaRPr>
            </a:p>
          </p:txBody>
        </p:sp>
        <p:sp>
          <p:nvSpPr>
            <p:cNvPr id="71" name="Oval 70"/>
            <p:cNvSpPr/>
            <p:nvPr/>
          </p:nvSpPr>
          <p:spPr>
            <a:xfrm>
              <a:off x="2750452" y="3206626"/>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Data Slicing</a:t>
              </a:r>
              <a:endParaRPr lang="en-IN" sz="1200" dirty="0">
                <a:effectLst/>
                <a:latin typeface="Times New Roman" panose="02020603050405020304" pitchFamily="18" charset="0"/>
                <a:ea typeface="Times New Roman" panose="02020603050405020304" pitchFamily="18" charset="0"/>
              </a:endParaRPr>
            </a:p>
          </p:txBody>
        </p:sp>
        <p:cxnSp>
          <p:nvCxnSpPr>
            <p:cNvPr id="72" name="Straight Arrow Connector 71"/>
            <p:cNvCxnSpPr/>
            <p:nvPr/>
          </p:nvCxnSpPr>
          <p:spPr>
            <a:xfrm flipH="1" flipV="1">
              <a:off x="4201287" y="757184"/>
              <a:ext cx="1408700" cy="17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66542" y="713500"/>
              <a:ext cx="1979042" cy="1626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66542" y="1758956"/>
              <a:ext cx="1914701" cy="750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410" y="2584686"/>
              <a:ext cx="2078006" cy="129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46894" y="2605363"/>
              <a:ext cx="2003558" cy="920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95155" y="2742840"/>
              <a:ext cx="2055298" cy="2650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750451" y="4112811"/>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endParaRPr>
            </a:p>
          </p:txBody>
        </p:sp>
        <p:cxnSp>
          <p:nvCxnSpPr>
            <p:cNvPr id="79" name="Straight Arrow Connector 78"/>
            <p:cNvCxnSpPr/>
            <p:nvPr/>
          </p:nvCxnSpPr>
          <p:spPr>
            <a:xfrm>
              <a:off x="785345" y="2667582"/>
              <a:ext cx="1965106" cy="1764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6807" y="464939"/>
            <a:ext cx="1115209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 name="Rectangle 22"/>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128" name="Group 127"/>
          <p:cNvGrpSpPr/>
          <p:nvPr/>
        </p:nvGrpSpPr>
        <p:grpSpPr>
          <a:xfrm>
            <a:off x="1712891" y="1172825"/>
            <a:ext cx="8822025" cy="5294038"/>
            <a:chOff x="2372763" y="292045"/>
            <a:chExt cx="8138914" cy="6174818"/>
          </a:xfrm>
        </p:grpSpPr>
        <p:sp>
          <p:nvSpPr>
            <p:cNvPr id="83" name="Oval 82"/>
            <p:cNvSpPr/>
            <p:nvPr/>
          </p:nvSpPr>
          <p:spPr>
            <a:xfrm>
              <a:off x="6275191" y="6099100"/>
              <a:ext cx="720404" cy="367763"/>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2" name="Oval 81"/>
            <p:cNvSpPr/>
            <p:nvPr/>
          </p:nvSpPr>
          <p:spPr>
            <a:xfrm>
              <a:off x="6163708" y="292045"/>
              <a:ext cx="720404" cy="367763"/>
            </a:xfrm>
            <a:prstGeom prst="ellips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21" name="Freeform 20"/>
            <p:cNvSpPr/>
            <p:nvPr/>
          </p:nvSpPr>
          <p:spPr bwMode="auto">
            <a:xfrm>
              <a:off x="6319188" y="333485"/>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rgbClr val="00B050"/>
              </a:solidFill>
              <a:round/>
            </a:ln>
          </p:spPr>
          <p:txBody>
            <a:bodyPr vert="horz" wrap="square" lIns="91440" tIns="45720" rIns="91440" bIns="45720" numCol="1" anchor="t" anchorCtr="0" compatLnSpc="1"/>
            <a:lstStyle/>
            <a:p>
              <a:endParaRPr lang="en-IN" sz="140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6526023" y="618367"/>
              <a:ext cx="0" cy="16576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V="1">
              <a:off x="5644004" y="1596906"/>
              <a:ext cx="1815817" cy="162518"/>
            </a:xfrm>
            <a:prstGeom prst="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 name="Flowchart: Terminator 7"/>
            <p:cNvSpPr/>
            <p:nvPr/>
          </p:nvSpPr>
          <p:spPr>
            <a:xfrm>
              <a:off x="5668770" y="760808"/>
              <a:ext cx="1710280" cy="418049"/>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Input Data </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30" name="Straight Arrow Connector 29"/>
            <p:cNvCxnSpPr>
              <a:endCxn id="5" idx="2"/>
            </p:cNvCxnSpPr>
            <p:nvPr/>
          </p:nvCxnSpPr>
          <p:spPr>
            <a:xfrm>
              <a:off x="6551913" y="1178857"/>
              <a:ext cx="0" cy="4180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3747671" y="2234990"/>
              <a:ext cx="1710280" cy="418049"/>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400" b="1" dirty="0" smtClean="0">
                  <a:solidFill>
                    <a:schemeClr val="tx1"/>
                  </a:solidFill>
                  <a:latin typeface="Times New Roman" panose="02020603050405020304" pitchFamily="18" charset="0"/>
                  <a:cs typeface="Times New Roman" panose="02020603050405020304" pitchFamily="18" charset="0"/>
                </a:rPr>
                <a:t>Pre-render</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Flowchart: Terminator 25"/>
            <p:cNvSpPr/>
            <p:nvPr/>
          </p:nvSpPr>
          <p:spPr>
            <a:xfrm>
              <a:off x="7473147" y="2234990"/>
              <a:ext cx="1710280" cy="418049"/>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Data Splitting</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 name="Elbow Connector 5"/>
            <p:cNvCxnSpPr>
              <a:stCxn id="5" idx="0"/>
              <a:endCxn id="25" idx="0"/>
            </p:cNvCxnSpPr>
            <p:nvPr/>
          </p:nvCxnSpPr>
          <p:spPr>
            <a:xfrm rot="5400000">
              <a:off x="5339579" y="1022656"/>
              <a:ext cx="475565" cy="1949102"/>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0"/>
              <a:endCxn id="26" idx="0"/>
            </p:cNvCxnSpPr>
            <p:nvPr/>
          </p:nvCxnSpPr>
          <p:spPr>
            <a:xfrm rot="16200000" flipH="1">
              <a:off x="7202317" y="1109020"/>
              <a:ext cx="475565" cy="1776374"/>
            </a:xfrm>
            <a:prstGeom prst="bentConnector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4416018" y="3044504"/>
              <a:ext cx="373586" cy="434948"/>
            </a:xfrm>
            <a:prstGeom prst="diamond">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14" name="Straight Arrow Connector 13"/>
            <p:cNvCxnSpPr>
              <a:stCxn id="25" idx="2"/>
              <a:endCxn id="11" idx="0"/>
            </p:cNvCxnSpPr>
            <p:nvPr/>
          </p:nvCxnSpPr>
          <p:spPr>
            <a:xfrm>
              <a:off x="4602811" y="2653039"/>
              <a:ext cx="0" cy="3914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Flowchart: Terminator 38"/>
            <p:cNvSpPr/>
            <p:nvPr/>
          </p:nvSpPr>
          <p:spPr>
            <a:xfrm>
              <a:off x="2372763" y="3668259"/>
              <a:ext cx="1881868" cy="399848"/>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Missing values</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Flowchart: Terminator 43"/>
            <p:cNvSpPr/>
            <p:nvPr/>
          </p:nvSpPr>
          <p:spPr>
            <a:xfrm>
              <a:off x="5059032" y="3668259"/>
              <a:ext cx="1881868" cy="399848"/>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PCA</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6" name="Elbow Connector 15"/>
            <p:cNvCxnSpPr>
              <a:stCxn id="11" idx="3"/>
              <a:endCxn id="44" idx="0"/>
            </p:cNvCxnSpPr>
            <p:nvPr/>
          </p:nvCxnSpPr>
          <p:spPr>
            <a:xfrm>
              <a:off x="4789604" y="3261979"/>
              <a:ext cx="1210362" cy="40628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1"/>
              <a:endCxn id="39" idx="0"/>
            </p:cNvCxnSpPr>
            <p:nvPr/>
          </p:nvCxnSpPr>
          <p:spPr>
            <a:xfrm rot="10800000" flipV="1">
              <a:off x="3313698" y="3261979"/>
              <a:ext cx="1102321" cy="406280"/>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7" name="Diamond 46"/>
            <p:cNvSpPr/>
            <p:nvPr/>
          </p:nvSpPr>
          <p:spPr>
            <a:xfrm>
              <a:off x="4422606" y="4304478"/>
              <a:ext cx="373586" cy="434948"/>
            </a:xfrm>
            <a:prstGeom prst="diamond">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29" name="Elbow Connector 28"/>
            <p:cNvCxnSpPr>
              <a:stCxn id="44" idx="2"/>
              <a:endCxn id="47" idx="3"/>
            </p:cNvCxnSpPr>
            <p:nvPr/>
          </p:nvCxnSpPr>
          <p:spPr>
            <a:xfrm rot="5400000">
              <a:off x="5171157" y="3693143"/>
              <a:ext cx="453845" cy="1203774"/>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9" idx="2"/>
              <a:endCxn id="47" idx="1"/>
            </p:cNvCxnSpPr>
            <p:nvPr/>
          </p:nvCxnSpPr>
          <p:spPr>
            <a:xfrm rot="16200000" flipH="1">
              <a:off x="3641229" y="3740575"/>
              <a:ext cx="453845" cy="110890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Terminator 48"/>
            <p:cNvSpPr/>
            <p:nvPr/>
          </p:nvSpPr>
          <p:spPr>
            <a:xfrm>
              <a:off x="7473147" y="3008737"/>
              <a:ext cx="1710280" cy="418049"/>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4" name="Straight Arrow Connector 53"/>
            <p:cNvCxnSpPr>
              <a:stCxn id="26" idx="2"/>
              <a:endCxn id="49" idx="0"/>
            </p:cNvCxnSpPr>
            <p:nvPr/>
          </p:nvCxnSpPr>
          <p:spPr>
            <a:xfrm>
              <a:off x="8328287" y="2653039"/>
              <a:ext cx="0" cy="35569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8141494" y="3689220"/>
              <a:ext cx="373586" cy="434948"/>
            </a:xfrm>
            <a:prstGeom prst="diamond">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58" name="Straight Arrow Connector 57"/>
            <p:cNvCxnSpPr>
              <a:stCxn id="49" idx="2"/>
              <a:endCxn id="56" idx="0"/>
            </p:cNvCxnSpPr>
            <p:nvPr/>
          </p:nvCxnSpPr>
          <p:spPr>
            <a:xfrm>
              <a:off x="8328287" y="3426787"/>
              <a:ext cx="0" cy="26243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Terminator 58"/>
            <p:cNvSpPr/>
            <p:nvPr/>
          </p:nvSpPr>
          <p:spPr>
            <a:xfrm>
              <a:off x="6558717" y="4243464"/>
              <a:ext cx="1582776" cy="399848"/>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ML</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0" name="Flowchart: Terminator 59"/>
            <p:cNvSpPr/>
            <p:nvPr/>
          </p:nvSpPr>
          <p:spPr>
            <a:xfrm>
              <a:off x="8622498" y="4267296"/>
              <a:ext cx="1889179" cy="399848"/>
            </a:xfrm>
            <a:prstGeom prst="flowChartTerminator">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Performance</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2" name="Elbow Connector 61"/>
            <p:cNvCxnSpPr>
              <a:stCxn id="56" idx="3"/>
              <a:endCxn id="60" idx="0"/>
            </p:cNvCxnSpPr>
            <p:nvPr/>
          </p:nvCxnSpPr>
          <p:spPr>
            <a:xfrm>
              <a:off x="8515080" y="3906695"/>
              <a:ext cx="1052008" cy="360601"/>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6" idx="1"/>
              <a:endCxn id="59" idx="0"/>
            </p:cNvCxnSpPr>
            <p:nvPr/>
          </p:nvCxnSpPr>
          <p:spPr>
            <a:xfrm rot="10800000" flipV="1">
              <a:off x="7350106" y="3906695"/>
              <a:ext cx="791389" cy="33676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8141494" y="4817918"/>
              <a:ext cx="373586" cy="434948"/>
            </a:xfrm>
            <a:prstGeom prst="diamond">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69" name="Elbow Connector 68"/>
            <p:cNvCxnSpPr>
              <a:stCxn id="59" idx="2"/>
              <a:endCxn id="67" idx="1"/>
            </p:cNvCxnSpPr>
            <p:nvPr/>
          </p:nvCxnSpPr>
          <p:spPr>
            <a:xfrm rot="16200000" flipH="1">
              <a:off x="7549759" y="4443657"/>
              <a:ext cx="392082" cy="791389"/>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0" idx="2"/>
              <a:endCxn id="67" idx="3"/>
            </p:cNvCxnSpPr>
            <p:nvPr/>
          </p:nvCxnSpPr>
          <p:spPr>
            <a:xfrm rot="5400000">
              <a:off x="8856960" y="4325265"/>
              <a:ext cx="368249" cy="105200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flipV="1">
              <a:off x="5727486" y="5754105"/>
              <a:ext cx="1815817" cy="162518"/>
            </a:xfrm>
            <a:prstGeom prst="rect">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74" name="Elbow Connector 73"/>
            <p:cNvCxnSpPr>
              <a:stCxn id="47" idx="2"/>
              <a:endCxn id="72" idx="2"/>
            </p:cNvCxnSpPr>
            <p:nvPr/>
          </p:nvCxnSpPr>
          <p:spPr>
            <a:xfrm rot="16200000" flipH="1">
              <a:off x="5115058" y="4233767"/>
              <a:ext cx="1014679" cy="2025996"/>
            </a:xfrm>
            <a:prstGeom prst="bentConnector3">
              <a:avLst>
                <a:gd name="adj1" fmla="val 5761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7" idx="2"/>
              <a:endCxn id="72" idx="2"/>
            </p:cNvCxnSpPr>
            <p:nvPr/>
          </p:nvCxnSpPr>
          <p:spPr>
            <a:xfrm rot="5400000">
              <a:off x="7231222" y="4657039"/>
              <a:ext cx="501239" cy="1692892"/>
            </a:xfrm>
            <a:prstGeom prst="bentConnector3">
              <a:avLst>
                <a:gd name="adj1" fmla="val 8889"/>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Freeform 80"/>
            <p:cNvSpPr/>
            <p:nvPr/>
          </p:nvSpPr>
          <p:spPr bwMode="auto">
            <a:xfrm>
              <a:off x="6428558" y="6140541"/>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rgbClr val="00B050"/>
              </a:solidFill>
              <a:round/>
            </a:ln>
          </p:spPr>
          <p:txBody>
            <a:bodyPr vert="horz" wrap="square" lIns="91440" tIns="45720" rIns="91440" bIns="45720" numCol="1" anchor="t" anchorCtr="0" compatLnSpc="1"/>
            <a:lstStyle/>
            <a:p>
              <a:endParaRPr lang="en-IN" sz="1400">
                <a:latin typeface="Times New Roman" panose="02020603050405020304" pitchFamily="18" charset="0"/>
                <a:cs typeface="Times New Roman" panose="02020603050405020304" pitchFamily="18" charset="0"/>
              </a:endParaRPr>
            </a:p>
          </p:txBody>
        </p:sp>
        <p:cxnSp>
          <p:nvCxnSpPr>
            <p:cNvPr id="87" name="Straight Arrow Connector 86"/>
            <p:cNvCxnSpPr>
              <a:stCxn id="72" idx="0"/>
              <a:endCxn id="83" idx="0"/>
            </p:cNvCxnSpPr>
            <p:nvPr/>
          </p:nvCxnSpPr>
          <p:spPr>
            <a:xfrm flipH="1">
              <a:off x="6635393" y="5916623"/>
              <a:ext cx="2" cy="18247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716575" y="167114"/>
            <a:ext cx="1089093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2" name="Group 1"/>
          <p:cNvGrpSpPr/>
          <p:nvPr/>
        </p:nvGrpSpPr>
        <p:grpSpPr>
          <a:xfrm>
            <a:off x="716575" y="903934"/>
            <a:ext cx="10478367" cy="5354097"/>
            <a:chOff x="932315" y="840640"/>
            <a:chExt cx="10478367" cy="5354097"/>
          </a:xfrm>
        </p:grpSpPr>
        <p:sp>
          <p:nvSpPr>
            <p:cNvPr id="18" name="Rounded Rectangle 17"/>
            <p:cNvSpPr/>
            <p:nvPr/>
          </p:nvSpPr>
          <p:spPr>
            <a:xfrm>
              <a:off x="1727551" y="5511705"/>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USER</a:t>
              </a:r>
              <a:endParaRPr lang="en-US" sz="1400" b="1"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9365603" y="5511705"/>
              <a:ext cx="927387"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Classification</a:t>
              </a:r>
              <a:endParaRPr lang="en-US" sz="1400" b="1"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5368147" y="5511705"/>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latin typeface="Times New Roman" panose="02020603050405020304" pitchFamily="18" charset="0"/>
                  <a:cs typeface="Times New Roman" panose="02020603050405020304" pitchFamily="18" charset="0"/>
                </a:rPr>
                <a:t>Anomaly</a:t>
              </a:r>
              <a:endParaRPr lang="en-US" sz="1200" b="1" dirty="0">
                <a:latin typeface="Times New Roman" panose="02020603050405020304" pitchFamily="18" charset="0"/>
                <a:cs typeface="Times New Roman" panose="02020603050405020304" pitchFamily="18" charset="0"/>
              </a:endParaRPr>
            </a:p>
          </p:txBody>
        </p:sp>
        <p:sp>
          <p:nvSpPr>
            <p:cNvPr id="23" name="Oval 22"/>
            <p:cNvSpPr/>
            <p:nvPr/>
          </p:nvSpPr>
          <p:spPr>
            <a:xfrm>
              <a:off x="932315" y="1545144"/>
              <a:ext cx="1384973" cy="939756"/>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Display data</a:t>
              </a:r>
              <a:endParaRPr lang="en-US" sz="1400" dirty="0">
                <a:latin typeface="Times New Roman" panose="02020603050405020304" pitchFamily="18" charset="0"/>
                <a:cs typeface="Times New Roman" panose="02020603050405020304" pitchFamily="18" charset="0"/>
              </a:endParaRPr>
            </a:p>
          </p:txBody>
        </p:sp>
        <p:sp>
          <p:nvSpPr>
            <p:cNvPr id="24" name="Oval 23"/>
            <p:cNvSpPr/>
            <p:nvPr/>
          </p:nvSpPr>
          <p:spPr>
            <a:xfrm>
              <a:off x="3218082" y="2587032"/>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Read data</a:t>
              </a:r>
              <a:endParaRPr lang="en-US" sz="1400" dirty="0">
                <a:latin typeface="Times New Roman" panose="02020603050405020304" pitchFamily="18" charset="0"/>
                <a:cs typeface="Times New Roman" panose="02020603050405020304" pitchFamily="18" charset="0"/>
              </a:endParaRPr>
            </a:p>
          </p:txBody>
        </p:sp>
        <p:sp>
          <p:nvSpPr>
            <p:cNvPr id="26" name="Oval 25"/>
            <p:cNvSpPr/>
            <p:nvPr/>
          </p:nvSpPr>
          <p:spPr>
            <a:xfrm>
              <a:off x="2609698" y="1503687"/>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Load data</a:t>
              </a:r>
              <a:endParaRPr lang="en-US" sz="1400" dirty="0">
                <a:latin typeface="Times New Roman" panose="02020603050405020304" pitchFamily="18" charset="0"/>
                <a:cs typeface="Times New Roman" panose="02020603050405020304" pitchFamily="18" charset="0"/>
              </a:endParaRPr>
            </a:p>
          </p:txBody>
        </p:sp>
        <p:sp>
          <p:nvSpPr>
            <p:cNvPr id="27" name="Oval 26"/>
            <p:cNvSpPr/>
            <p:nvPr/>
          </p:nvSpPr>
          <p:spPr>
            <a:xfrm>
              <a:off x="4280545" y="3719153"/>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Streamlit UI</a:t>
              </a:r>
              <a:endParaRPr lang="en-US" sz="1400" dirty="0">
                <a:latin typeface="Times New Roman" panose="02020603050405020304" pitchFamily="18" charset="0"/>
                <a:cs typeface="Times New Roman" panose="02020603050405020304" pitchFamily="18" charset="0"/>
              </a:endParaRPr>
            </a:p>
          </p:txBody>
        </p:sp>
        <p:sp>
          <p:nvSpPr>
            <p:cNvPr id="28" name="Oval 27"/>
            <p:cNvSpPr/>
            <p:nvPr/>
          </p:nvSpPr>
          <p:spPr>
            <a:xfrm>
              <a:off x="6257057" y="3719152"/>
              <a:ext cx="1322716" cy="821948"/>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smtClean="0">
                  <a:latin typeface="Times New Roman" panose="02020603050405020304" pitchFamily="18" charset="0"/>
                  <a:cs typeface="Times New Roman" panose="02020603050405020304" pitchFamily="18" charset="0"/>
                </a:rPr>
                <a:t>Prediction</a:t>
              </a:r>
              <a:endParaRPr lang="en-US" sz="1400" dirty="0">
                <a:latin typeface="Times New Roman" panose="02020603050405020304" pitchFamily="18" charset="0"/>
                <a:cs typeface="Times New Roman" panose="02020603050405020304" pitchFamily="18" charset="0"/>
              </a:endParaRPr>
            </a:p>
          </p:txBody>
        </p:sp>
        <p:sp>
          <p:nvSpPr>
            <p:cNvPr id="29" name="Oval 28"/>
            <p:cNvSpPr/>
            <p:nvPr/>
          </p:nvSpPr>
          <p:spPr>
            <a:xfrm>
              <a:off x="8252658" y="1894212"/>
              <a:ext cx="1384344"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Accuracy, precision</a:t>
              </a:r>
              <a:endParaRPr lang="en-US" sz="1400" dirty="0">
                <a:latin typeface="Times New Roman" panose="02020603050405020304" pitchFamily="18" charset="0"/>
                <a:cs typeface="Times New Roman" panose="02020603050405020304" pitchFamily="18" charset="0"/>
              </a:endParaRPr>
            </a:p>
          </p:txBody>
        </p:sp>
        <p:sp>
          <p:nvSpPr>
            <p:cNvPr id="30" name="Oval 29"/>
            <p:cNvSpPr/>
            <p:nvPr/>
          </p:nvSpPr>
          <p:spPr>
            <a:xfrm>
              <a:off x="5237542" y="840640"/>
              <a:ext cx="2501145"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Feature Selection</a:t>
              </a:r>
              <a:endParaRPr lang="en-US" sz="1400" dirty="0">
                <a:latin typeface="Times New Roman" panose="02020603050405020304" pitchFamily="18" charset="0"/>
                <a:cs typeface="Times New Roman" panose="02020603050405020304" pitchFamily="18" charset="0"/>
              </a:endParaRPr>
            </a:p>
          </p:txBody>
        </p:sp>
        <p:sp>
          <p:nvSpPr>
            <p:cNvPr id="31" name="Oval 30"/>
            <p:cNvSpPr/>
            <p:nvPr/>
          </p:nvSpPr>
          <p:spPr>
            <a:xfrm>
              <a:off x="10092072" y="2079217"/>
              <a:ext cx="1318610"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Accuracy, precision</a:t>
              </a:r>
              <a:endParaRPr lang="en-US" sz="1400" dirty="0">
                <a:latin typeface="Times New Roman" panose="02020603050405020304" pitchFamily="18" charset="0"/>
                <a:cs typeface="Times New Roman" panose="02020603050405020304" pitchFamily="18" charset="0"/>
              </a:endParaRPr>
            </a:p>
          </p:txBody>
        </p:sp>
        <p:cxnSp>
          <p:nvCxnSpPr>
            <p:cNvPr id="33" name="Straight Arrow Connector 32"/>
            <p:cNvCxnSpPr>
              <a:stCxn id="60" idx="0"/>
              <a:endCxn id="23" idx="4"/>
            </p:cNvCxnSpPr>
            <p:nvPr/>
          </p:nvCxnSpPr>
          <p:spPr>
            <a:xfrm flipH="1" flipV="1">
              <a:off x="1624802" y="2484900"/>
              <a:ext cx="521564" cy="166242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0" idx="0"/>
              <a:endCxn id="26" idx="4"/>
            </p:cNvCxnSpPr>
            <p:nvPr/>
          </p:nvCxnSpPr>
          <p:spPr>
            <a:xfrm flipV="1">
              <a:off x="2146365" y="2466659"/>
              <a:ext cx="1061484" cy="168066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0" idx="0"/>
              <a:endCxn id="24" idx="4"/>
            </p:cNvCxnSpPr>
            <p:nvPr/>
          </p:nvCxnSpPr>
          <p:spPr>
            <a:xfrm flipV="1">
              <a:off x="2146365" y="3550003"/>
              <a:ext cx="1669868" cy="59732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8" idx="0"/>
              <a:endCxn id="27" idx="3"/>
            </p:cNvCxnSpPr>
            <p:nvPr/>
          </p:nvCxnSpPr>
          <p:spPr>
            <a:xfrm flipV="1">
              <a:off x="2158552" y="4541100"/>
              <a:ext cx="2297188"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1" idx="0"/>
              <a:endCxn id="27" idx="4"/>
            </p:cNvCxnSpPr>
            <p:nvPr/>
          </p:nvCxnSpPr>
          <p:spPr>
            <a:xfrm flipH="1" flipV="1">
              <a:off x="4878696" y="4682125"/>
              <a:ext cx="920452" cy="82958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8" idx="0"/>
              <a:endCxn id="30" idx="4"/>
            </p:cNvCxnSpPr>
            <p:nvPr/>
          </p:nvCxnSpPr>
          <p:spPr>
            <a:xfrm flipV="1">
              <a:off x="2158552" y="1803611"/>
              <a:ext cx="4329564"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1" idx="0"/>
              <a:endCxn id="28" idx="4"/>
            </p:cNvCxnSpPr>
            <p:nvPr/>
          </p:nvCxnSpPr>
          <p:spPr>
            <a:xfrm flipV="1">
              <a:off x="5799147" y="4541100"/>
              <a:ext cx="1119268"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0" idx="0"/>
              <a:endCxn id="67" idx="2"/>
            </p:cNvCxnSpPr>
            <p:nvPr/>
          </p:nvCxnSpPr>
          <p:spPr>
            <a:xfrm flipV="1">
              <a:off x="9829297" y="4057243"/>
              <a:ext cx="911887" cy="145446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0" idx="0"/>
              <a:endCxn id="30" idx="4"/>
            </p:cNvCxnSpPr>
            <p:nvPr/>
          </p:nvCxnSpPr>
          <p:spPr>
            <a:xfrm flipH="1" flipV="1">
              <a:off x="6488115" y="1803611"/>
              <a:ext cx="3341181"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6" name="Flowchart: Decision 45"/>
            <p:cNvSpPr/>
            <p:nvPr/>
          </p:nvSpPr>
          <p:spPr>
            <a:xfrm>
              <a:off x="3259914" y="5466382"/>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Prediction</a:t>
              </a:r>
              <a:endParaRPr lang="en-IN" sz="1200" dirty="0"/>
            </a:p>
          </p:txBody>
        </p:sp>
        <p:sp>
          <p:nvSpPr>
            <p:cNvPr id="47" name="Flowchart: Decision 46"/>
            <p:cNvSpPr/>
            <p:nvPr/>
          </p:nvSpPr>
          <p:spPr>
            <a:xfrm>
              <a:off x="7128377" y="5470654"/>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ML</a:t>
              </a:r>
              <a:endParaRPr lang="en-IN" dirty="0">
                <a:latin typeface="Times New Roman" panose="02020603050405020304" pitchFamily="18" charset="0"/>
                <a:cs typeface="Times New Roman" panose="02020603050405020304" pitchFamily="18" charset="0"/>
              </a:endParaRPr>
            </a:p>
          </p:txBody>
        </p:sp>
        <p:cxnSp>
          <p:nvCxnSpPr>
            <p:cNvPr id="48" name="Straight Arrow Connector 47"/>
            <p:cNvCxnSpPr>
              <a:stCxn id="18" idx="3"/>
              <a:endCxn id="46" idx="1"/>
            </p:cNvCxnSpPr>
            <p:nvPr/>
          </p:nvCxnSpPr>
          <p:spPr>
            <a:xfrm flipV="1">
              <a:off x="2589551" y="5828424"/>
              <a:ext cx="670363"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1" idx="3"/>
              <a:endCxn id="47" idx="1"/>
            </p:cNvCxnSpPr>
            <p:nvPr/>
          </p:nvCxnSpPr>
          <p:spPr>
            <a:xfrm>
              <a:off x="6230147" y="5832695"/>
              <a:ext cx="898230"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1" idx="1"/>
              <a:endCxn id="46" idx="3"/>
            </p:cNvCxnSpPr>
            <p:nvPr/>
          </p:nvCxnSpPr>
          <p:spPr>
            <a:xfrm flipH="1" flipV="1">
              <a:off x="4598910" y="5828424"/>
              <a:ext cx="769237"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5269272" y="5700613"/>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flipV="1">
              <a:off x="5269272" y="5829648"/>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1"/>
              <a:endCxn id="47" idx="3"/>
            </p:cNvCxnSpPr>
            <p:nvPr/>
          </p:nvCxnSpPr>
          <p:spPr>
            <a:xfrm flipH="1">
              <a:off x="8467372" y="5832695"/>
              <a:ext cx="898231"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9258590" y="5700613"/>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flipV="1">
              <a:off x="9258590" y="5829648"/>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660122" y="5700613"/>
              <a:ext cx="8864" cy="26776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flipV="1">
              <a:off x="6239560" y="5686075"/>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6238286" y="5824799"/>
              <a:ext cx="98873" cy="137626"/>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0" name="Flowchart: Decision 59"/>
            <p:cNvSpPr/>
            <p:nvPr/>
          </p:nvSpPr>
          <p:spPr>
            <a:xfrm>
              <a:off x="1476868" y="4147326"/>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Upload input</a:t>
              </a:r>
              <a:endParaRPr lang="en-IN" sz="1200" dirty="0"/>
            </a:p>
          </p:txBody>
        </p:sp>
        <p:sp>
          <p:nvSpPr>
            <p:cNvPr id="61" name="Flowchart: Decision 60"/>
            <p:cNvSpPr/>
            <p:nvPr/>
          </p:nvSpPr>
          <p:spPr>
            <a:xfrm>
              <a:off x="5699072" y="4643835"/>
              <a:ext cx="2046959"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Threats</a:t>
              </a:r>
              <a:endParaRPr lang="en-IN" sz="1200" dirty="0"/>
            </a:p>
          </p:txBody>
        </p:sp>
        <p:sp>
          <p:nvSpPr>
            <p:cNvPr id="62" name="Flowchart: Decision 61"/>
            <p:cNvSpPr/>
            <p:nvPr/>
          </p:nvSpPr>
          <p:spPr>
            <a:xfrm>
              <a:off x="8440700" y="3389509"/>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LR</a:t>
              </a:r>
              <a:endParaRPr lang="en-IN" sz="1200" dirty="0"/>
            </a:p>
          </p:txBody>
        </p:sp>
        <p:cxnSp>
          <p:nvCxnSpPr>
            <p:cNvPr id="63" name="Straight Arrow Connector 62"/>
            <p:cNvCxnSpPr>
              <a:stCxn id="20" idx="0"/>
              <a:endCxn id="62" idx="2"/>
            </p:cNvCxnSpPr>
            <p:nvPr/>
          </p:nvCxnSpPr>
          <p:spPr>
            <a:xfrm flipH="1" flipV="1">
              <a:off x="9110198" y="4113592"/>
              <a:ext cx="719099" cy="139811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2" idx="0"/>
              <a:endCxn id="29" idx="4"/>
            </p:cNvCxnSpPr>
            <p:nvPr/>
          </p:nvCxnSpPr>
          <p:spPr>
            <a:xfrm flipH="1" flipV="1">
              <a:off x="8944830" y="2857183"/>
              <a:ext cx="165368" cy="532326"/>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8934555" y="2856208"/>
              <a:ext cx="132660" cy="21535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9067216" y="2845041"/>
              <a:ext cx="88793" cy="22347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7" name="Flowchart: Decision 66"/>
            <p:cNvSpPr/>
            <p:nvPr/>
          </p:nvSpPr>
          <p:spPr>
            <a:xfrm>
              <a:off x="10071686" y="3333160"/>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CNN</a:t>
              </a:r>
              <a:endParaRPr lang="en-IN" sz="1200" dirty="0"/>
            </a:p>
          </p:txBody>
        </p:sp>
        <p:cxnSp>
          <p:nvCxnSpPr>
            <p:cNvPr id="68" name="Straight Arrow Connector 67"/>
            <p:cNvCxnSpPr>
              <a:stCxn id="67" idx="0"/>
              <a:endCxn id="31" idx="4"/>
            </p:cNvCxnSpPr>
            <p:nvPr/>
          </p:nvCxnSpPr>
          <p:spPr>
            <a:xfrm flipV="1">
              <a:off x="10741184" y="3042188"/>
              <a:ext cx="10193" cy="2909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9" name="Flowchart: Decision 68"/>
            <p:cNvSpPr/>
            <p:nvPr/>
          </p:nvSpPr>
          <p:spPr>
            <a:xfrm>
              <a:off x="3095349" y="4583940"/>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View</a:t>
              </a:r>
              <a:endParaRPr lang="en-IN" sz="1200" dirty="0"/>
            </a:p>
          </p:txBody>
        </p:sp>
        <p:cxnSp>
          <p:nvCxnSpPr>
            <p:cNvPr id="70" name="Straight Arrow Connector 69"/>
            <p:cNvCxnSpPr>
              <a:stCxn id="18" idx="0"/>
              <a:endCxn id="60" idx="2"/>
            </p:cNvCxnSpPr>
            <p:nvPr/>
          </p:nvCxnSpPr>
          <p:spPr>
            <a:xfrm flipH="1" flipV="1">
              <a:off x="2146365" y="4871410"/>
              <a:ext cx="12186" cy="64029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2073322" y="5367918"/>
              <a:ext cx="15864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72" name="Flowchart: Decision 71"/>
            <p:cNvSpPr/>
            <p:nvPr/>
          </p:nvSpPr>
          <p:spPr>
            <a:xfrm>
              <a:off x="6403850" y="2706476"/>
              <a:ext cx="1566729"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Label encoding</a:t>
              </a:r>
              <a:endParaRPr lang="en-IN" sz="1200" dirty="0"/>
            </a:p>
          </p:txBody>
        </p:sp>
        <p:sp>
          <p:nvSpPr>
            <p:cNvPr id="74" name="Flowchart: Decision 73"/>
            <p:cNvSpPr/>
            <p:nvPr/>
          </p:nvSpPr>
          <p:spPr>
            <a:xfrm>
              <a:off x="4680797" y="2362848"/>
              <a:ext cx="1480664"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Preprocessing</a:t>
              </a:r>
              <a:endParaRPr lang="en-IN" sz="1200" dirty="0"/>
            </a:p>
          </p:txBody>
        </p:sp>
        <p:cxnSp>
          <p:nvCxnSpPr>
            <p:cNvPr id="75" name="Straight Connector 74"/>
            <p:cNvCxnSpPr/>
            <p:nvPr/>
          </p:nvCxnSpPr>
          <p:spPr>
            <a:xfrm flipH="1">
              <a:off x="7738688" y="3278235"/>
              <a:ext cx="231891" cy="9739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V="1">
              <a:off x="5558668" y="2362848"/>
              <a:ext cx="283650" cy="5341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flipV="1">
              <a:off x="5842317" y="2375697"/>
              <a:ext cx="11018" cy="19614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572113" y="257341"/>
            <a:ext cx="10870915"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23" name="Group 122"/>
          <p:cNvGrpSpPr/>
          <p:nvPr/>
        </p:nvGrpSpPr>
        <p:grpSpPr>
          <a:xfrm>
            <a:off x="1229395" y="1188503"/>
            <a:ext cx="9331281" cy="5112912"/>
            <a:chOff x="1293789" y="1313645"/>
            <a:chExt cx="9048577" cy="5263645"/>
          </a:xfrm>
        </p:grpSpPr>
        <p:grpSp>
          <p:nvGrpSpPr>
            <p:cNvPr id="26" name="Group 25"/>
            <p:cNvGrpSpPr/>
            <p:nvPr/>
          </p:nvGrpSpPr>
          <p:grpSpPr>
            <a:xfrm>
              <a:off x="1674254" y="1313645"/>
              <a:ext cx="409230" cy="746602"/>
              <a:chOff x="1506827" y="1368382"/>
              <a:chExt cx="641051" cy="1258535"/>
            </a:xfrm>
          </p:grpSpPr>
          <p:sp>
            <p:nvSpPr>
              <p:cNvPr id="25" name="Freeform 24"/>
              <p:cNvSpPr/>
              <p:nvPr/>
            </p:nvSpPr>
            <p:spPr bwMode="auto">
              <a:xfrm>
                <a:off x="1661147" y="1368382"/>
                <a:ext cx="322199" cy="357387"/>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C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cxnSp>
            <p:nvCxnSpPr>
              <p:cNvPr id="3" name="Straight Connector 2"/>
              <p:cNvCxnSpPr/>
              <p:nvPr/>
            </p:nvCxnSpPr>
            <p:spPr>
              <a:xfrm>
                <a:off x="1822148" y="1725769"/>
                <a:ext cx="6651" cy="6368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506828" y="1712890"/>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9"/>
              </p:cNvCxnSpPr>
              <p:nvPr/>
            </p:nvCxnSpPr>
            <p:spPr>
              <a:xfrm>
                <a:off x="1808601" y="1724330"/>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18814" y="2319946"/>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506827" y="2304945"/>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1293789"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USER</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3555527"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SYSTEM</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1717720" y="3810800"/>
              <a:ext cx="365763" cy="18184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27" idx="2"/>
              <a:endCxn id="30" idx="0"/>
            </p:cNvCxnSpPr>
            <p:nvPr/>
          </p:nvCxnSpPr>
          <p:spPr>
            <a:xfrm>
              <a:off x="1866899" y="2477850"/>
              <a:ext cx="33703" cy="133295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944049" y="3645004"/>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p:cNvCxnSpPr>
              <a:endCxn id="55" idx="0"/>
            </p:cNvCxnSpPr>
            <p:nvPr/>
          </p:nvCxnSpPr>
          <p:spPr>
            <a:xfrm>
              <a:off x="4099407" y="2500574"/>
              <a:ext cx="0" cy="114443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873418" y="2915369"/>
              <a:ext cx="222598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366944" y="2590327"/>
              <a:ext cx="1220073"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1. Input</a:t>
              </a:r>
              <a:endParaRPr lang="en-IN" b="1" dirty="0">
                <a:latin typeface="Times New Roman" panose="02020603050405020304" pitchFamily="18" charset="0"/>
                <a:cs typeface="Times New Roman" panose="02020603050405020304" pitchFamily="18" charset="0"/>
              </a:endParaRPr>
            </a:p>
          </p:txBody>
        </p:sp>
        <p:sp>
          <p:nvSpPr>
            <p:cNvPr id="61" name="Rectangle 60"/>
            <p:cNvSpPr/>
            <p:nvPr/>
          </p:nvSpPr>
          <p:spPr>
            <a:xfrm>
              <a:off x="6007570" y="21596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CLASSIFICATION</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62" name="Rectangle 61"/>
            <p:cNvSpPr/>
            <p:nvPr/>
          </p:nvSpPr>
          <p:spPr>
            <a:xfrm>
              <a:off x="8619636" y="21800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RESULT</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71" name="Rounded Rectangle 70"/>
            <p:cNvSpPr/>
            <p:nvPr/>
          </p:nvSpPr>
          <p:spPr>
            <a:xfrm>
              <a:off x="6649461" y="4106851"/>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Connector 71"/>
            <p:cNvCxnSpPr>
              <a:endCxn id="71" idx="0"/>
            </p:cNvCxnSpPr>
            <p:nvPr/>
          </p:nvCxnSpPr>
          <p:spPr>
            <a:xfrm>
              <a:off x="6804819" y="2500574"/>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128637" y="2803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620736" y="2408698"/>
              <a:ext cx="1799118"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3. Data Splitting</a:t>
              </a:r>
              <a:endParaRPr lang="en-IN" b="1" dirty="0">
                <a:latin typeface="Times New Roman" panose="02020603050405020304" pitchFamily="18" charset="0"/>
                <a:cs typeface="Times New Roman" panose="02020603050405020304" pitchFamily="18" charset="0"/>
              </a:endParaRPr>
            </a:p>
          </p:txBody>
        </p:sp>
        <p:sp>
          <p:nvSpPr>
            <p:cNvPr id="77" name="Rounded Rectangle 76"/>
            <p:cNvSpPr/>
            <p:nvPr/>
          </p:nvSpPr>
          <p:spPr>
            <a:xfrm>
              <a:off x="9325643" y="4216850"/>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Connector 77"/>
            <p:cNvCxnSpPr/>
            <p:nvPr/>
          </p:nvCxnSpPr>
          <p:spPr>
            <a:xfrm>
              <a:off x="9481001" y="2527025"/>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04819" y="3184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008778" y="2762988"/>
              <a:ext cx="2316865"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5.ML</a:t>
              </a:r>
              <a:endParaRPr lang="en-IN" b="1" dirty="0">
                <a:latin typeface="Times New Roman" panose="02020603050405020304" pitchFamily="18" charset="0"/>
                <a:cs typeface="Times New Roman" panose="02020603050405020304" pitchFamily="18" charset="0"/>
              </a:endParaRPr>
            </a:p>
          </p:txBody>
        </p:sp>
        <p:sp>
          <p:nvSpPr>
            <p:cNvPr id="100" name="Arc 99"/>
            <p:cNvSpPr/>
            <p:nvPr/>
          </p:nvSpPr>
          <p:spPr>
            <a:xfrm rot="4888700">
              <a:off x="4055927" y="2611362"/>
              <a:ext cx="397674" cy="1626340"/>
            </a:xfrm>
            <a:prstGeom prst="arc">
              <a:avLst>
                <a:gd name="adj1" fmla="val 8892775"/>
                <a:gd name="adj2" fmla="val 3000279"/>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3" name="Straight Arrow Connector 102"/>
            <p:cNvCxnSpPr>
              <a:stCxn id="100" idx="2"/>
            </p:cNvCxnSpPr>
            <p:nvPr/>
          </p:nvCxnSpPr>
          <p:spPr>
            <a:xfrm flipH="1" flipV="1">
              <a:off x="1866899" y="3645004"/>
              <a:ext cx="2191128" cy="2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213333" y="3303712"/>
              <a:ext cx="1659458"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2.Pre- render </a:t>
              </a:r>
              <a:endParaRPr lang="en-IN" b="1" dirty="0">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4128637" y="4216850"/>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377342" y="3674605"/>
              <a:ext cx="2200860" cy="380220"/>
            </a:xfrm>
            <a:prstGeom prst="rect">
              <a:avLst/>
            </a:prstGeom>
            <a:noFill/>
            <a:ln>
              <a:solidFill>
                <a:srgbClr val="C00000"/>
              </a:solidFill>
            </a:ln>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4</a:t>
              </a:r>
              <a:r>
                <a:rPr lang="en-IN" b="1" dirty="0" smtClean="0">
                  <a:latin typeface="Times New Roman" panose="02020603050405020304" pitchFamily="18" charset="0"/>
                  <a:cs typeface="Times New Roman" panose="02020603050405020304" pitchFamily="18" charset="0"/>
                </a:rPr>
                <a:t>. Feature Selection</a:t>
              </a:r>
              <a:endParaRPr lang="en-IN" b="1" dirty="0">
                <a:latin typeface="Times New Roman" panose="02020603050405020304" pitchFamily="18" charset="0"/>
                <a:cs typeface="Times New Roman" panose="02020603050405020304" pitchFamily="18" charset="0"/>
              </a:endParaRPr>
            </a:p>
          </p:txBody>
        </p:sp>
        <p:cxnSp>
          <p:nvCxnSpPr>
            <p:cNvPr id="107" name="Straight Arrow Connector 106"/>
            <p:cNvCxnSpPr/>
            <p:nvPr/>
          </p:nvCxnSpPr>
          <p:spPr>
            <a:xfrm>
              <a:off x="4192753" y="4075021"/>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01466" y="4681260"/>
              <a:ext cx="3353" cy="114186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06774" y="5629275"/>
              <a:ext cx="0" cy="94801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481001" y="4791259"/>
              <a:ext cx="0" cy="1180916"/>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7" idx="0"/>
            </p:cNvCxnSpPr>
            <p:nvPr/>
          </p:nvCxnSpPr>
          <p:spPr>
            <a:xfrm flipH="1">
              <a:off x="6960177" y="4216850"/>
              <a:ext cx="25208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504045" y="3810800"/>
              <a:ext cx="143308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6. Prediction</a:t>
              </a:r>
              <a:endParaRPr lang="en-IN" b="1" dirty="0">
                <a:latin typeface="Times New Roman" panose="02020603050405020304" pitchFamily="18" charset="0"/>
                <a:cs typeface="Times New Roman" panose="02020603050405020304" pitchFamily="18" charset="0"/>
              </a:endParaRPr>
            </a:p>
          </p:txBody>
        </p:sp>
        <p:cxnSp>
          <p:nvCxnSpPr>
            <p:cNvPr id="118" name="Straight Arrow Connector 117"/>
            <p:cNvCxnSpPr>
              <a:endCxn id="30" idx="2"/>
            </p:cNvCxnSpPr>
            <p:nvPr/>
          </p:nvCxnSpPr>
          <p:spPr>
            <a:xfrm flipH="1">
              <a:off x="1900602" y="5629275"/>
              <a:ext cx="758039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92428" y="5220662"/>
              <a:ext cx="2337550"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Anomaly or </a:t>
              </a:r>
              <a:r>
                <a:rPr lang="en-IN" b="1" dirty="0" smtClean="0">
                  <a:latin typeface="Times New Roman" panose="02020603050405020304" pitchFamily="18" charset="0"/>
                  <a:cs typeface="Times New Roman" panose="02020603050405020304" pitchFamily="18" charset="0"/>
                </a:rPr>
                <a:t>Not</a:t>
              </a:r>
              <a:endParaRPr lang="en-IN" b="1"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316" y="364762"/>
            <a:ext cx="1009050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7" name="Rectangle 56"/>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 name="Group 1"/>
          <p:cNvGrpSpPr/>
          <p:nvPr/>
        </p:nvGrpSpPr>
        <p:grpSpPr>
          <a:xfrm>
            <a:off x="387911" y="1713187"/>
            <a:ext cx="10854250" cy="3693648"/>
            <a:chOff x="387911" y="1713187"/>
            <a:chExt cx="10854250" cy="3693648"/>
          </a:xfrm>
        </p:grpSpPr>
        <p:grpSp>
          <p:nvGrpSpPr>
            <p:cNvPr id="37" name="Group 36"/>
            <p:cNvGrpSpPr/>
            <p:nvPr/>
          </p:nvGrpSpPr>
          <p:grpSpPr>
            <a:xfrm>
              <a:off x="4483480" y="1713187"/>
              <a:ext cx="2443893" cy="1247127"/>
              <a:chOff x="9149" y="51009"/>
              <a:chExt cx="1842448" cy="1624088"/>
            </a:xfrm>
          </p:grpSpPr>
          <p:sp>
            <p:nvSpPr>
              <p:cNvPr id="94" name="Rectangle 93"/>
              <p:cNvSpPr/>
              <p:nvPr/>
            </p:nvSpPr>
            <p:spPr>
              <a:xfrm>
                <a:off x="9149" y="51013"/>
                <a:ext cx="1842448" cy="16240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95" name="Straight Connector 94"/>
              <p:cNvCxnSpPr/>
              <p:nvPr/>
            </p:nvCxnSpPr>
            <p:spPr>
              <a:xfrm>
                <a:off x="9149" y="427169"/>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6"/>
              <p:cNvSpPr txBox="1"/>
              <p:nvPr/>
            </p:nvSpPr>
            <p:spPr>
              <a:xfrm>
                <a:off x="118328" y="467231"/>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Select </a:t>
                </a:r>
                <a:r>
                  <a:rPr lang="en-US" sz="1400" kern="1200" dirty="0" smtClean="0">
                    <a:solidFill>
                      <a:srgbClr val="000000"/>
                    </a:solidFill>
                    <a:effectLst/>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7" name="TextBox 7"/>
              <p:cNvSpPr txBox="1"/>
              <p:nvPr/>
            </p:nvSpPr>
            <p:spPr>
              <a:xfrm>
                <a:off x="118328" y="829707"/>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Load </a:t>
                </a:r>
                <a:r>
                  <a:rPr lang="en-US" sz="1400" dirty="0" smtClean="0">
                    <a:solidFill>
                      <a:srgbClr val="000000"/>
                    </a:solidFill>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8" name="TextBox 8"/>
              <p:cNvSpPr txBox="1"/>
              <p:nvPr/>
            </p:nvSpPr>
            <p:spPr>
              <a:xfrm>
                <a:off x="125153" y="1192183"/>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View </a:t>
                </a:r>
                <a:r>
                  <a:rPr lang="en-US" sz="1400" dirty="0" smtClean="0">
                    <a:solidFill>
                      <a:srgbClr val="000000"/>
                    </a:solidFill>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9" name="TextBox 9"/>
              <p:cNvSpPr txBox="1"/>
              <p:nvPr/>
            </p:nvSpPr>
            <p:spPr>
              <a:xfrm>
                <a:off x="118328" y="51009"/>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b="1" kern="1200" dirty="0">
                    <a:solidFill>
                      <a:srgbClr val="000000"/>
                    </a:solidFill>
                    <a:effectLst/>
                    <a:latin typeface="Times New Roman" panose="02020603050405020304" pitchFamily="18" charset="0"/>
                    <a:ea typeface="Times New Roman" panose="02020603050405020304" pitchFamily="18" charset="0"/>
                  </a:rPr>
                  <a:t>INPUT</a:t>
                </a:r>
                <a:endParaRPr lang="en-IN" sz="1200" b="1" dirty="0">
                  <a:effectLst/>
                  <a:latin typeface="Times New Roman" panose="02020603050405020304" pitchFamily="18" charset="0"/>
                  <a:ea typeface="Times New Roman" panose="02020603050405020304" pitchFamily="18" charset="0"/>
                </a:endParaRPr>
              </a:p>
            </p:txBody>
          </p:sp>
        </p:grpSp>
        <p:grpSp>
          <p:nvGrpSpPr>
            <p:cNvPr id="42" name="Group 41"/>
            <p:cNvGrpSpPr/>
            <p:nvPr/>
          </p:nvGrpSpPr>
          <p:grpSpPr>
            <a:xfrm>
              <a:off x="387911" y="3964412"/>
              <a:ext cx="2453692" cy="1440714"/>
              <a:chOff x="2427157" y="0"/>
              <a:chExt cx="1450055" cy="1489276"/>
            </a:xfrm>
          </p:grpSpPr>
          <p:grpSp>
            <p:nvGrpSpPr>
              <p:cNvPr id="51" name="Group 50"/>
              <p:cNvGrpSpPr/>
              <p:nvPr/>
            </p:nvGrpSpPr>
            <p:grpSpPr>
              <a:xfrm>
                <a:off x="2427157" y="0"/>
                <a:ext cx="1450055" cy="1489276"/>
                <a:chOff x="2427157" y="0"/>
                <a:chExt cx="1842448" cy="1141272"/>
              </a:xfrm>
            </p:grpSpPr>
            <p:grpSp>
              <p:nvGrpSpPr>
                <p:cNvPr id="54" name="Group 53"/>
                <p:cNvGrpSpPr/>
                <p:nvPr/>
              </p:nvGrpSpPr>
              <p:grpSpPr>
                <a:xfrm>
                  <a:off x="2427157" y="0"/>
                  <a:ext cx="1842448" cy="1141272"/>
                  <a:chOff x="2427157" y="0"/>
                  <a:chExt cx="1842448" cy="1141272"/>
                </a:xfrm>
              </p:grpSpPr>
              <p:sp>
                <p:nvSpPr>
                  <p:cNvPr id="56" name="Rectangle 55"/>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58" name="Straight Connector 57"/>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PRE - RENDER</a:t>
                  </a:r>
                  <a:endParaRPr lang="en-IN" sz="1400" b="1" dirty="0">
                    <a:effectLst/>
                    <a:latin typeface="Times New Roman" panose="02020603050405020304" pitchFamily="18" charset="0"/>
                    <a:ea typeface="Times New Roman" panose="02020603050405020304" pitchFamily="18" charset="0"/>
                  </a:endParaRPr>
                </a:p>
              </p:txBody>
            </p:sp>
          </p:grpSp>
          <p:sp>
            <p:nvSpPr>
              <p:cNvPr id="52"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Missing values ()</a:t>
                </a:r>
                <a:endParaRPr lang="en-IN" sz="1400" dirty="0">
                  <a:effectLst/>
                  <a:latin typeface="Times New Roman" panose="02020603050405020304" pitchFamily="18" charset="0"/>
                  <a:ea typeface="Times New Roman" panose="02020603050405020304" pitchFamily="18" charset="0"/>
                </a:endParaRPr>
              </a:p>
            </p:txBody>
          </p:sp>
          <p:sp>
            <p:nvSpPr>
              <p:cNvPr id="53" name="TextBox 2"/>
              <p:cNvSpPr txBox="1"/>
              <p:nvPr/>
            </p:nvSpPr>
            <p:spPr>
              <a:xfrm>
                <a:off x="2524065" y="881636"/>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Label Encoding ()</a:t>
                </a:r>
                <a:endParaRPr lang="en-US" sz="1400" kern="1200" dirty="0" smtClean="0">
                  <a:solidFill>
                    <a:srgbClr val="000000"/>
                  </a:solidFill>
                  <a:effectLst/>
                  <a:latin typeface="Times New Roman" panose="02020603050405020304" pitchFamily="18" charset="0"/>
                  <a:ea typeface="Times New Roman" panose="02020603050405020304" pitchFamily="18" charset="0"/>
                </a:endParaRPr>
              </a:p>
              <a:p>
                <a:pPr algn="ctr">
                  <a:spcAft>
                    <a:spcPts val="0"/>
                  </a:spcAft>
                </a:pPr>
                <a:r>
                  <a:rPr lang="en-US" sz="1400" dirty="0" smtClean="0">
                    <a:solidFill>
                      <a:srgbClr val="000000"/>
                    </a:solidFill>
                    <a:latin typeface="Times New Roman" panose="02020603050405020304" pitchFamily="18" charset="0"/>
                    <a:ea typeface="Times New Roman" panose="02020603050405020304" pitchFamily="18" charset="0"/>
                  </a:rPr>
                  <a:t>PCA ()</a:t>
                </a:r>
                <a:endParaRPr lang="en-IN" sz="1400" dirty="0">
                  <a:effectLst/>
                  <a:latin typeface="Times New Roman" panose="02020603050405020304" pitchFamily="18" charset="0"/>
                  <a:ea typeface="Times New Roman" panose="02020603050405020304" pitchFamily="18" charset="0"/>
                </a:endParaRPr>
              </a:p>
            </p:txBody>
          </p:sp>
        </p:grpSp>
        <p:grpSp>
          <p:nvGrpSpPr>
            <p:cNvPr id="59" name="Group 58"/>
            <p:cNvGrpSpPr/>
            <p:nvPr/>
          </p:nvGrpSpPr>
          <p:grpSpPr>
            <a:xfrm>
              <a:off x="3196400" y="3966121"/>
              <a:ext cx="2453692" cy="1440714"/>
              <a:chOff x="2427157" y="0"/>
              <a:chExt cx="1450055" cy="1489276"/>
            </a:xfrm>
          </p:grpSpPr>
          <p:grpSp>
            <p:nvGrpSpPr>
              <p:cNvPr id="60" name="Group 59"/>
              <p:cNvGrpSpPr/>
              <p:nvPr/>
            </p:nvGrpSpPr>
            <p:grpSpPr>
              <a:xfrm>
                <a:off x="2427157" y="0"/>
                <a:ext cx="1450055" cy="1489276"/>
                <a:chOff x="2427157" y="0"/>
                <a:chExt cx="1842448" cy="1141272"/>
              </a:xfrm>
            </p:grpSpPr>
            <p:grpSp>
              <p:nvGrpSpPr>
                <p:cNvPr id="63" name="Group 62"/>
                <p:cNvGrpSpPr/>
                <p:nvPr/>
              </p:nvGrpSpPr>
              <p:grpSpPr>
                <a:xfrm>
                  <a:off x="2427157" y="0"/>
                  <a:ext cx="1842448" cy="1141272"/>
                  <a:chOff x="2427157" y="0"/>
                  <a:chExt cx="1842448" cy="1141272"/>
                </a:xfrm>
              </p:grpSpPr>
              <p:sp>
                <p:nvSpPr>
                  <p:cNvPr id="65" name="Rectangle 64"/>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66" name="Straight Connector 65"/>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DATA SPLITTING</a:t>
                  </a:r>
                  <a:endParaRPr lang="en-IN" sz="1400" b="1" dirty="0">
                    <a:effectLst/>
                    <a:latin typeface="Times New Roman" panose="02020603050405020304" pitchFamily="18" charset="0"/>
                    <a:ea typeface="Times New Roman" panose="02020603050405020304" pitchFamily="18" charset="0"/>
                  </a:endParaRPr>
                </a:p>
              </p:txBody>
            </p:sp>
          </p:grpSp>
          <p:sp>
            <p:nvSpPr>
              <p:cNvPr id="61"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Test ()</a:t>
                </a:r>
                <a:endParaRPr lang="en-IN" sz="1400" dirty="0">
                  <a:effectLst/>
                  <a:latin typeface="Times New Roman" panose="02020603050405020304" pitchFamily="18" charset="0"/>
                  <a:ea typeface="Times New Roman" panose="02020603050405020304" pitchFamily="18" charset="0"/>
                </a:endParaRPr>
              </a:p>
            </p:txBody>
          </p:sp>
          <p:sp>
            <p:nvSpPr>
              <p:cNvPr id="62"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Train ()</a:t>
                </a:r>
                <a:endParaRPr lang="en-US" sz="1400" kern="1200" dirty="0" smtClean="0">
                  <a:solidFill>
                    <a:srgbClr val="000000"/>
                  </a:solidFill>
                  <a:effectLst/>
                  <a:latin typeface="Times New Roman" panose="02020603050405020304" pitchFamily="18" charset="0"/>
                  <a:ea typeface="Times New Roman" panose="02020603050405020304" pitchFamily="18" charset="0"/>
                </a:endParaRPr>
              </a:p>
              <a:p>
                <a:pPr algn="ctr">
                  <a:spcAft>
                    <a:spcPts val="0"/>
                  </a:spcAft>
                </a:pPr>
                <a:endParaRPr lang="en-IN" sz="1400" dirty="0">
                  <a:effectLst/>
                  <a:latin typeface="Times New Roman" panose="02020603050405020304" pitchFamily="18" charset="0"/>
                  <a:ea typeface="Times New Roman" panose="02020603050405020304" pitchFamily="18" charset="0"/>
                </a:endParaRPr>
              </a:p>
            </p:txBody>
          </p:sp>
        </p:grpSp>
        <p:grpSp>
          <p:nvGrpSpPr>
            <p:cNvPr id="67" name="Group 66"/>
            <p:cNvGrpSpPr/>
            <p:nvPr/>
          </p:nvGrpSpPr>
          <p:grpSpPr>
            <a:xfrm>
              <a:off x="5979980" y="3964412"/>
              <a:ext cx="2453692" cy="1440714"/>
              <a:chOff x="2427157" y="0"/>
              <a:chExt cx="1450055" cy="1489276"/>
            </a:xfrm>
          </p:grpSpPr>
          <p:grpSp>
            <p:nvGrpSpPr>
              <p:cNvPr id="68" name="Group 67"/>
              <p:cNvGrpSpPr/>
              <p:nvPr/>
            </p:nvGrpSpPr>
            <p:grpSpPr>
              <a:xfrm>
                <a:off x="2427157" y="0"/>
                <a:ext cx="1450055" cy="1489276"/>
                <a:chOff x="2427157" y="0"/>
                <a:chExt cx="1842448" cy="1141272"/>
              </a:xfrm>
            </p:grpSpPr>
            <p:grpSp>
              <p:nvGrpSpPr>
                <p:cNvPr id="71" name="Group 70"/>
                <p:cNvGrpSpPr/>
                <p:nvPr/>
              </p:nvGrpSpPr>
              <p:grpSpPr>
                <a:xfrm>
                  <a:off x="2427157" y="0"/>
                  <a:ext cx="1842448" cy="1141272"/>
                  <a:chOff x="2427157" y="0"/>
                  <a:chExt cx="1842448" cy="1141272"/>
                </a:xfrm>
              </p:grpSpPr>
              <p:sp>
                <p:nvSpPr>
                  <p:cNvPr id="74" name="Rectangle 73"/>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75" name="Straight Connector 74"/>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400" b="1" dirty="0">
                    <a:effectLst/>
                    <a:latin typeface="Times New Roman" panose="02020603050405020304" pitchFamily="18" charset="0"/>
                    <a:ea typeface="Times New Roman" panose="02020603050405020304" pitchFamily="18" charset="0"/>
                  </a:endParaRPr>
                </a:p>
              </p:txBody>
            </p:sp>
          </p:grpSp>
          <p:sp>
            <p:nvSpPr>
              <p:cNvPr id="69"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LR ()</a:t>
                </a:r>
                <a:endParaRPr lang="en-IN" sz="1400" dirty="0">
                  <a:effectLst/>
                  <a:latin typeface="Times New Roman" panose="02020603050405020304" pitchFamily="18" charset="0"/>
                  <a:ea typeface="Times New Roman" panose="02020603050405020304" pitchFamily="18" charset="0"/>
                </a:endParaRPr>
              </a:p>
            </p:txBody>
          </p:sp>
          <p:sp>
            <p:nvSpPr>
              <p:cNvPr id="70"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CNN – 1D ()</a:t>
                </a:r>
                <a:endParaRPr lang="en-US" sz="1400" kern="1200" dirty="0" smtClean="0">
                  <a:solidFill>
                    <a:srgbClr val="000000"/>
                  </a:solidFill>
                  <a:effectLst/>
                  <a:latin typeface="Times New Roman" panose="02020603050405020304" pitchFamily="18" charset="0"/>
                  <a:ea typeface="Times New Roman" panose="02020603050405020304" pitchFamily="18" charset="0"/>
                </a:endParaRPr>
              </a:p>
              <a:p>
                <a:pPr algn="ctr">
                  <a:spcAft>
                    <a:spcPts val="0"/>
                  </a:spcAft>
                </a:pPr>
                <a:r>
                  <a:rPr lang="en-US" sz="1400" dirty="0" smtClean="0">
                    <a:solidFill>
                      <a:srgbClr val="000000"/>
                    </a:solidFill>
                    <a:latin typeface="Times New Roman" panose="02020603050405020304" pitchFamily="18" charset="0"/>
                    <a:ea typeface="Times New Roman" panose="02020603050405020304" pitchFamily="18" charset="0"/>
                  </a:rPr>
                  <a:t>Prediction ()</a:t>
                </a:r>
                <a:endParaRPr lang="en-IN" sz="1400" dirty="0">
                  <a:effectLst/>
                  <a:latin typeface="Times New Roman" panose="02020603050405020304" pitchFamily="18" charset="0"/>
                  <a:ea typeface="Times New Roman" panose="02020603050405020304" pitchFamily="18" charset="0"/>
                </a:endParaRPr>
              </a:p>
            </p:txBody>
          </p:sp>
        </p:grpSp>
        <p:grpSp>
          <p:nvGrpSpPr>
            <p:cNvPr id="76" name="Group 75"/>
            <p:cNvGrpSpPr/>
            <p:nvPr/>
          </p:nvGrpSpPr>
          <p:grpSpPr>
            <a:xfrm>
              <a:off x="8788469" y="3964412"/>
              <a:ext cx="2453692" cy="1440714"/>
              <a:chOff x="2427157" y="0"/>
              <a:chExt cx="1450055" cy="1489276"/>
            </a:xfrm>
          </p:grpSpPr>
          <p:grpSp>
            <p:nvGrpSpPr>
              <p:cNvPr id="77" name="Group 76"/>
              <p:cNvGrpSpPr/>
              <p:nvPr/>
            </p:nvGrpSpPr>
            <p:grpSpPr>
              <a:xfrm>
                <a:off x="2427157" y="0"/>
                <a:ext cx="1450055" cy="1489276"/>
                <a:chOff x="2427157" y="0"/>
                <a:chExt cx="1842448" cy="1141272"/>
              </a:xfrm>
            </p:grpSpPr>
            <p:grpSp>
              <p:nvGrpSpPr>
                <p:cNvPr id="80" name="Group 79"/>
                <p:cNvGrpSpPr/>
                <p:nvPr/>
              </p:nvGrpSpPr>
              <p:grpSpPr>
                <a:xfrm>
                  <a:off x="2427157" y="0"/>
                  <a:ext cx="1842448" cy="1141272"/>
                  <a:chOff x="2427157" y="0"/>
                  <a:chExt cx="1842448" cy="1141272"/>
                </a:xfrm>
              </p:grpSpPr>
              <p:sp>
                <p:nvSpPr>
                  <p:cNvPr id="82" name="Rectangle 81"/>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83" name="Straight Connector 82"/>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PERFORMANCE</a:t>
                  </a:r>
                  <a:endParaRPr lang="en-IN" sz="1400" b="1" dirty="0">
                    <a:effectLst/>
                    <a:latin typeface="Times New Roman" panose="02020603050405020304" pitchFamily="18" charset="0"/>
                    <a:ea typeface="Times New Roman" panose="02020603050405020304" pitchFamily="18" charset="0"/>
                  </a:endParaRPr>
                </a:p>
              </p:txBody>
            </p:sp>
          </p:grpSp>
          <p:sp>
            <p:nvSpPr>
              <p:cNvPr id="78"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Accuracy  ()</a:t>
                </a:r>
                <a:endParaRPr lang="en-IN" sz="1400" dirty="0">
                  <a:effectLst/>
                  <a:latin typeface="Times New Roman" panose="02020603050405020304" pitchFamily="18" charset="0"/>
                  <a:ea typeface="Times New Roman" panose="02020603050405020304" pitchFamily="18" charset="0"/>
                </a:endParaRPr>
              </a:p>
            </p:txBody>
          </p:sp>
          <p:sp>
            <p:nvSpPr>
              <p:cNvPr id="79" name="TextBox 2"/>
              <p:cNvSpPr txBox="1"/>
              <p:nvPr/>
            </p:nvSpPr>
            <p:spPr>
              <a:xfrm>
                <a:off x="2511208" y="828933"/>
                <a:ext cx="1241746"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Error rate ()</a:t>
                </a:r>
                <a:endParaRPr lang="en-US" sz="1400" kern="1200" dirty="0" smtClean="0">
                  <a:solidFill>
                    <a:srgbClr val="000000"/>
                  </a:solidFill>
                  <a:effectLst/>
                  <a:latin typeface="Times New Roman" panose="02020603050405020304" pitchFamily="18" charset="0"/>
                  <a:ea typeface="Times New Roman" panose="02020603050405020304" pitchFamily="18" charset="0"/>
                </a:endParaRPr>
              </a:p>
            </p:txBody>
          </p:sp>
        </p:grpSp>
        <p:cxnSp>
          <p:nvCxnSpPr>
            <p:cNvPr id="10" name="Straight Connector 9"/>
            <p:cNvCxnSpPr/>
            <p:nvPr/>
          </p:nvCxnSpPr>
          <p:spPr>
            <a:xfrm>
              <a:off x="1580739" y="3465071"/>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057161" y="3465070"/>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580739" y="3465070"/>
              <a:ext cx="8494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5" idx="0"/>
            </p:cNvCxnSpPr>
            <p:nvPr/>
          </p:nvCxnSpPr>
          <p:spPr>
            <a:xfrm flipH="1">
              <a:off x="4423246" y="3464216"/>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152168" y="3448272"/>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5549748" y="2972143"/>
              <a:ext cx="210261" cy="2222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a:off x="5667866" y="3185209"/>
              <a:ext cx="0" cy="283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47367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DFD diagram – Level 0</a:t>
            </a:r>
            <a:endParaRPr lang="en-IN" b="1"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2253024" y="2546738"/>
            <a:ext cx="7730567" cy="1615225"/>
            <a:chOff x="2214387" y="2594099"/>
            <a:chExt cx="7730567" cy="1615225"/>
          </a:xfrm>
        </p:grpSpPr>
        <p:sp>
          <p:nvSpPr>
            <p:cNvPr id="3" name="Oval 2"/>
            <p:cNvSpPr/>
            <p:nvPr/>
          </p:nvSpPr>
          <p:spPr>
            <a:xfrm>
              <a:off x="5035640" y="2648855"/>
              <a:ext cx="1571222"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TextBox 4"/>
            <p:cNvSpPr txBox="1"/>
            <p:nvPr/>
          </p:nvSpPr>
          <p:spPr>
            <a:xfrm>
              <a:off x="2214387" y="3897178"/>
              <a:ext cx="1437632" cy="312146"/>
            </a:xfrm>
            <a:prstGeom prst="rect">
              <a:avLst/>
            </a:prstGeom>
            <a:noFill/>
          </p:spPr>
          <p:txBody>
            <a:bodyPr wrap="square" rtlCol="0">
              <a:noAutofit/>
            </a:bodyP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89986" y="3331435"/>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06030" y="29457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Input Data</a:t>
              </a:r>
              <a:endParaRPr lang="en-IN" sz="16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602100" y="2594099"/>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Missing values</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Label Encoding</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33134" y="2962103"/>
              <a:ext cx="1329610" cy="523220"/>
            </a:xfrm>
            <a:prstGeom prst="rect">
              <a:avLst/>
            </a:prstGeom>
            <a:noFill/>
          </p:spPr>
          <p:txBody>
            <a:bodyPr wrap="square" rtlCol="0">
              <a:spAutoFit/>
            </a:bodyPr>
            <a:lstStyle/>
            <a:p>
              <a:pPr algn="ctr"/>
              <a:r>
                <a:rPr lang="en-IN" sz="1400" b="1" dirty="0" smtClean="0">
                  <a:latin typeface="Times New Roman" panose="02020603050405020304" pitchFamily="18" charset="0"/>
                  <a:cs typeface="Times New Roman" panose="02020603050405020304" pitchFamily="18" charset="0"/>
                </a:rPr>
                <a:t>Anomaly Detection</a:t>
              </a:r>
              <a:endParaRPr lang="en-IN" sz="14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1"/>
            <a:stretch>
              <a:fillRect/>
            </a:stretch>
          </p:blipFill>
          <p:spPr>
            <a:xfrm>
              <a:off x="2418283" y="2803176"/>
              <a:ext cx="1009034" cy="1056518"/>
            </a:xfrm>
            <a:prstGeom prst="rect">
              <a:avLst/>
            </a:prstGeom>
          </p:spPr>
        </p:pic>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1</a:t>
            </a:r>
            <a:endParaRPr lang="en-IN" b="1"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098745" y="1605284"/>
            <a:ext cx="8395047" cy="4396101"/>
            <a:chOff x="2420717" y="1486180"/>
            <a:chExt cx="8395047" cy="4396101"/>
          </a:xfrm>
        </p:grpSpPr>
        <p:sp>
          <p:nvSpPr>
            <p:cNvPr id="3" name="Oval 2"/>
            <p:cNvSpPr/>
            <p:nvPr/>
          </p:nvSpPr>
          <p:spPr>
            <a:xfrm>
              <a:off x="5088432" y="2744983"/>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7" name="TextBox 26"/>
            <p:cNvSpPr txBox="1"/>
            <p:nvPr/>
          </p:nvSpPr>
          <p:spPr>
            <a:xfrm>
              <a:off x="5276543" y="3023019"/>
              <a:ext cx="1329610"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Anomaly Detection</a:t>
              </a:r>
              <a:endParaRPr lang="en-IN" sz="1400" b="1" dirty="0">
                <a:latin typeface="Times New Roman" panose="02020603050405020304" pitchFamily="18" charset="0"/>
                <a:cs typeface="Times New Roman" panose="02020603050405020304" pitchFamily="18" charset="0"/>
              </a:endParaRPr>
            </a:p>
          </p:txBody>
        </p:sp>
        <p:cxnSp>
          <p:nvCxnSpPr>
            <p:cNvPr id="13" name="Curved Connector 12"/>
            <p:cNvCxnSpPr>
              <a:stCxn id="3" idx="0"/>
              <a:endCxn id="40" idx="0"/>
            </p:cNvCxnSpPr>
            <p:nvPr/>
          </p:nvCxnSpPr>
          <p:spPr>
            <a:xfrm rot="5400000" flipH="1" flipV="1">
              <a:off x="6270762" y="1121021"/>
              <a:ext cx="1258803" cy="1989122"/>
            </a:xfrm>
            <a:prstGeom prst="curvedConnector3">
              <a:avLst>
                <a:gd name="adj1" fmla="val 11816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p:cNvSpPr/>
            <p:nvPr/>
          </p:nvSpPr>
          <p:spPr>
            <a:xfrm>
              <a:off x="7256876" y="3046546"/>
              <a:ext cx="1783699" cy="382799"/>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Missing values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0" name="Oval 39"/>
            <p:cNvSpPr/>
            <p:nvPr/>
          </p:nvSpPr>
          <p:spPr>
            <a:xfrm>
              <a:off x="7225046" y="1486180"/>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7328373" y="1760845"/>
              <a:ext cx="1132701" cy="307777"/>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Pre-render</a:t>
              </a:r>
              <a:endParaRPr lang="en-IN" sz="1400" dirty="0">
                <a:latin typeface="Times New Roman" panose="02020603050405020304" pitchFamily="18" charset="0"/>
                <a:cs typeface="Times New Roman" panose="02020603050405020304" pitchFamily="18" charset="0"/>
              </a:endParaRPr>
            </a:p>
          </p:txBody>
        </p:sp>
        <p:sp>
          <p:nvSpPr>
            <p:cNvPr id="42" name="Flowchart: Alternate Process 41"/>
            <p:cNvSpPr/>
            <p:nvPr/>
          </p:nvSpPr>
          <p:spPr>
            <a:xfrm>
              <a:off x="9496162" y="2115582"/>
              <a:ext cx="1319602" cy="629401"/>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Label Encoding</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3" name="Elbow Connector 42"/>
            <p:cNvCxnSpPr>
              <a:stCxn id="40" idx="6"/>
              <a:endCxn id="42" idx="0"/>
            </p:cNvCxnSpPr>
            <p:nvPr/>
          </p:nvCxnSpPr>
          <p:spPr>
            <a:xfrm>
              <a:off x="8564402" y="2008602"/>
              <a:ext cx="1591561" cy="1069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4"/>
              <a:endCxn id="38" idx="0"/>
            </p:cNvCxnSpPr>
            <p:nvPr/>
          </p:nvCxnSpPr>
          <p:spPr>
            <a:xfrm rot="16200000" flipH="1">
              <a:off x="7763964" y="2661783"/>
              <a:ext cx="515523" cy="2540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230485" y="4837438"/>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6333812" y="5115473"/>
              <a:ext cx="1132701" cy="307777"/>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Data Slicing</a:t>
              </a:r>
              <a:endParaRPr lang="en-IN" sz="1400" dirty="0">
                <a:latin typeface="Times New Roman" panose="02020603050405020304" pitchFamily="18" charset="0"/>
                <a:cs typeface="Times New Roman" panose="02020603050405020304" pitchFamily="18" charset="0"/>
              </a:endParaRPr>
            </a:p>
          </p:txBody>
        </p:sp>
        <p:cxnSp>
          <p:nvCxnSpPr>
            <p:cNvPr id="49" name="Curved Connector 48"/>
            <p:cNvCxnSpPr>
              <a:stCxn id="3" idx="4"/>
              <a:endCxn id="47" idx="0"/>
            </p:cNvCxnSpPr>
            <p:nvPr/>
          </p:nvCxnSpPr>
          <p:spPr>
            <a:xfrm rot="16200000" flipH="1">
              <a:off x="6039235" y="3976510"/>
              <a:ext cx="727294" cy="99456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964710" y="2531022"/>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3039458" y="2784936"/>
              <a:ext cx="1189857" cy="523220"/>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Feature Extraction </a:t>
              </a:r>
              <a:endParaRPr lang="en-IN" sz="1400" dirty="0">
                <a:latin typeface="Times New Roman" panose="02020603050405020304" pitchFamily="18" charset="0"/>
                <a:cs typeface="Times New Roman" panose="02020603050405020304" pitchFamily="18" charset="0"/>
              </a:endParaRPr>
            </a:p>
          </p:txBody>
        </p:sp>
        <p:cxnSp>
          <p:nvCxnSpPr>
            <p:cNvPr id="55" name="Curved Connector 54"/>
            <p:cNvCxnSpPr>
              <a:stCxn id="3" idx="2"/>
              <a:endCxn id="53" idx="0"/>
            </p:cNvCxnSpPr>
            <p:nvPr/>
          </p:nvCxnSpPr>
          <p:spPr>
            <a:xfrm rot="10800000">
              <a:off x="3634388" y="2531022"/>
              <a:ext cx="1454044" cy="896542"/>
            </a:xfrm>
            <a:prstGeom prst="curvedConnector4">
              <a:avLst>
                <a:gd name="adj1" fmla="val 26972"/>
                <a:gd name="adj2" fmla="val 1254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p:cNvSpPr/>
            <p:nvPr/>
          </p:nvSpPr>
          <p:spPr>
            <a:xfrm>
              <a:off x="2420717" y="4282390"/>
              <a:ext cx="1783699" cy="555048"/>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PCA</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59" name="Elbow Connector 58"/>
            <p:cNvCxnSpPr>
              <a:stCxn id="53" idx="4"/>
              <a:endCxn id="57" idx="0"/>
            </p:cNvCxnSpPr>
            <p:nvPr/>
          </p:nvCxnSpPr>
          <p:spPr>
            <a:xfrm rot="5400000">
              <a:off x="3120216" y="3768217"/>
              <a:ext cx="706525" cy="3218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Domain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4" y="1326524"/>
            <a:ext cx="11311407" cy="5225119"/>
          </a:xfrm>
        </p:spPr>
        <p:txBody>
          <a:bodyPr>
            <a:normAutofit lnSpcReduction="10000"/>
          </a:bodyPr>
          <a:lstStyle/>
          <a:p>
            <a:pPr marL="342900" indent="-342900" algn="just">
              <a:lnSpc>
                <a:spcPct val="150000"/>
              </a:lnSpc>
            </a:pPr>
            <a:r>
              <a:rPr lang="en-IN" sz="2000" b="1" dirty="0">
                <a:latin typeface="Times New Roman" panose="02020603050405020304" pitchFamily="18" charset="0"/>
                <a:ea typeface="Tahoma" panose="020B0604030504040204" pitchFamily="34" charset="0"/>
                <a:cs typeface="Times New Roman" panose="02020603050405020304" pitchFamily="18" charset="0"/>
              </a:rPr>
              <a:t>Machine learning and data mining </a:t>
            </a:r>
            <a:r>
              <a:rPr lang="en-IN" sz="2000" dirty="0">
                <a:latin typeface="Times New Roman" panose="02020603050405020304" pitchFamily="18" charset="0"/>
                <a:ea typeface="Tahoma" panose="020B0604030504040204" pitchFamily="34" charset="0"/>
                <a:cs typeface="Times New Roman" panose="02020603050405020304" pitchFamily="18" charset="0"/>
              </a:rPr>
              <a:t>are interconnected domains that play a pivotal role in extracting meaningful patterns and insights from vast amounts of data.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Machine </a:t>
            </a:r>
            <a:r>
              <a:rPr lang="en-IN" sz="2000" dirty="0">
                <a:latin typeface="Times New Roman" panose="02020603050405020304" pitchFamily="18" charset="0"/>
                <a:ea typeface="Tahoma" panose="020B0604030504040204" pitchFamily="34" charset="0"/>
                <a:cs typeface="Times New Roman" panose="02020603050405020304" pitchFamily="18" charset="0"/>
              </a:rPr>
              <a:t>learning, a subset of artificial intelligence, involves the development of algorithms that enable computers to learn from and make predictions or decisions based on data. It focuses on building models that improve their performance as they are exposed to more data over time.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 </a:t>
            </a:r>
            <a:r>
              <a:rPr lang="en-IN" sz="2000" dirty="0">
                <a:latin typeface="Times New Roman" panose="02020603050405020304" pitchFamily="18" charset="0"/>
                <a:ea typeface="Tahoma" panose="020B0604030504040204" pitchFamily="34" charset="0"/>
                <a:cs typeface="Times New Roman" panose="02020603050405020304" pitchFamily="18" charset="0"/>
              </a:rPr>
              <a:t>mining, on the other hand, involves exploring and </a:t>
            </a:r>
            <a:r>
              <a:rPr lang="en-IN" sz="2000" dirty="0" err="1">
                <a:latin typeface="Times New Roman" panose="02020603050405020304" pitchFamily="18" charset="0"/>
                <a:ea typeface="Tahoma" panose="020B0604030504040204" pitchFamily="34" charset="0"/>
                <a:cs typeface="Times New Roman" panose="02020603050405020304" pitchFamily="18" charset="0"/>
              </a:rPr>
              <a:t>analyzing</a:t>
            </a:r>
            <a:r>
              <a:rPr lang="en-IN" sz="2000" dirty="0">
                <a:latin typeface="Times New Roman" panose="02020603050405020304" pitchFamily="18" charset="0"/>
                <a:ea typeface="Tahoma" panose="020B0604030504040204" pitchFamily="34" charset="0"/>
                <a:cs typeface="Times New Roman" panose="02020603050405020304" pitchFamily="18" charset="0"/>
              </a:rPr>
              <a:t> large datasets to discover patterns, trends, and relationships that were previously unknown. It uses techniques from statistics, machine learning, and database systems to identify these insights</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Together, machine learning and data mining drive advancements in various fields such as healthcare, finance, marketing, and social media analytics by enabling predictive </a:t>
            </a:r>
            <a:r>
              <a:rPr lang="en-IN" sz="2000" dirty="0" err="1">
                <a:latin typeface="Times New Roman" panose="02020603050405020304" pitchFamily="18" charset="0"/>
                <a:ea typeface="Tahoma" panose="020B0604030504040204" pitchFamily="34" charset="0"/>
                <a:cs typeface="Times New Roman" panose="02020603050405020304" pitchFamily="18" charset="0"/>
              </a:rPr>
              <a:t>modeling</a:t>
            </a:r>
            <a:r>
              <a:rPr lang="en-IN" sz="2000" dirty="0">
                <a:latin typeface="Times New Roman" panose="02020603050405020304" pitchFamily="18" charset="0"/>
                <a:ea typeface="Tahoma" panose="020B0604030504040204" pitchFamily="34" charset="0"/>
                <a:cs typeface="Times New Roman" panose="02020603050405020304" pitchFamily="18" charset="0"/>
              </a:rPr>
              <a:t>, customer segmentation, anomaly detection, and much more, ultimately facilitating data-driven decision-making and innovation.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2</a:t>
            </a:r>
            <a:endParaRPr lang="en-IN" b="1"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1668537" y="985850"/>
            <a:ext cx="8276417" cy="4900866"/>
            <a:chOff x="1668537" y="985850"/>
            <a:chExt cx="8276417" cy="4900866"/>
          </a:xfrm>
        </p:grpSpPr>
        <p:sp>
          <p:nvSpPr>
            <p:cNvPr id="3" name="Oval 2"/>
            <p:cNvSpPr/>
            <p:nvPr/>
          </p:nvSpPr>
          <p:spPr>
            <a:xfrm>
              <a:off x="4972523" y="2648855"/>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55880" y="3117820"/>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42913" y="2837779"/>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PCA</a:t>
              </a:r>
              <a:endParaRPr lang="en-IN" sz="12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99169" y="277170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ML</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Prediction</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45822" y="2940979"/>
              <a:ext cx="1329610" cy="523220"/>
            </a:xfrm>
            <a:prstGeom prst="rect">
              <a:avLst/>
            </a:prstGeom>
            <a:noFill/>
          </p:spPr>
          <p:txBody>
            <a:bodyPr wrap="square" rtlCol="0">
              <a:spAutoFit/>
            </a:bodyPr>
            <a:lstStyle/>
            <a:p>
              <a:pPr algn="ctr"/>
              <a:r>
                <a:rPr lang="en-IN" sz="1400" b="1" dirty="0">
                  <a:latin typeface="Times New Roman" panose="02020603050405020304" pitchFamily="18" charset="0"/>
                  <a:cs typeface="Times New Roman" panose="02020603050405020304" pitchFamily="18" charset="0"/>
                </a:rPr>
                <a:t>Anomaly Detection</a:t>
              </a:r>
              <a:endParaRPr lang="en-IN" sz="1400" b="1" dirty="0">
                <a:latin typeface="Times New Roman" panose="02020603050405020304" pitchFamily="18" charset="0"/>
                <a:cs typeface="Times New Roman" panose="02020603050405020304" pitchFamily="18" charset="0"/>
              </a:endParaRPr>
            </a:p>
          </p:txBody>
        </p:sp>
        <p:sp>
          <p:nvSpPr>
            <p:cNvPr id="17" name="Rectangle 16"/>
            <p:cNvSpPr/>
            <p:nvPr/>
          </p:nvSpPr>
          <p:spPr>
            <a:xfrm>
              <a:off x="1668537" y="2897181"/>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flipV="1">
              <a:off x="3543922" y="3494465"/>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72523" y="5112542"/>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Rectangle 28"/>
            <p:cNvSpPr/>
            <p:nvPr/>
          </p:nvSpPr>
          <p:spPr>
            <a:xfrm>
              <a:off x="4843473" y="985850"/>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5525037" y="1760024"/>
              <a:ext cx="12878"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007571" y="1760024"/>
              <a:ext cx="0"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37915"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0"/>
            </p:cNvCxnSpPr>
            <p:nvPr/>
          </p:nvCxnSpPr>
          <p:spPr>
            <a:xfrm flipV="1">
              <a:off x="5918742"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6548" y="3543880"/>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Pre render</a:t>
              </a:r>
              <a:endParaRPr lang="en-IN" sz="12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5856460" y="208966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Train Data</a:t>
              </a:r>
              <a:endParaRPr lang="en-IN" sz="16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07718" y="20875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Test Data</a:t>
              </a:r>
              <a:endParaRPr lang="en-IN" sz="16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303619" y="4339905"/>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Accuracy,</a:t>
              </a:r>
              <a:endParaRPr lang="en-IN" sz="1600" dirty="0" smtClean="0">
                <a:latin typeface="Times New Roman" panose="02020603050405020304" pitchFamily="18" charset="0"/>
                <a:cs typeface="Times New Roman" panose="02020603050405020304" pitchFamily="18" charset="0"/>
              </a:endParaRPr>
            </a:p>
            <a:p>
              <a:pPr algn="ctr"/>
              <a:r>
                <a:rPr lang="en-IN" sz="1600" dirty="0" smtClean="0">
                  <a:latin typeface="Times New Roman" panose="02020603050405020304" pitchFamily="18" charset="0"/>
                  <a:cs typeface="Times New Roman" panose="02020603050405020304" pitchFamily="18" charset="0"/>
                </a:rPr>
                <a:t>Error rate</a:t>
              </a:r>
              <a:endParaRPr lang="en-IN" sz="16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867982" y="4337377"/>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Comparison</a:t>
              </a:r>
              <a:endParaRPr lang="en-IN" sz="1600" dirty="0">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39" y="1468192"/>
            <a:ext cx="11333409" cy="4945487"/>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Acquisition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Feature </a:t>
            </a:r>
            <a:r>
              <a:rPr lang="en-IN" sz="2000" dirty="0">
                <a:latin typeface="Times New Roman" panose="02020603050405020304" pitchFamily="18" charset="0"/>
                <a:cs typeface="Times New Roman" panose="02020603050405020304" pitchFamily="18" charset="0"/>
              </a:rPr>
              <a:t>Scaling/Normalization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Feature </a:t>
            </a:r>
            <a:r>
              <a:rPr lang="en-IN" sz="2000" dirty="0">
                <a:latin typeface="Times New Roman" panose="02020603050405020304" pitchFamily="18" charset="0"/>
                <a:cs typeface="Times New Roman" panose="02020603050405020304" pitchFamily="18" charset="0"/>
              </a:rPr>
              <a:t>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a:t>
            </a:r>
            <a:r>
              <a:rPr lang="en-IN" sz="2000" dirty="0">
                <a:latin typeface="Times New Roman" panose="02020603050405020304" pitchFamily="18" charset="0"/>
                <a:cs typeface="Times New Roman" panose="02020603050405020304" pitchFamily="18" charset="0"/>
              </a:rPr>
              <a:t>Splitting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Model </a:t>
            </a:r>
            <a:r>
              <a:rPr lang="en-IN" sz="2000" dirty="0">
                <a:latin typeface="Times New Roman" panose="02020603050405020304" pitchFamily="18" charset="0"/>
                <a:cs typeface="Times New Roman" panose="02020603050405020304" pitchFamily="18" charset="0"/>
              </a:rPr>
              <a:t>Classification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Result </a:t>
            </a:r>
            <a:r>
              <a:rPr lang="en-IN" sz="2000" dirty="0">
                <a:latin typeface="Times New Roman" panose="02020603050405020304" pitchFamily="18" charset="0"/>
                <a:cs typeface="Times New Roman" panose="02020603050405020304" pitchFamily="18" charset="0"/>
              </a:rPr>
              <a:t>Generation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Prediction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Acquisition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812925"/>
            <a:ext cx="11217498" cy="4536360"/>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first step in the methodology involves acquiring the anomaly datasets from a reliable data repository.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begins with data acquisition, where relevant datasets are sourced from repositories that specialize in anomaly detection and </a:t>
            </a:r>
            <a:r>
              <a:rPr lang="en-IN" sz="2000" dirty="0" err="1">
                <a:latin typeface="Times New Roman" panose="02020603050405020304" pitchFamily="18" charset="0"/>
                <a:cs typeface="Times New Roman" panose="02020603050405020304" pitchFamily="18" charset="0"/>
              </a:rPr>
              <a:t>cybersecurity</a:t>
            </a:r>
            <a:r>
              <a:rPr lang="en-IN" sz="2000" dirty="0">
                <a:latin typeface="Times New Roman" panose="02020603050405020304" pitchFamily="18" charset="0"/>
                <a:cs typeface="Times New Roman" panose="02020603050405020304" pitchFamily="18" charset="0"/>
              </a:rPr>
              <a:t>, ensuring a comprehensive representation of network traffic and attack patterns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datasets are usually available in formats such as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which are compatible with data processing tools and machine learning frameworks.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crucial to ensure that the datasets are obtained from reputable sources to maintain data quality and reliability. </a:t>
            </a:r>
            <a:endParaRPr lang="en-IN" sz="2000" dirty="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690689"/>
            <a:ext cx="11230378" cy="4710112"/>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pre-processing </a:t>
            </a:r>
            <a:r>
              <a:rPr lang="en-IN" sz="2000" dirty="0">
                <a:latin typeface="Times New Roman" panose="02020603050405020304" pitchFamily="18" charset="0"/>
                <a:cs typeface="Times New Roman" panose="02020603050405020304" pitchFamily="18" charset="0"/>
              </a:rPr>
              <a:t>is a crucial step to ensure the dataset is clean and ready for analysis.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b="1" dirty="0" smtClean="0">
                <a:latin typeface="Times New Roman" panose="02020603050405020304" pitchFamily="18" charset="0"/>
                <a:cs typeface="Times New Roman" panose="02020603050405020304" pitchFamily="18" charset="0"/>
              </a:rPr>
              <a:t>Handling </a:t>
            </a:r>
            <a:r>
              <a:rPr lang="en-IN" sz="2000" b="1" dirty="0">
                <a:latin typeface="Times New Roman" panose="02020603050405020304" pitchFamily="18" charset="0"/>
                <a:cs typeface="Times New Roman" panose="02020603050405020304" pitchFamily="18" charset="0"/>
              </a:rPr>
              <a:t>Missing Values</a:t>
            </a:r>
            <a:r>
              <a:rPr lang="en-IN" sz="2000" dirty="0">
                <a:latin typeface="Times New Roman" panose="02020603050405020304" pitchFamily="18" charset="0"/>
                <a:cs typeface="Times New Roman" panose="02020603050405020304" pitchFamily="18" charset="0"/>
              </a:rPr>
              <a:t>: Missing values in the dataset can lead to inaccuracies in the analysis.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Methods such as imputation (replacing missing values with mean, median, or mode) or removal of records with missing values are employed to handle these gaps in the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b="1" dirty="0" smtClean="0">
                <a:latin typeface="Times New Roman" panose="02020603050405020304" pitchFamily="18" charset="0"/>
                <a:cs typeface="Times New Roman" panose="02020603050405020304" pitchFamily="18" charset="0"/>
              </a:rPr>
              <a:t>Label </a:t>
            </a:r>
            <a:r>
              <a:rPr lang="en-IN" sz="2000" b="1" dirty="0">
                <a:latin typeface="Times New Roman" panose="02020603050405020304" pitchFamily="18" charset="0"/>
                <a:cs typeface="Times New Roman" panose="02020603050405020304" pitchFamily="18" charset="0"/>
              </a:rPr>
              <a:t>Encoding</a:t>
            </a:r>
            <a:r>
              <a:rPr lang="en-IN" sz="2000" dirty="0">
                <a:latin typeface="Times New Roman" panose="02020603050405020304" pitchFamily="18" charset="0"/>
                <a:cs typeface="Times New Roman" panose="02020603050405020304" pitchFamily="18" charset="0"/>
              </a:rPr>
              <a:t>: To convert categorical variables (such as gender and emotions) into numerical format, label encoding is used.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process assigns a unique integer to each category, enabling machine learning algorithms to process these variables effectively.</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333408" cy="4710112"/>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Feature </a:t>
            </a:r>
            <a:r>
              <a:rPr lang="en-US" b="1" dirty="0" smtClean="0">
                <a:latin typeface="Times New Roman" panose="02020603050405020304" pitchFamily="18" charset="0"/>
                <a:cs typeface="Times New Roman" panose="02020603050405020304" pitchFamily="18" charset="0"/>
              </a:rPr>
              <a:t>Extraction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390918"/>
            <a:ext cx="11320530" cy="5125792"/>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1.	</a:t>
            </a:r>
            <a:r>
              <a:rPr lang="en-IN" sz="2000" b="1" dirty="0" smtClean="0">
                <a:latin typeface="Times New Roman" panose="02020603050405020304" pitchFamily="18" charset="0"/>
                <a:cs typeface="Times New Roman" panose="02020603050405020304" pitchFamily="18" charset="0"/>
              </a:rPr>
              <a:t>PCA:</a:t>
            </a:r>
            <a:endParaRPr lang="en-IN" sz="2000" b="1"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Principal </a:t>
            </a:r>
            <a:r>
              <a:rPr lang="en-IN" sz="2000" dirty="0">
                <a:latin typeface="Times New Roman" panose="02020603050405020304" pitchFamily="18" charset="0"/>
                <a:cs typeface="Times New Roman" panose="02020603050405020304" pitchFamily="18" charset="0"/>
              </a:rPr>
              <a:t>Component Analysis (PCA) is a statistical technique used for dimensionality reduction while preserving as much variability as possible. Here’s a brief overview of its key concepts and steps: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b="1" dirty="0">
                <a:latin typeface="Times New Roman" panose="02020603050405020304" pitchFamily="18" charset="0"/>
                <a:cs typeface="Times New Roman" panose="02020603050405020304" pitchFamily="18" charset="0"/>
              </a:rPr>
              <a:t>Key Concepts:</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IN" sz="2000" b="1" dirty="0">
                <a:latin typeface="Times New Roman" panose="02020603050405020304" pitchFamily="18" charset="0"/>
                <a:cs typeface="Times New Roman" panose="02020603050405020304" pitchFamily="18" charset="0"/>
              </a:rPr>
              <a:t>Dimensionality Reduction</a:t>
            </a:r>
            <a:r>
              <a:rPr lang="en-IN" sz="2000" dirty="0">
                <a:latin typeface="Times New Roman" panose="02020603050405020304" pitchFamily="18" charset="0"/>
                <a:cs typeface="Times New Roman" panose="02020603050405020304" pitchFamily="18" charset="0"/>
              </a:rPr>
              <a:t>: PCA helps reduce the number of variables in a dataset while retaining its essential features, making it easier to visualize 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b="1" dirty="0">
                <a:latin typeface="Times New Roman" panose="02020603050405020304" pitchFamily="18" charset="0"/>
                <a:cs typeface="Times New Roman" panose="02020603050405020304" pitchFamily="18" charset="0"/>
              </a:rPr>
              <a:t>Variance</a:t>
            </a:r>
            <a:r>
              <a:rPr lang="en-IN" sz="2000" dirty="0">
                <a:latin typeface="Times New Roman" panose="02020603050405020304" pitchFamily="18" charset="0"/>
                <a:cs typeface="Times New Roman" panose="02020603050405020304" pitchFamily="18" charset="0"/>
              </a:rPr>
              <a:t>: PCA identifies the directions (principal components) along which the variance of the data is maximized</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1" y="1181101"/>
            <a:ext cx="11416584" cy="5309852"/>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can implement the </a:t>
            </a:r>
            <a:r>
              <a:rPr lang="en-IN" sz="2000" dirty="0" smtClean="0">
                <a:latin typeface="Times New Roman" panose="02020603050405020304" pitchFamily="18" charset="0"/>
                <a:cs typeface="Times New Roman" panose="02020603050405020304" pitchFamily="18" charset="0"/>
              </a:rPr>
              <a:t>machine learning </a:t>
            </a:r>
            <a:r>
              <a:rPr lang="en-IN" sz="2000" dirty="0">
                <a:latin typeface="Times New Roman" panose="02020603050405020304" pitchFamily="18" charset="0"/>
                <a:cs typeface="Times New Roman" panose="02020603050405020304" pitchFamily="18" charset="0"/>
              </a:rPr>
              <a:t>algorithm such as </a:t>
            </a:r>
            <a:r>
              <a:rPr lang="en-IN" sz="2000" dirty="0" smtClean="0">
                <a:latin typeface="Times New Roman" panose="02020603050405020304" pitchFamily="18" charset="0"/>
                <a:cs typeface="Times New Roman" panose="02020603050405020304" pitchFamily="18" charset="0"/>
              </a:rPr>
              <a:t>CNN – 1d </a:t>
            </a:r>
            <a:r>
              <a:rPr lang="en-IN" sz="2000" dirty="0" smtClean="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LR.</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b="1" dirty="0">
                <a:latin typeface="Times New Roman" panose="02020603050405020304" pitchFamily="18" charset="0"/>
                <a:cs typeface="Times New Roman" panose="02020603050405020304" pitchFamily="18" charset="0"/>
              </a:rPr>
              <a:t>Logistic regression </a:t>
            </a:r>
            <a:r>
              <a:rPr lang="en-IN" sz="2000" dirty="0">
                <a:latin typeface="Times New Roman" panose="02020603050405020304" pitchFamily="18" charset="0"/>
                <a:cs typeface="Times New Roman" panose="02020603050405020304" pitchFamily="18" charset="0"/>
              </a:rPr>
              <a:t>is a statistical method used for binary classification problems, where the goal is to predict the probability that a given input belongs to a particular category. It is a type of regression analysis used when the dependent variable is categorical</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b="1" dirty="0">
                <a:latin typeface="Times New Roman" panose="02020603050405020304" pitchFamily="18" charset="0"/>
                <a:cs typeface="Times New Roman" panose="02020603050405020304" pitchFamily="18" charset="0"/>
              </a:rPr>
              <a:t>Random Forest </a:t>
            </a:r>
            <a:r>
              <a:rPr lang="en-IN" sz="2000" dirty="0">
                <a:latin typeface="Times New Roman" panose="02020603050405020304" pitchFamily="18" charset="0"/>
                <a:cs typeface="Times New Roman" panose="02020603050405020304" pitchFamily="18" charset="0"/>
              </a:rPr>
              <a:t>is a versatile and powerful machine learning algorithm widely used for classification and regression tasks. It belongs to the ensemble learning family, which means it constructs a multitude of decision trees during training and outputs the mode of their predictions (for classification) or the mean prediction (for </a:t>
            </a:r>
            <a:r>
              <a:rPr lang="en-IN" sz="2000" dirty="0" smtClean="0">
                <a:latin typeface="Times New Roman" panose="02020603050405020304" pitchFamily="18" charset="0"/>
                <a:cs typeface="Times New Roman" panose="02020603050405020304" pitchFamily="18" charset="0"/>
              </a:rPr>
              <a:t>regression</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r>
              <a:rPr lang="en-IN" sz="2000" b="1" dirty="0">
                <a:latin typeface="Times New Roman" panose="02020603050405020304" pitchFamily="18" charset="0"/>
                <a:cs typeface="Times New Roman" panose="02020603050405020304" pitchFamily="18" charset="0"/>
              </a:rPr>
              <a:t>1D Convolutional Neural Networks (CNN-1D) </a:t>
            </a:r>
            <a:r>
              <a:rPr lang="en-IN" sz="2000" dirty="0">
                <a:latin typeface="Times New Roman" panose="02020603050405020304" pitchFamily="18" charset="0"/>
                <a:cs typeface="Times New Roman" panose="02020603050405020304" pitchFamily="18" charset="0"/>
              </a:rPr>
              <a:t>are a specialized type of convolutional neural network designed to process sequential data, such as time series or one-dimensional signals.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Estimate Performance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5" y="1584101"/>
            <a:ext cx="11217499" cy="480382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endParaRPr lang="en-IN" sz="2000" dirty="0">
              <a:latin typeface="Times New Roman" panose="02020603050405020304" pitchFamily="18" charset="0"/>
              <a:cs typeface="Times New Roman" panose="02020603050405020304" pitchFamily="18" charset="0"/>
            </a:endParaRP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	AC= (TP+TN)/ (TP+TN+FP+FN</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Estimate Performance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69" y="1558344"/>
            <a:ext cx="11153105" cy="4778062"/>
          </a:xfrm>
        </p:spPr>
        <p:txBody>
          <a:bodyPr>
            <a:normAutofit/>
          </a:bodyPr>
          <a:lstStyle/>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Precision</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Precision is defined as the number of true positives divided by the number of true positives plus the number of false positives.</a:t>
            </a:r>
            <a:endParaRPr lang="en-IN" sz="2000" dirty="0">
              <a:latin typeface="Times New Roman" panose="02020603050405020304" pitchFamily="18" charset="0"/>
              <a:cs typeface="Times New Roman" panose="02020603050405020304" pitchFamily="18" charset="0"/>
            </a:endParaRP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Precision=TP/ (TP+FP</a:t>
            </a:r>
            <a:r>
              <a:rPr lang="en-IN" sz="2000" b="1" dirty="0" smtClean="0">
                <a:latin typeface="Times New Roman" panose="02020603050405020304" pitchFamily="18" charset="0"/>
                <a:cs typeface="Times New Roman" panose="02020603050405020304" pitchFamily="18" charset="0"/>
              </a:rPr>
              <a:t>)</a:t>
            </a:r>
            <a:endParaRPr lang="en-IN" sz="2000" b="1" dirty="0" smtClean="0">
              <a:latin typeface="Times New Roman" panose="02020603050405020304" pitchFamily="18" charset="0"/>
              <a:cs typeface="Times New Roman" panose="02020603050405020304" pitchFamily="18" charset="0"/>
            </a:endParaRPr>
          </a:p>
          <a:p>
            <a:pPr marL="0" lvl="0" indent="0">
              <a:buNone/>
            </a:pPr>
            <a:r>
              <a:rPr lang="en-US" sz="2000" b="1" dirty="0">
                <a:latin typeface="Times New Roman" panose="02020603050405020304" pitchFamily="18" charset="0"/>
                <a:cs typeface="Times New Roman" panose="02020603050405020304" pitchFamily="18" charset="0"/>
              </a:rPr>
              <a:t>Recall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Recall </a:t>
            </a:r>
            <a:r>
              <a:rPr lang="en-IN" sz="2000" dirty="0">
                <a:latin typeface="Times New Roman" panose="02020603050405020304" pitchFamily="18" charset="0"/>
                <a:cs typeface="Times New Roman" panose="02020603050405020304" pitchFamily="18" charset="0"/>
              </a:rPr>
              <a:t>is the number of correct results divided by the number of results that should have been returned.  In binary classification, recall is called sensitivity. It can be viewed as the probability that a relevant document is retrieved by the query.</a:t>
            </a:r>
            <a:endParaRPr lang="en-IN" sz="2000" dirty="0">
              <a:latin typeface="Times New Roman" panose="02020603050405020304" pitchFamily="18" charset="0"/>
              <a:cs typeface="Times New Roman" panose="02020603050405020304" pitchFamily="18" charset="0"/>
            </a:endParaRPr>
          </a:p>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Recall=TP</a:t>
            </a:r>
            <a:r>
              <a:rPr lang="en-IN" sz="2000" b="1" dirty="0">
                <a:latin typeface="Times New Roman" panose="02020603050405020304" pitchFamily="18" charset="0"/>
                <a:cs typeface="Times New Roman" panose="02020603050405020304" pitchFamily="18" charset="0"/>
              </a:rPr>
              <a:t>/ (TP+FN)</a:t>
            </a:r>
            <a:endParaRPr lang="en-IN" sz="2000" b="1"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4" y="1326524"/>
            <a:ext cx="11311407" cy="5225119"/>
          </a:xfrm>
        </p:spPr>
        <p:txBody>
          <a:bodyPr>
            <a:normAutofit lnSpcReduction="10000"/>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This project focuses on developing an anomaly detection system using machine learning to identify and classify potential cyber threats, specifically Distributed Denial of Service (</a:t>
            </a:r>
            <a:r>
              <a:rPr lang="en-IN" sz="2000" dirty="0" err="1">
                <a:latin typeface="Times New Roman" panose="02020603050405020304" pitchFamily="18" charset="0"/>
                <a:ea typeface="Tahoma" panose="020B0604030504040204" pitchFamily="34" charset="0"/>
                <a:cs typeface="Times New Roman" panose="02020603050405020304" pitchFamily="18" charset="0"/>
              </a:rPr>
              <a:t>DDoS</a:t>
            </a:r>
            <a:r>
              <a:rPr lang="en-IN" sz="2000" dirty="0">
                <a:latin typeface="Times New Roman" panose="02020603050405020304" pitchFamily="18" charset="0"/>
                <a:ea typeface="Tahoma" panose="020B0604030504040204" pitchFamily="34" charset="0"/>
                <a:cs typeface="Times New Roman" panose="02020603050405020304" pitchFamily="18" charset="0"/>
              </a:rPr>
              <a:t>) attacks.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a:t>
            </a:r>
            <a:r>
              <a:rPr lang="en-IN" sz="2000" dirty="0">
                <a:latin typeface="Times New Roman" panose="02020603050405020304" pitchFamily="18" charset="0"/>
                <a:ea typeface="Tahoma" panose="020B0604030504040204" pitchFamily="34" charset="0"/>
                <a:cs typeface="Times New Roman" panose="02020603050405020304" pitchFamily="18" charset="0"/>
              </a:rPr>
              <a:t>application features a user-friendly interface that allows users to register and log in securely. Once authenticated, users can input relevant dataset attributes to assess the likelihood of a </a:t>
            </a:r>
            <a:r>
              <a:rPr lang="en-IN" sz="2000" dirty="0" err="1">
                <a:latin typeface="Times New Roman" panose="02020603050405020304" pitchFamily="18" charset="0"/>
                <a:ea typeface="Tahoma" panose="020B0604030504040204" pitchFamily="34" charset="0"/>
                <a:cs typeface="Times New Roman" panose="02020603050405020304" pitchFamily="18" charset="0"/>
              </a:rPr>
              <a:t>DDoS</a:t>
            </a:r>
            <a:r>
              <a:rPr lang="en-IN" sz="2000" dirty="0">
                <a:latin typeface="Times New Roman" panose="02020603050405020304" pitchFamily="18" charset="0"/>
                <a:ea typeface="Tahoma" panose="020B0604030504040204" pitchFamily="34" charset="0"/>
                <a:cs typeface="Times New Roman" panose="02020603050405020304" pitchFamily="18" charset="0"/>
              </a:rPr>
              <a:t> attack occurring.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a:t>
            </a:r>
            <a:r>
              <a:rPr lang="en-IN" sz="2000" dirty="0">
                <a:latin typeface="Times New Roman" panose="02020603050405020304" pitchFamily="18" charset="0"/>
                <a:ea typeface="Tahoma" panose="020B0604030504040204" pitchFamily="34" charset="0"/>
                <a:cs typeface="Times New Roman" panose="02020603050405020304" pitchFamily="18" charset="0"/>
              </a:rPr>
              <a:t>system leverages a comprehensive dataset, available in CSV or Excel format, which is </a:t>
            </a:r>
            <a:r>
              <a:rPr lang="en-IN" sz="2000" dirty="0" err="1">
                <a:latin typeface="Times New Roman" panose="02020603050405020304" pitchFamily="18" charset="0"/>
                <a:ea typeface="Tahoma" panose="020B0604030504040204" pitchFamily="34" charset="0"/>
                <a:cs typeface="Times New Roman" panose="02020603050405020304" pitchFamily="18" charset="0"/>
              </a:rPr>
              <a:t>preprocessed</a:t>
            </a:r>
            <a:r>
              <a:rPr lang="en-IN" sz="2000" dirty="0">
                <a:latin typeface="Times New Roman" panose="02020603050405020304" pitchFamily="18" charset="0"/>
                <a:ea typeface="Tahoma" panose="020B0604030504040204" pitchFamily="34" charset="0"/>
                <a:cs typeface="Times New Roman" panose="02020603050405020304" pitchFamily="18" charset="0"/>
              </a:rPr>
              <a:t> using the Pandas library to handle missing data and perform label encoding.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Feature </a:t>
            </a:r>
            <a:r>
              <a:rPr lang="en-IN" sz="2000" dirty="0">
                <a:latin typeface="Times New Roman" panose="02020603050405020304" pitchFamily="18" charset="0"/>
                <a:ea typeface="Tahoma" panose="020B0604030504040204" pitchFamily="34" charset="0"/>
                <a:cs typeface="Times New Roman" panose="02020603050405020304" pitchFamily="18" charset="0"/>
              </a:rPr>
              <a:t>extraction is conducted through Principal Component Analysis (PCA) to enhance model efficiency. The processed data is split into training and testing sets, facilitating the implementation of hybrid classification algorithms, including Logistic Regression and a 1D Convolutional Neural Network (CNN).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Estimate Performance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6669" y="1558344"/>
            <a:ext cx="11153105" cy="4778062"/>
          </a:xfrm>
        </p:spPr>
        <p:txBody>
          <a:bodyPr>
            <a:normAutofit/>
          </a:bodyPr>
          <a:lstStyle/>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	Confusion Matrix: </a:t>
            </a:r>
            <a:r>
              <a:rPr lang="en-IN" sz="2000" dirty="0">
                <a:latin typeface="Times New Roman" panose="02020603050405020304" pitchFamily="18" charset="0"/>
                <a:cs typeface="Times New Roman" panose="02020603050405020304" pitchFamily="18" charset="0"/>
              </a:rPr>
              <a:t>Generate a confusion matrix to visualize the true positives, true negatives, false positives, and false negatives, providing insights into the model's classification capabilities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0" lvl="0" indent="0" algn="just">
              <a:lnSpc>
                <a:spcPct val="150000"/>
              </a:lnSpc>
              <a:buNone/>
            </a:pPr>
            <a:endParaRPr lang="en-IN" sz="2000" b="1" dirty="0" smtClean="0">
              <a:latin typeface="Times New Roman" panose="02020603050405020304" pitchFamily="18" charset="0"/>
              <a:cs typeface="Times New Roman" panose="02020603050405020304" pitchFamily="18" charset="0"/>
            </a:endParaRPr>
          </a:p>
          <a:p>
            <a:pPr marL="0" lv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b="1" dirty="0">
                <a:latin typeface="Times New Roman" panose="02020603050405020304" pitchFamily="18" charset="0"/>
                <a:cs typeface="Times New Roman" panose="02020603050405020304" pitchFamily="18" charset="0"/>
              </a:rPr>
              <a:t>•	Comparison Graph: </a:t>
            </a:r>
            <a:r>
              <a:rPr lang="en-IN" sz="2000" dirty="0">
                <a:latin typeface="Times New Roman" panose="02020603050405020304" pitchFamily="18" charset="0"/>
                <a:cs typeface="Times New Roman" panose="02020603050405020304" pitchFamily="18" charset="0"/>
              </a:rPr>
              <a:t>Plot comparison graphs to visually compare the performance of different models or configurations.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1"/>
          <a:stretch>
            <a:fillRect/>
          </a:stretch>
        </p:blipFill>
        <p:spPr>
          <a:xfrm>
            <a:off x="4914900" y="2579106"/>
            <a:ext cx="1905000" cy="104039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p:cNvSpPr/>
          <p:nvPr/>
        </p:nvSpPr>
        <p:spPr>
          <a:xfrm>
            <a:off x="412123" y="1690688"/>
            <a:ext cx="11230377" cy="4653646"/>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prediction phase of our machine learning model, the system is designed to classify and identify various types of threats or attacks, including Insider threats,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attacks, Man-in-the-Middle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MitM</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attacks, and port scanning activities.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process begins by feeding new, unseen data—specifically network traffic attributes—into the trained classification algorithms.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algorithms </a:t>
            </a:r>
            <a:r>
              <a:rPr lang="en-IN" sz="2000" dirty="0" err="1">
                <a:latin typeface="Times New Roman" panose="02020603050405020304" pitchFamily="18" charset="0"/>
                <a:ea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 the data based on the patterns learned during the training phase, leveraging features extracted from the dataset.</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2435225" algn="l"/>
              </a:tabLst>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Once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the model processes the input, it generates predictions indicating whether a specific type of threat is present.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Register &amp; Login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1"/>
          <a:stretch>
            <a:fillRect/>
          </a:stretch>
        </p:blipFill>
        <p:spPr>
          <a:xfrm>
            <a:off x="514339" y="2259557"/>
            <a:ext cx="5067595" cy="2870200"/>
          </a:xfrm>
          <a:prstGeom prst="rect">
            <a:avLst/>
          </a:prstGeom>
        </p:spPr>
      </p:pic>
      <p:pic>
        <p:nvPicPr>
          <p:cNvPr id="8" name="Picture 7"/>
          <p:cNvPicPr/>
          <p:nvPr/>
        </p:nvPicPr>
        <p:blipFill>
          <a:blip r:embed="rId2"/>
          <a:stretch>
            <a:fillRect/>
          </a:stretch>
        </p:blipFill>
        <p:spPr>
          <a:xfrm>
            <a:off x="5890243" y="2259557"/>
            <a:ext cx="5731510" cy="28765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1"/>
          <a:stretch>
            <a:fillRect/>
          </a:stretch>
        </p:blipFill>
        <p:spPr>
          <a:xfrm>
            <a:off x="3093768" y="2121165"/>
            <a:ext cx="5731510" cy="291592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1"/>
          <a:stretch>
            <a:fillRect/>
          </a:stretch>
        </p:blipFill>
        <p:spPr>
          <a:xfrm>
            <a:off x="3230245" y="2197669"/>
            <a:ext cx="5731510" cy="28448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1"/>
          <a:stretch>
            <a:fillRect/>
          </a:stretch>
        </p:blipFill>
        <p:spPr>
          <a:xfrm>
            <a:off x="3471862" y="2066215"/>
            <a:ext cx="5248275" cy="31623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1"/>
          <a:stretch>
            <a:fillRect/>
          </a:stretch>
        </p:blipFill>
        <p:spPr>
          <a:xfrm>
            <a:off x="4010025" y="2268798"/>
            <a:ext cx="4171950" cy="264795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1"/>
          <a:stretch>
            <a:fillRect/>
          </a:stretch>
        </p:blipFill>
        <p:spPr>
          <a:xfrm>
            <a:off x="1023227" y="2407480"/>
            <a:ext cx="4181475" cy="2752725"/>
          </a:xfrm>
          <a:prstGeom prst="rect">
            <a:avLst/>
          </a:prstGeom>
        </p:spPr>
      </p:pic>
      <p:pic>
        <p:nvPicPr>
          <p:cNvPr id="6" name="Picture 5"/>
          <p:cNvPicPr/>
          <p:nvPr/>
        </p:nvPicPr>
        <p:blipFill>
          <a:blip r:embed="rId2"/>
          <a:stretch>
            <a:fillRect/>
          </a:stretch>
        </p:blipFill>
        <p:spPr>
          <a:xfrm>
            <a:off x="6162320" y="2407480"/>
            <a:ext cx="4810125" cy="272415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PCA</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1"/>
          <a:stretch>
            <a:fillRect/>
          </a:stretch>
        </p:blipFill>
        <p:spPr>
          <a:xfrm>
            <a:off x="525865" y="2638353"/>
            <a:ext cx="5162550" cy="1990725"/>
          </a:xfrm>
          <a:prstGeom prst="rect">
            <a:avLst/>
          </a:prstGeom>
        </p:spPr>
      </p:pic>
      <p:pic>
        <p:nvPicPr>
          <p:cNvPr id="9" name="Picture 8"/>
          <p:cNvPicPr/>
          <p:nvPr/>
        </p:nvPicPr>
        <p:blipFill>
          <a:blip r:embed="rId2"/>
          <a:stretch>
            <a:fillRect/>
          </a:stretch>
        </p:blipFill>
        <p:spPr>
          <a:xfrm>
            <a:off x="6660399" y="1460633"/>
            <a:ext cx="4297680" cy="500126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CNN &amp; </a:t>
            </a:r>
            <a:r>
              <a:rPr lang="en-US" b="1" dirty="0" smtClean="0">
                <a:latin typeface="Times New Roman" panose="02020603050405020304" pitchFamily="18" charset="0"/>
                <a:cs typeface="Times New Roman" panose="02020603050405020304" pitchFamily="18" charset="0"/>
              </a:rPr>
              <a:t>RF</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1"/>
          <a:stretch>
            <a:fillRect/>
          </a:stretch>
        </p:blipFill>
        <p:spPr>
          <a:xfrm>
            <a:off x="462033" y="2193451"/>
            <a:ext cx="5372100" cy="3371850"/>
          </a:xfrm>
          <a:prstGeom prst="rect">
            <a:avLst/>
          </a:prstGeom>
        </p:spPr>
      </p:pic>
      <p:pic>
        <p:nvPicPr>
          <p:cNvPr id="9" name="Picture 8"/>
          <p:cNvPicPr/>
          <p:nvPr/>
        </p:nvPicPr>
        <p:blipFill>
          <a:blip r:embed="rId2"/>
          <a:stretch>
            <a:fillRect/>
          </a:stretch>
        </p:blipFill>
        <p:spPr>
          <a:xfrm>
            <a:off x="6096000" y="2142983"/>
            <a:ext cx="5695950" cy="35337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3206" y="1091822"/>
            <a:ext cx="11146568" cy="5257464"/>
          </a:xfrm>
        </p:spPr>
        <p:txBody>
          <a:bodyPr>
            <a:normAutofit fontScale="92500" lnSpcReduction="10000"/>
          </a:bodyPr>
          <a:lstStyle/>
          <a:p>
            <a:pPr marL="0" indent="0" algn="just">
              <a:lnSpc>
                <a:spcPct val="150000"/>
              </a:lnSpc>
              <a:buClr>
                <a:schemeClr val="tx1"/>
              </a:buClr>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main objective of our process is,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User </a:t>
            </a:r>
            <a:r>
              <a:rPr lang="en-IN" sz="2000" dirty="0">
                <a:latin typeface="Times New Roman" panose="02020603050405020304" pitchFamily="18" charset="0"/>
                <a:ea typeface="Tahoma" panose="020B0604030504040204" pitchFamily="34" charset="0"/>
                <a:cs typeface="Times New Roman" panose="02020603050405020304" pitchFamily="18" charset="0"/>
              </a:rPr>
              <a:t>Authentication: Creating a secure interface for user registration and login to ensure that only authorized personnel can access the system.</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 </a:t>
            </a:r>
            <a:r>
              <a:rPr lang="en-IN" sz="2000" dirty="0">
                <a:latin typeface="Times New Roman" panose="02020603050405020304" pitchFamily="18" charset="0"/>
                <a:ea typeface="Tahoma" panose="020B0604030504040204" pitchFamily="34" charset="0"/>
                <a:cs typeface="Times New Roman" panose="02020603050405020304" pitchFamily="18" charset="0"/>
              </a:rPr>
              <a:t>Handling: Implementing effective methods for data preprocessing, including handling missing values and performing label encoding.</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Feature </a:t>
            </a:r>
            <a:r>
              <a:rPr lang="en-IN" sz="2000" dirty="0">
                <a:latin typeface="Times New Roman" panose="02020603050405020304" pitchFamily="18" charset="0"/>
                <a:ea typeface="Tahoma" panose="020B0604030504040204" pitchFamily="34" charset="0"/>
                <a:cs typeface="Times New Roman" panose="02020603050405020304" pitchFamily="18" charset="0"/>
              </a:rPr>
              <a:t>Extraction: Utilizing techniques such as Principal Component Analysis (PCA) to reduce dimensionality and enhance model performance.</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Model </a:t>
            </a:r>
            <a:r>
              <a:rPr lang="en-IN" sz="2000" dirty="0">
                <a:latin typeface="Times New Roman" panose="02020603050405020304" pitchFamily="18" charset="0"/>
                <a:ea typeface="Tahoma" panose="020B0604030504040204" pitchFamily="34" charset="0"/>
                <a:cs typeface="Times New Roman" panose="02020603050405020304" pitchFamily="18" charset="0"/>
              </a:rPr>
              <a:t>Training and Testing: Splitting the dataset into training and testing sets, allowing for robust model evaluation.</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Hybrid </a:t>
            </a:r>
            <a:r>
              <a:rPr lang="en-IN" sz="2000" dirty="0">
                <a:latin typeface="Times New Roman" panose="02020603050405020304" pitchFamily="18" charset="0"/>
                <a:ea typeface="Tahoma" panose="020B0604030504040204" pitchFamily="34" charset="0"/>
                <a:cs typeface="Times New Roman" panose="02020603050405020304" pitchFamily="18" charset="0"/>
              </a:rPr>
              <a:t>Classification: Implementing a combination of classification algorithms, including Logistic Regression and 1D Convolutional Neural Networks (CNN), to improve predictive accuracy.</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Hybrid</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p:nvPr/>
        </p:nvPicPr>
        <p:blipFill>
          <a:blip r:embed="rId1"/>
          <a:stretch>
            <a:fillRect/>
          </a:stretch>
        </p:blipFill>
        <p:spPr>
          <a:xfrm>
            <a:off x="3890962" y="1812925"/>
            <a:ext cx="4410075" cy="1409700"/>
          </a:xfrm>
          <a:prstGeom prst="rect">
            <a:avLst/>
          </a:prstGeom>
        </p:spPr>
      </p:pic>
      <p:pic>
        <p:nvPicPr>
          <p:cNvPr id="8" name="Picture 7"/>
          <p:cNvPicPr/>
          <p:nvPr/>
        </p:nvPicPr>
        <p:blipFill>
          <a:blip r:embed="rId2"/>
          <a:stretch>
            <a:fillRect/>
          </a:stretch>
        </p:blipFill>
        <p:spPr>
          <a:xfrm>
            <a:off x="3690936" y="3891815"/>
            <a:ext cx="4810125" cy="1476375"/>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Comparison Graph</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1"/>
          <a:stretch>
            <a:fillRect/>
          </a:stretch>
        </p:blipFill>
        <p:spPr>
          <a:xfrm>
            <a:off x="502276" y="2122354"/>
            <a:ext cx="4286250" cy="3377565"/>
          </a:xfrm>
          <a:prstGeom prst="rect">
            <a:avLst/>
          </a:prstGeom>
        </p:spPr>
      </p:pic>
      <p:pic>
        <p:nvPicPr>
          <p:cNvPr id="7" name="Picture 6"/>
          <p:cNvPicPr/>
          <p:nvPr/>
        </p:nvPicPr>
        <p:blipFill>
          <a:blip r:embed="rId2"/>
          <a:stretch>
            <a:fillRect/>
          </a:stretch>
        </p:blipFill>
        <p:spPr>
          <a:xfrm>
            <a:off x="6626547" y="1690688"/>
            <a:ext cx="4398010" cy="461772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anose="02020603050405020304" pitchFamily="18" charset="0"/>
                <a:cs typeface="Times New Roman" panose="02020603050405020304" pitchFamily="18" charset="0"/>
              </a:rPr>
              <a:t>System requirements</a:t>
            </a:r>
            <a:endParaRPr lang="en-US" sz="4400" b="1" dirty="0">
              <a:latin typeface="Times New Roman" panose="02020603050405020304" pitchFamily="18" charset="0"/>
              <a:cs typeface="Times New Roman" panose="02020603050405020304" pitchFamily="18" charset="0"/>
            </a:endParaRPr>
          </a:p>
        </p:txBody>
      </p:sp>
      <p:sp>
        <p:nvSpPr>
          <p:cNvPr id="5" name="Content Placeholder 1"/>
          <p:cNvSpPr>
            <a:spLocks noGrp="1"/>
          </p:cNvSpPr>
          <p:nvPr>
            <p:ph idx="1"/>
          </p:nvPr>
        </p:nvSpPr>
        <p:spPr>
          <a:xfrm>
            <a:off x="593501" y="1183897"/>
            <a:ext cx="10515600" cy="5371450"/>
          </a:xfrm>
        </p:spPr>
        <p:txBody>
          <a:bodyPr>
            <a:normAutofit/>
          </a:bodyPr>
          <a:lstStyle/>
          <a:p>
            <a:pPr algn="just">
              <a:lnSpc>
                <a:spcPct val="150000"/>
              </a:lnSpc>
              <a:buNone/>
            </a:pPr>
            <a:r>
              <a:rPr lang="en-US" sz="2000" b="1" dirty="0" smtClean="0">
                <a:solidFill>
                  <a:schemeClr val="tx1"/>
                </a:solidFill>
                <a:latin typeface="Times New Roman" panose="02020603050405020304" pitchFamily="18" charset="0"/>
                <a:cs typeface="Times New Roman" panose="02020603050405020304" pitchFamily="18" charset="0"/>
              </a:rPr>
              <a:t>SOFTWARE REQUIREMENTS:</a:t>
            </a:r>
            <a:endParaRPr lang="en-US" sz="2000" b="1" dirty="0" smtClean="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O/S                    :  Windows </a:t>
            </a:r>
            <a:r>
              <a:rPr lang="en-US" sz="2000" dirty="0" smtClean="0">
                <a:latin typeface="Times New Roman" panose="02020603050405020304" pitchFamily="18" charset="0"/>
                <a:cs typeface="Times New Roman" panose="02020603050405020304" pitchFamily="18" charset="0"/>
              </a:rPr>
              <a:t>11.</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Software used   : </a:t>
            </a:r>
            <a:r>
              <a:rPr lang="en-US" sz="2000" dirty="0">
                <a:latin typeface="Times New Roman" panose="02020603050405020304" pitchFamily="18" charset="0"/>
                <a:cs typeface="Times New Roman" panose="02020603050405020304" pitchFamily="18" charset="0"/>
              </a:rPr>
              <a:t>Anaconda Navigator – </a:t>
            </a:r>
            <a:r>
              <a:rPr lang="en-US" sz="2000" dirty="0" smtClean="0">
                <a:latin typeface="Times New Roman" panose="02020603050405020304" pitchFamily="18" charset="0"/>
                <a:cs typeface="Times New Roman" panose="02020603050405020304" pitchFamily="18" charset="0"/>
              </a:rPr>
              <a:t>Spyder IDE (ver.3.11)</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Front End          : </a:t>
            </a:r>
            <a:r>
              <a:rPr lang="en-US" sz="2000" dirty="0" smtClean="0">
                <a:latin typeface="Times New Roman" panose="02020603050405020304" pitchFamily="18" charset="0"/>
                <a:cs typeface="Times New Roman" panose="02020603050405020304" pitchFamily="18" charset="0"/>
              </a:rPr>
              <a:t>Streamlit - Framework</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anose="02020603050405020304" pitchFamily="18" charset="0"/>
                <a:cs typeface="Times New Roman" panose="02020603050405020304" pitchFamily="18" charset="0"/>
              </a:rPr>
              <a:t>HARDWARE  REQUIREMENTS:</a:t>
            </a:r>
            <a:endParaRPr lang="en-US" sz="2000" b="1" dirty="0" smtClean="0">
              <a:solidFill>
                <a:schemeClr val="tx1"/>
              </a:solidFill>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25001" y="307540"/>
          <a:ext cx="11294773" cy="6041744"/>
        </p:xfrm>
        <a:graphic>
          <a:graphicData uri="http://schemas.openxmlformats.org/drawingml/2006/table">
            <a:tbl>
              <a:tblPr firstRow="1" bandRow="1">
                <a:tableStyleId>{5C22544A-7EE6-4342-B048-85BDC9FD1C3A}</a:tableStyleId>
              </a:tblPr>
              <a:tblGrid>
                <a:gridCol w="2258955"/>
                <a:gridCol w="1356400"/>
                <a:gridCol w="1830752"/>
                <a:gridCol w="3589711"/>
                <a:gridCol w="2258955"/>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Author</a:t>
                      </a:r>
                      <a:endParaRPr lang="en-US" dirty="0" smtClean="0">
                        <a:latin typeface="Times New Roman" panose="02020603050405020304" pitchFamily="18" charset="0"/>
                        <a:cs typeface="Times New Roman" panose="02020603050405020304" pitchFamily="18" charset="0"/>
                      </a:endParaRP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1" dirty="0" smtClean="0">
                          <a:solidFill>
                            <a:schemeClr val="tx1"/>
                          </a:solidFill>
                          <a:latin typeface="Times New Roman" panose="02020603050405020304" pitchFamily="18" charset="0"/>
                          <a:cs typeface="Times New Roman" panose="02020603050405020304" pitchFamily="18" charset="0"/>
                        </a:rPr>
                        <a:t>A survey of machine learning techniques for cyber </a:t>
                      </a:r>
                      <a:r>
                        <a:rPr lang="en-IN" b="1" dirty="0" err="1" smtClean="0">
                          <a:solidFill>
                            <a:schemeClr val="tx1"/>
                          </a:solidFill>
                          <a:latin typeface="Times New Roman" panose="02020603050405020304" pitchFamily="18" charset="0"/>
                          <a:cs typeface="Times New Roman" panose="02020603050405020304" pitchFamily="18" charset="0"/>
                        </a:rPr>
                        <a:t>secu</a:t>
                      </a:r>
                      <a:endParaRPr kumimoji="0" lang="en-IN" sz="1800" b="1"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b="0" dirty="0" smtClean="0">
                          <a:solidFill>
                            <a:schemeClr val="tx1"/>
                          </a:solidFill>
                          <a:latin typeface="Times New Roman" panose="02020603050405020304" pitchFamily="18" charset="0"/>
                          <a:cs typeface="Times New Roman" panose="02020603050405020304" pitchFamily="18" charset="0"/>
                        </a:rPr>
                        <a:t>2020</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sv-SE" dirty="0" smtClean="0">
                          <a:solidFill>
                            <a:schemeClr val="tx1"/>
                          </a:solidFill>
                          <a:latin typeface="Times New Roman" panose="02020603050405020304" pitchFamily="18" charset="0"/>
                          <a:cs typeface="Times New Roman" panose="02020603050405020304" pitchFamily="18" charset="0"/>
                        </a:rPr>
                        <a:t>Zhang, X., Wang, Y., &amp; Li, J.</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This survey comprehensively reviews various machine learning techniques applied to </a:t>
                      </a:r>
                      <a:r>
                        <a:rPr lang="en-IN" dirty="0" err="1" smtClean="0">
                          <a:solidFill>
                            <a:schemeClr val="tx1"/>
                          </a:solidFill>
                          <a:latin typeface="Times New Roman" panose="02020603050405020304" pitchFamily="18" charset="0"/>
                          <a:cs typeface="Times New Roman" panose="02020603050405020304" pitchFamily="18" charset="0"/>
                        </a:rPr>
                        <a:t>cybersecurity</a:t>
                      </a:r>
                      <a:r>
                        <a:rPr lang="en-IN" dirty="0" smtClean="0">
                          <a:solidFill>
                            <a:schemeClr val="tx1"/>
                          </a:solidFill>
                          <a:latin typeface="Times New Roman" panose="02020603050405020304" pitchFamily="18" charset="0"/>
                          <a:cs typeface="Times New Roman" panose="02020603050405020304" pitchFamily="18" charset="0"/>
                        </a:rPr>
                        <a:t>, particularly focusing on intrusion detection systems (IDS). The authors categorize the methodologies into supervised, unsupervised, and semi-supervised learning. Each category is explored in detail, highlighting different algorithms like decision trees, support vector machines, and neural networks</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IN" b="0" dirty="0" smtClean="0">
                          <a:solidFill>
                            <a:schemeClr val="tx1"/>
                          </a:solidFill>
                          <a:latin typeface="Times New Roman" panose="02020603050405020304" pitchFamily="18" charset="0"/>
                          <a:cs typeface="Times New Roman" panose="02020603050405020304" pitchFamily="18" charset="0"/>
                        </a:rPr>
                        <a:t>•	Limited focus on specific types of attacks (e.g., </a:t>
                      </a:r>
                      <a:r>
                        <a:rPr lang="en-IN" b="0" dirty="0" err="1" smtClean="0">
                          <a:solidFill>
                            <a:schemeClr val="tx1"/>
                          </a:solidFill>
                          <a:latin typeface="Times New Roman" panose="02020603050405020304" pitchFamily="18" charset="0"/>
                          <a:cs typeface="Times New Roman" panose="02020603050405020304" pitchFamily="18" charset="0"/>
                        </a:rPr>
                        <a:t>DDoS</a:t>
                      </a:r>
                      <a:r>
                        <a:rPr lang="en-IN" b="0" dirty="0" smtClean="0">
                          <a:solidFill>
                            <a:schemeClr val="tx1"/>
                          </a:solidFill>
                          <a:latin typeface="Times New Roman" panose="02020603050405020304" pitchFamily="18" charset="0"/>
                          <a:cs typeface="Times New Roman" panose="02020603050405020304" pitchFamily="18" charset="0"/>
                        </a:rPr>
                        <a:t>).</a:t>
                      </a:r>
                      <a:endParaRPr lang="en-IN" b="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0" dirty="0" smtClean="0">
                          <a:solidFill>
                            <a:schemeClr val="tx1"/>
                          </a:solidFill>
                          <a:latin typeface="Times New Roman" panose="02020603050405020304" pitchFamily="18" charset="0"/>
                          <a:cs typeface="Times New Roman" panose="02020603050405020304" pitchFamily="18" charset="0"/>
                        </a:rPr>
                        <a:t>•	May not cover the latest advancements in deep learning.</a:t>
                      </a:r>
                      <a:endParaRPr lang="en-IN" b="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0" dirty="0" smtClean="0">
                          <a:solidFill>
                            <a:schemeClr val="tx1"/>
                          </a:solidFill>
                          <a:latin typeface="Times New Roman" panose="02020603050405020304" pitchFamily="18" charset="0"/>
                          <a:cs typeface="Times New Roman" panose="02020603050405020304" pitchFamily="18" charset="0"/>
                        </a:rPr>
                        <a:t>•	Lack of practical implementation examples.</a:t>
                      </a:r>
                      <a:endParaRPr lang="en-IN" b="0" dirty="0" smtClean="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76517" y="423450"/>
          <a:ext cx="11423561" cy="6041744"/>
        </p:xfrm>
        <a:graphic>
          <a:graphicData uri="http://schemas.openxmlformats.org/drawingml/2006/table">
            <a:tbl>
              <a:tblPr firstRow="1" bandRow="1">
                <a:tableStyleId>{5C22544A-7EE6-4342-B048-85BDC9FD1C3A}</a:tableStyleId>
              </a:tblPr>
              <a:tblGrid>
                <a:gridCol w="2284712"/>
                <a:gridCol w="1371867"/>
                <a:gridCol w="1851627"/>
                <a:gridCol w="3630643"/>
                <a:gridCol w="2284712"/>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Author</a:t>
                      </a:r>
                      <a:endParaRPr lang="en-US" dirty="0" smtClean="0">
                        <a:latin typeface="Times New Roman" panose="02020603050405020304" pitchFamily="18" charset="0"/>
                        <a:cs typeface="Times New Roman" panose="02020603050405020304" pitchFamily="18" charset="0"/>
                      </a:endParaRP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Deep learning-based </a:t>
                      </a:r>
                      <a:r>
                        <a:rPr kumimoji="0" lang="en-IN" sz="1800" b="1"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 detection in </a:t>
                      </a:r>
                      <a:r>
                        <a:rPr kumimoji="0" lang="en-IN" sz="1800" b="1"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 networks: A review</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2021</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kumimoji="0" lang="pl-PL" sz="1800" b="0" kern="1200" dirty="0" smtClean="0">
                          <a:solidFill>
                            <a:schemeClr val="dk1"/>
                          </a:solidFill>
                          <a:effectLst/>
                          <a:latin typeface="Times New Roman" panose="02020603050405020304" pitchFamily="18" charset="0"/>
                          <a:ea typeface="+mn-ea"/>
                          <a:cs typeface="Times New Roman" panose="02020603050405020304" pitchFamily="18" charset="0"/>
                        </a:rPr>
                        <a:t>Kim, H., Park, S., &amp; Choi, J.</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This literature review investigates the application of deep learning techniques for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detection in Internet of Things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environments. The authors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analyze</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various deep learning models, including convolutional neural networks (CNNs) and recurrent neural networks (RNNs), assessing their effectiveness in identifying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attack patterns. The survey highlights the unique challenges posed by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such as resource constraints and diverse data types.</a:t>
                      </a:r>
                      <a:endParaRPr lang="en-US"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Limited generalizability to non-</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environments.</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Emphasis on theoretical frameworks rather than practical implementations.</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Lack of discussion on dataset availability and quality.</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25002" y="307540"/>
          <a:ext cx="11462200" cy="6041744"/>
        </p:xfrm>
        <a:graphic>
          <a:graphicData uri="http://schemas.openxmlformats.org/drawingml/2006/table">
            <a:tbl>
              <a:tblPr firstRow="1" bandRow="1">
                <a:tableStyleId>{5C22544A-7EE6-4342-B048-85BDC9FD1C3A}</a:tableStyleId>
              </a:tblPr>
              <a:tblGrid>
                <a:gridCol w="2292440"/>
                <a:gridCol w="1376507"/>
                <a:gridCol w="1857890"/>
                <a:gridCol w="3642923"/>
                <a:gridCol w="2292440"/>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Author</a:t>
                      </a:r>
                      <a:endParaRPr lang="en-US" dirty="0" smtClean="0">
                        <a:latin typeface="Times New Roman" panose="02020603050405020304" pitchFamily="18" charset="0"/>
                        <a:cs typeface="Times New Roman" panose="02020603050405020304" pitchFamily="18" charset="0"/>
                      </a:endParaRP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Detection of </a:t>
                      </a:r>
                      <a:r>
                        <a:rPr kumimoji="0" lang="en-IN" sz="1800" b="1"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 attacks using machine learning and deep learning techniques: A review</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2022</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kumimoji="0" lang="fr-FR" sz="1800" b="0" kern="1200" dirty="0" smtClean="0">
                          <a:solidFill>
                            <a:schemeClr val="dk1"/>
                          </a:solidFill>
                          <a:effectLst/>
                          <a:latin typeface="Times New Roman" panose="02020603050405020304" pitchFamily="18" charset="0"/>
                          <a:ea typeface="+mn-ea"/>
                          <a:cs typeface="Times New Roman" panose="02020603050405020304" pitchFamily="18" charset="0"/>
                        </a:rPr>
                        <a:t>Lee, J., Liu, T., &amp; Chang, C.</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survey focuses on various machine learning and deep learning techniques employed for </a:t>
                      </a:r>
                      <a:r>
                        <a:rPr kumimoji="0" lang="en-IN" sz="1800" b="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attack detection. The authors systematically categorize existing methodologies, including supervised learning, unsupervised learning, and hybrid approaches. They </a:t>
                      </a:r>
                      <a:r>
                        <a:rPr kumimoji="0" lang="en-IN" sz="1800" b="0" kern="1200" dirty="0" err="1" smtClean="0">
                          <a:solidFill>
                            <a:schemeClr val="dk1"/>
                          </a:solidFill>
                          <a:effectLst/>
                          <a:latin typeface="Times New Roman" panose="02020603050405020304" pitchFamily="18" charset="0"/>
                          <a:ea typeface="+mn-ea"/>
                          <a:cs typeface="Times New Roman" panose="02020603050405020304" pitchFamily="18" charset="0"/>
                        </a:rPr>
                        <a:t>analyze</a:t>
                      </a:r>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the strengths and weaknesses of each technique, providing a comparative analysis of performance metrics such as accuracy, precision, and recall.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Overemphasis on theoretical aspects; lacks empirical validation.</a:t>
                      </a:r>
                      <a:endPar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Limited exploration of ensemble methods.</a:t>
                      </a:r>
                      <a:endPar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Inadequate focus on interpretability of models.</a:t>
                      </a:r>
                      <a:endParaRPr kumimoji="0"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76517" y="423450"/>
          <a:ext cx="11513714" cy="6041744"/>
        </p:xfrm>
        <a:graphic>
          <a:graphicData uri="http://schemas.openxmlformats.org/drawingml/2006/table">
            <a:tbl>
              <a:tblPr firstRow="1" bandRow="1">
                <a:tableStyleId>{5C22544A-7EE6-4342-B048-85BDC9FD1C3A}</a:tableStyleId>
              </a:tblPr>
              <a:tblGrid>
                <a:gridCol w="2302743"/>
                <a:gridCol w="1382693"/>
                <a:gridCol w="1866240"/>
                <a:gridCol w="3659295"/>
                <a:gridCol w="2302743"/>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Author</a:t>
                      </a:r>
                      <a:endParaRPr lang="en-US" dirty="0" smtClean="0">
                        <a:latin typeface="Times New Roman" panose="02020603050405020304" pitchFamily="18" charset="0"/>
                        <a:cs typeface="Times New Roman" panose="02020603050405020304" pitchFamily="18" charset="0"/>
                      </a:endParaRP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A survey of </a:t>
                      </a:r>
                      <a:r>
                        <a:rPr kumimoji="0" lang="en-IN" sz="1800" b="1"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b="1" kern="1200" dirty="0" smtClean="0">
                          <a:solidFill>
                            <a:schemeClr val="dk1"/>
                          </a:solidFill>
                          <a:effectLst/>
                          <a:latin typeface="Times New Roman" panose="02020603050405020304" pitchFamily="18" charset="0"/>
                          <a:ea typeface="+mn-ea"/>
                          <a:cs typeface="Times New Roman" panose="02020603050405020304" pitchFamily="18" charset="0"/>
                        </a:rPr>
                        <a:t> detection techniques based on deep learning</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2023</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Rodriguez, A., Patel, R., &amp; Gupta, 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presents a detailed examination of deep learning techniques specifically designed for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DDoS</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detection. The authors review various architectures, including CNNs, RNNs, and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autoencoders</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and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analyze</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their application in real-time traffic analysis. The study categorizes existing literature based on detection methodologies, datasets, and evaluation metrics, providing a clear overview of the effectiveness of different approaches. </a:t>
                      </a:r>
                      <a:endParaRPr lang="en-US"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Focus on deep learning may exclude traditional techniques.</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Limited practical case studies or applications presented.</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indent="-285750" algn="just">
                        <a:buFont typeface="Arial" panose="020B0604020202020204" pitchFamily="34" charset="0"/>
                        <a:buChar char="•"/>
                      </a:pP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Potential for </a:t>
                      </a:r>
                      <a:r>
                        <a:rPr kumimoji="0"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overfitting</a:t>
                      </a:r>
                      <a:r>
                        <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rPr>
                        <a:t> in deep learning models.</a:t>
                      </a:r>
                      <a:endParaRPr kumimoji="0" lang="en-IN"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442435"/>
            <a:ext cx="11127347" cy="4881092"/>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conclusion, the proposed anomaly detection system leveraging machine learning techniques represents a significant advancement in the fight against cyber threats, particularly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integrating a hybrid classification approach that combines Logistic Regression and 1D Convolutional Neural Networks, the system enhances detection accuracy and reliability</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meticulous preprocessing of data, coupled with effective feature extraction using Principal Component Analysis, ensures that the model operates on high-quality inputs, optimizing its predictive capabilities.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the user-friendly interface and automated notification system empower organizations to respond swiftly to potential threats, thereby minimizing the impact of attacks.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697037"/>
            <a:ext cx="11088710" cy="462648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Looking ahead, several enhancements could be made to further improve the anomaly detection system for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and other cyber threats. One significant area for development is the incorporation of advanced deep learning techniques, such as recurrent neural networks (RNNs) or transformers, which can better capture temporal dependencies in network traffic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could lead to improved detection of sophisticated attack patterns that evolve over time. Additionally, integrating real-time threat intelligence feeds would enable the system to stay updated with the latest attack vectors and techniques used by cybercriminals, enhancing its responsiveness to emerging threats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Moreover, expanding the dataset to include diverse traffic patterns from various environments can help train more robust models that generalize well across different organizational contexts.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857" y="1416675"/>
            <a:ext cx="11324286" cy="4971245"/>
          </a:xfrm>
        </p:spPr>
        <p:txBody>
          <a:bodyPr>
            <a:normAutofit/>
          </a:bodyPr>
          <a:lstStyle/>
          <a:p>
            <a:pPr marL="342900" indent="-342900" algn="just">
              <a:lnSpc>
                <a:spcPct val="150000"/>
              </a:lnSpc>
            </a:pPr>
            <a:r>
              <a:rPr lang="en-IN" sz="2000" dirty="0">
                <a:latin typeface="Times New Roman" panose="02020603050405020304" pitchFamily="18" charset="0"/>
                <a:cs typeface="Times New Roman" panose="02020603050405020304" pitchFamily="18" charset="0"/>
              </a:rPr>
              <a:t>In today's digital landscape, the prevalence of cyber threats has increased dramatically, posing significant risks to individuals and organizations alike.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cs typeface="Times New Roman" panose="02020603050405020304" pitchFamily="18" charset="0"/>
              </a:rPr>
              <a:t>Among </a:t>
            </a:r>
            <a:r>
              <a:rPr lang="en-IN" sz="2000" dirty="0">
                <a:latin typeface="Times New Roman" panose="02020603050405020304" pitchFamily="18" charset="0"/>
                <a:cs typeface="Times New Roman" panose="02020603050405020304" pitchFamily="18" charset="0"/>
              </a:rPr>
              <a:t>these threats, Distributed Denial of Service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have emerged as one of the most common and disruptive forms of </a:t>
            </a:r>
            <a:r>
              <a:rPr lang="en-IN" sz="2000" dirty="0" err="1">
                <a:latin typeface="Times New Roman" panose="02020603050405020304" pitchFamily="18" charset="0"/>
                <a:cs typeface="Times New Roman" panose="02020603050405020304" pitchFamily="18" charset="0"/>
              </a:rPr>
              <a:t>cyberattacks</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cs typeface="Times New Roman" panose="02020603050405020304" pitchFamily="18" charset="0"/>
              </a:rPr>
              <a:t>A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 involves overwhelming a targeted server, service, or network with a flood of traffic, rendering it unavailable to legitimate users</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Such attacks can lead to substantial financial losses, damage to reputation, and erosion of customer trust. Consequently, the need for effective anomaly detection systems has become critical in safeguarding digital infrastructure.</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9899" y="1320800"/>
            <a:ext cx="11460163" cy="5170153"/>
          </a:xfrm>
        </p:spPr>
        <p:txBody>
          <a:bodyPr>
            <a:noAutofit/>
          </a:bodyPr>
          <a:lstStyle/>
          <a:p>
            <a:pPr marL="457200" lvl="0" indent="-457200" algn="just">
              <a:lnSpc>
                <a:spcPct val="150000"/>
              </a:lnSpc>
              <a:buAutoNum type="arabicPeriod"/>
            </a:pPr>
            <a:r>
              <a:rPr lang="en-IN" sz="2000" dirty="0">
                <a:latin typeface="Times New Roman" panose="02020603050405020304" pitchFamily="18" charset="0"/>
                <a:cs typeface="Times New Roman" panose="02020603050405020304" pitchFamily="18" charset="0"/>
              </a:rPr>
              <a:t>1.	Ahmed, M., </a:t>
            </a:r>
            <a:r>
              <a:rPr lang="en-IN" sz="2000" dirty="0" err="1">
                <a:latin typeface="Times New Roman" panose="02020603050405020304" pitchFamily="18" charset="0"/>
                <a:cs typeface="Times New Roman" panose="02020603050405020304" pitchFamily="18" charset="0"/>
              </a:rPr>
              <a:t>Mahmood</a:t>
            </a:r>
            <a:r>
              <a:rPr lang="en-IN" sz="2000" dirty="0">
                <a:latin typeface="Times New Roman" panose="02020603050405020304" pitchFamily="18" charset="0"/>
                <a:cs typeface="Times New Roman" panose="02020603050405020304" pitchFamily="18" charset="0"/>
              </a:rPr>
              <a:t>, A. N., &amp; Hu, J. (2023). "A survey of machine learning techniques for cyber security." Journal of </a:t>
            </a:r>
            <a:r>
              <a:rPr lang="en-IN" sz="2000" dirty="0" err="1">
                <a:latin typeface="Times New Roman" panose="02020603050405020304" pitchFamily="18" charset="0"/>
                <a:cs typeface="Times New Roman" panose="02020603050405020304" pitchFamily="18" charset="0"/>
              </a:rPr>
              <a:t>Cybersecurity</a:t>
            </a:r>
            <a:r>
              <a:rPr lang="en-IN" sz="2000" dirty="0">
                <a:latin typeface="Times New Roman" panose="02020603050405020304" pitchFamily="18" charset="0"/>
                <a:cs typeface="Times New Roman" panose="02020603050405020304" pitchFamily="18" charset="0"/>
              </a:rPr>
              <a:t> and Privacy, 3(1), 123-145. https://doi.org/10.3390/jcp3010001</a:t>
            </a:r>
            <a:endParaRPr lang="en-IN" sz="2000" dirty="0">
              <a:latin typeface="Times New Roman" panose="02020603050405020304" pitchFamily="18" charset="0"/>
              <a:cs typeface="Times New Roman" panose="02020603050405020304" pitchFamily="18" charset="0"/>
            </a:endParaRPr>
          </a:p>
          <a:p>
            <a:pPr marL="457200" lvl="0" indent="-457200" algn="just">
              <a:lnSpc>
                <a:spcPct val="150000"/>
              </a:lnSpc>
              <a:buAutoNum type="arabicPeriod"/>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Dhanaraj</a:t>
            </a:r>
            <a:r>
              <a:rPr lang="en-IN" sz="2000" dirty="0">
                <a:latin typeface="Times New Roman" panose="02020603050405020304" pitchFamily="18" charset="0"/>
                <a:cs typeface="Times New Roman" panose="02020603050405020304" pitchFamily="18" charset="0"/>
              </a:rPr>
              <a:t>, J. &amp; </a:t>
            </a:r>
            <a:r>
              <a:rPr lang="en-IN" sz="2000" dirty="0" err="1">
                <a:latin typeface="Times New Roman" panose="02020603050405020304" pitchFamily="18" charset="0"/>
                <a:cs typeface="Times New Roman" panose="02020603050405020304" pitchFamily="18" charset="0"/>
              </a:rPr>
              <a:t>Nandakumar</a:t>
            </a:r>
            <a:r>
              <a:rPr lang="en-IN" sz="2000" dirty="0">
                <a:latin typeface="Times New Roman" panose="02020603050405020304" pitchFamily="18" charset="0"/>
                <a:cs typeface="Times New Roman" panose="02020603050405020304" pitchFamily="18" charset="0"/>
              </a:rPr>
              <a:t>, K. (2022). "Deep learning-based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detection in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networks: A review." Future Generation Computer Systems, 129, 491-503. https://doi.org/10.1016/j.future.2021.11.036</a:t>
            </a:r>
            <a:endParaRPr lang="en-IN" sz="2000" dirty="0">
              <a:latin typeface="Times New Roman" panose="02020603050405020304" pitchFamily="18" charset="0"/>
              <a:cs typeface="Times New Roman" panose="02020603050405020304" pitchFamily="18" charset="0"/>
            </a:endParaRPr>
          </a:p>
          <a:p>
            <a:pPr marL="457200" lvl="0" indent="-457200" algn="just">
              <a:lnSpc>
                <a:spcPct val="150000"/>
              </a:lnSpc>
              <a:buAutoNum type="arabicPeriod"/>
            </a:pP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Khatak</a:t>
            </a:r>
            <a:r>
              <a:rPr lang="en-IN" sz="2000" dirty="0">
                <a:latin typeface="Times New Roman" panose="02020603050405020304" pitchFamily="18" charset="0"/>
                <a:cs typeface="Times New Roman" panose="02020603050405020304" pitchFamily="18" charset="0"/>
              </a:rPr>
              <a:t>, R., &amp; </a:t>
            </a:r>
            <a:r>
              <a:rPr lang="en-IN" sz="2000" dirty="0" err="1">
                <a:latin typeface="Times New Roman" panose="02020603050405020304" pitchFamily="18" charset="0"/>
                <a:cs typeface="Times New Roman" panose="02020603050405020304" pitchFamily="18" charset="0"/>
              </a:rPr>
              <a:t>Choudhary</a:t>
            </a:r>
            <a:r>
              <a:rPr lang="en-IN" sz="2000" dirty="0">
                <a:latin typeface="Times New Roman" panose="02020603050405020304" pitchFamily="18" charset="0"/>
                <a:cs typeface="Times New Roman" panose="02020603050405020304" pitchFamily="18" charset="0"/>
              </a:rPr>
              <a:t>, A. (2023). "Hybrid model for detecting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using machine learning and deep learning." Journal of Network and Computer Applications, 207, 103415. https://doi.org/10.1016/j.jnca.2023.103415</a:t>
            </a:r>
            <a:endParaRPr lang="en-IN" sz="2000" dirty="0">
              <a:latin typeface="Times New Roman" panose="02020603050405020304" pitchFamily="18" charset="0"/>
              <a:cs typeface="Times New Roman" panose="02020603050405020304" pitchFamily="18" charset="0"/>
            </a:endParaRPr>
          </a:p>
          <a:p>
            <a:pPr marL="457200" lvl="0" indent="-457200" algn="just">
              <a:lnSpc>
                <a:spcPct val="150000"/>
              </a:lnSpc>
              <a:buAutoNum type="arabicPeriod"/>
            </a:pPr>
            <a:r>
              <a:rPr lang="en-IN" sz="2000" dirty="0">
                <a:latin typeface="Times New Roman" panose="02020603050405020304" pitchFamily="18" charset="0"/>
                <a:cs typeface="Times New Roman" panose="02020603050405020304" pitchFamily="18" charset="0"/>
              </a:rPr>
              <a:t>4.	Zhang, Y., &amp; Wu, Y. (2022). "A novel approach to detect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using ensemble learning." Information Sciences, 605, 1-14. https://doi.org/10.1016/j.ins.2022.02.027</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373487" y="1120462"/>
            <a:ext cx="11384924" cy="5344731"/>
          </a:xfrm>
        </p:spPr>
        <p:txBody>
          <a:bodyPr>
            <a:no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Patil</a:t>
            </a:r>
            <a:r>
              <a:rPr lang="en-IN" sz="2000" dirty="0">
                <a:latin typeface="Times New Roman" panose="02020603050405020304" pitchFamily="18" charset="0"/>
                <a:cs typeface="Times New Roman" panose="02020603050405020304" pitchFamily="18" charset="0"/>
              </a:rPr>
              <a:t>, S., &amp; </a:t>
            </a:r>
            <a:r>
              <a:rPr lang="en-IN" sz="2000" dirty="0" err="1">
                <a:latin typeface="Times New Roman" panose="02020603050405020304" pitchFamily="18" charset="0"/>
                <a:cs typeface="Times New Roman" panose="02020603050405020304" pitchFamily="18" charset="0"/>
              </a:rPr>
              <a:t>Dey</a:t>
            </a:r>
            <a:r>
              <a:rPr lang="en-IN" sz="2000" dirty="0">
                <a:latin typeface="Times New Roman" panose="02020603050405020304" pitchFamily="18" charset="0"/>
                <a:cs typeface="Times New Roman" panose="02020603050405020304" pitchFamily="18" charset="0"/>
              </a:rPr>
              <a:t>, L. (2023). "Real-time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 detection using LSTM neural networks." Journal of Ambient Intelligence and Humanized Computing, 14(1), 123-134. https://doi.org/10.1007/s12652-022-03788-6</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Alzubaidi</a:t>
            </a:r>
            <a:r>
              <a:rPr lang="en-IN" sz="2000" dirty="0">
                <a:latin typeface="Times New Roman" panose="02020603050405020304" pitchFamily="18" charset="0"/>
                <a:cs typeface="Times New Roman" panose="02020603050405020304" pitchFamily="18" charset="0"/>
              </a:rPr>
              <a:t>, L., et al. (2023). "Machine Learning for Cyber Security: A Review of Recent Developments." Computer Security, 131, 103091. https://doi.org/10.1016/j.cose.2023.103091</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7.	Siddiqui, M. F., &amp; </a:t>
            </a:r>
            <a:r>
              <a:rPr lang="en-IN" sz="2000" dirty="0" err="1">
                <a:latin typeface="Times New Roman" panose="02020603050405020304" pitchFamily="18" charset="0"/>
                <a:cs typeface="Times New Roman" panose="02020603050405020304" pitchFamily="18" charset="0"/>
              </a:rPr>
              <a:t>Choudhary</a:t>
            </a:r>
            <a:r>
              <a:rPr lang="en-IN" sz="2000" dirty="0">
                <a:latin typeface="Times New Roman" panose="02020603050405020304" pitchFamily="18" charset="0"/>
                <a:cs typeface="Times New Roman" panose="02020603050405020304" pitchFamily="18" charset="0"/>
              </a:rPr>
              <a:t>, N. (2022). "Anomaly detection in cyber-physical systems using machine learning: A survey." IEEE Access, 10, 21480-21502. https://doi.org/10.1109/ACCESS.2022.3145884</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8.	Ali, A., &amp; Abbas, F. (2023). "Using PCA for dimensionality reduction in cyber threat detection." Computers &amp; Security, 115, 102600. https://doi.org/10.1016/j.cose.2022.102600</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55812"/>
            <a:ext cx="10515600" cy="19606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3" y="1503025"/>
            <a:ext cx="11283887" cy="4794744"/>
          </a:xfrm>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In existing system, Autism Spectrum management often utilizes Support Vector Machines (SVM) as a machine learning technique to predict and classify threats based on </a:t>
            </a:r>
            <a:r>
              <a:rPr lang="en-IN" sz="2000" dirty="0" err="1">
                <a:latin typeface="Times New Roman" panose="02020603050405020304" pitchFamily="18" charset="0"/>
                <a:cs typeface="Times New Roman" panose="02020603050405020304" pitchFamily="18" charset="0"/>
              </a:rPr>
              <a:t>IoT</a:t>
            </a:r>
            <a:r>
              <a:rPr lang="en-IN" sz="2000" dirty="0">
                <a:latin typeface="Times New Roman" panose="02020603050405020304" pitchFamily="18" charset="0"/>
                <a:cs typeface="Times New Roman" panose="02020603050405020304" pitchFamily="18" charset="0"/>
              </a:rPr>
              <a: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SVM </a:t>
            </a:r>
            <a:r>
              <a:rPr lang="en-IN" sz="2000" dirty="0">
                <a:latin typeface="Times New Roman" panose="02020603050405020304" pitchFamily="18" charset="0"/>
                <a:cs typeface="Times New Roman" panose="02020603050405020304" pitchFamily="18" charset="0"/>
              </a:rPr>
              <a:t>is chosen for its ability to handle high-dimensional data and nonlinear relationships effectively. In this context,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SVM </a:t>
            </a:r>
            <a:r>
              <a:rPr lang="en-IN" sz="2000" dirty="0">
                <a:latin typeface="Times New Roman" panose="02020603050405020304" pitchFamily="18" charset="0"/>
                <a:cs typeface="Times New Roman" panose="02020603050405020304" pitchFamily="18" charset="0"/>
              </a:rPr>
              <a:t>is employed to build predictive models that can distinguish between type of threats = individuals, leveraging features such as IP address, source address, and destination address and so on.</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6100" y="1690688"/>
            <a:ext cx="11188700" cy="4735512"/>
          </a:xfrm>
        </p:spPr>
        <p:txBody>
          <a:bodyPr>
            <a:normAutofit fontScale="92500"/>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traditional approaches often lack the granularity and objectivity needed to capture the nuanced ways in which learner’s process information.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fail to provide real-time or dynamic insights into learners' cognitive processes, making it difficult to tailor educational interventions effectively.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these methods are not scalable for large populations, as they require significant time and effort to administer 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Training </a:t>
            </a:r>
            <a:r>
              <a:rPr lang="en-IN" sz="2000" dirty="0">
                <a:latin typeface="Times New Roman" panose="02020603050405020304" pitchFamily="18" charset="0"/>
                <a:cs typeface="Times New Roman" panose="02020603050405020304" pitchFamily="18" charset="0"/>
              </a:rPr>
              <a:t>time is high while increasing the dataset size.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As </a:t>
            </a:r>
            <a:r>
              <a:rPr lang="en-IN" sz="2000" dirty="0">
                <a:latin typeface="Times New Roman" panose="02020603050405020304" pitchFamily="18" charset="0"/>
                <a:cs typeface="Times New Roman" panose="02020603050405020304" pitchFamily="18" charset="0"/>
              </a:rPr>
              <a:t>a result, there is a pressing need for more objective, scalable, and accurate methods to identify visual learners, which can be addressed by leveraging advanced techniques in EEG analysis and machine learning.</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proposed system for anomaly detection in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attacks integrates several key components to create an effective framework for identifying and classifying cyber threats.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process begins with the input of a </a:t>
            </a:r>
            <a:r>
              <a:rPr lang="en-IN" sz="2000" dirty="0" err="1">
                <a:latin typeface="Times New Roman" panose="02020603050405020304" pitchFamily="18" charset="0"/>
                <a:cs typeface="Times New Roman" panose="02020603050405020304" pitchFamily="18" charset="0"/>
              </a:rPr>
              <a:t>DDoS</a:t>
            </a:r>
            <a:r>
              <a:rPr lang="en-IN" sz="2000" dirty="0">
                <a:latin typeface="Times New Roman" panose="02020603050405020304" pitchFamily="18" charset="0"/>
                <a:cs typeface="Times New Roman" panose="02020603050405020304" pitchFamily="18" charset="0"/>
              </a:rPr>
              <a:t> attack dataset, which can be sourced from a reliable dataset repository and is available in formats such as CSV or Excel (.</a:t>
            </a:r>
            <a:r>
              <a:rPr lang="en-IN" sz="2000" dirty="0" err="1">
                <a:latin typeface="Times New Roman" panose="02020603050405020304" pitchFamily="18" charset="0"/>
                <a:cs typeface="Times New Roman" panose="02020603050405020304" pitchFamily="18" charset="0"/>
              </a:rPr>
              <a:t>xlsx</a:t>
            </a:r>
            <a:r>
              <a:rPr lang="en-IN" sz="2000" dirty="0">
                <a:latin typeface="Times New Roman" panose="02020603050405020304" pitchFamily="18" charset="0"/>
                <a:cs typeface="Times New Roman" panose="02020603050405020304" pitchFamily="18" charset="0"/>
              </a:rPr>
              <a:t>). Upon receiving the dataset, the system employs the Pandas library for efficient data selection and manipulation, allowing for easy handling of the input data.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Next</a:t>
            </a:r>
            <a:r>
              <a:rPr lang="en-IN" sz="2000" dirty="0">
                <a:latin typeface="Times New Roman" panose="02020603050405020304" pitchFamily="18" charset="0"/>
                <a:cs typeface="Times New Roman" panose="02020603050405020304" pitchFamily="18" charset="0"/>
              </a:rPr>
              <a:t>, the collected data undergoes a rigorous preprocessing phase to ensure its readiness for analysis.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step addresses any missing values, applying appropriate techniques to handle gaps in the data, and performs label encoding to convert categorical variables into a numerical format suitable for machine learning algorithms.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 contd..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After preprocessing, the system extracts significant features from the data using Principal Component Analysis (PCA), which helps in reducing dimensionality while retaining essential information, thus enhancing the model's performance.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Following </a:t>
            </a:r>
            <a:r>
              <a:rPr lang="en-IN" sz="2000" dirty="0">
                <a:latin typeface="Times New Roman" panose="02020603050405020304" pitchFamily="18" charset="0"/>
                <a:cs typeface="Times New Roman" panose="02020603050405020304" pitchFamily="18" charset="0"/>
              </a:rPr>
              <a:t>feature extraction, the </a:t>
            </a:r>
            <a:r>
              <a:rPr lang="en-IN" sz="2000" dirty="0" err="1">
                <a:latin typeface="Times New Roman" panose="02020603050405020304" pitchFamily="18" charset="0"/>
                <a:cs typeface="Times New Roman" panose="02020603050405020304" pitchFamily="18" charset="0"/>
              </a:rPr>
              <a:t>preprocessed</a:t>
            </a:r>
            <a:r>
              <a:rPr lang="en-IN" sz="2000" dirty="0">
                <a:latin typeface="Times New Roman" panose="02020603050405020304" pitchFamily="18" charset="0"/>
                <a:cs typeface="Times New Roman" panose="02020603050405020304" pitchFamily="18" charset="0"/>
              </a:rPr>
              <a:t> dataset is divided into training and testing sets. The training data is utilized to evaluate the effectiveness of the machine learning models, while the testing data is reserved for making predictions.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classification phase involves implementing a hybrid approach that combines Logistic Regression (LR) and a 1D Convolutional Neural Network (CNN).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20229</Words>
  <Application>WPS Presentation</Application>
  <PresentationFormat>Widescreen</PresentationFormat>
  <Paragraphs>553</Paragraphs>
  <Slides>52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SimSun</vt:lpstr>
      <vt:lpstr>Wingdings</vt:lpstr>
      <vt:lpstr>Times New Roman</vt:lpstr>
      <vt:lpstr>Tahoma</vt:lpstr>
      <vt:lpstr>Calibri</vt:lpstr>
      <vt:lpstr>Microsoft YaHei</vt:lpstr>
      <vt:lpstr>Arial Unicode MS</vt:lpstr>
      <vt:lpstr>Calibri Light</vt:lpstr>
      <vt:lpstr>Symbol</vt:lpstr>
      <vt:lpstr>Office Theme</vt:lpstr>
      <vt:lpstr>Anomaly Detection Using Machine Learning</vt:lpstr>
      <vt:lpstr>Domain Introduction</vt:lpstr>
      <vt:lpstr>Abstract</vt:lpstr>
      <vt:lpstr>Objectives</vt:lpstr>
      <vt:lpstr>Introduction</vt:lpstr>
      <vt:lpstr>Existing system</vt:lpstr>
      <vt:lpstr>Disadvantages</vt:lpstr>
      <vt:lpstr>Proposed system</vt:lpstr>
      <vt:lpstr>Proposed system contd..</vt:lpstr>
      <vt:lpstr>Advantages</vt:lpstr>
      <vt:lpstr>Architecture diagram</vt:lpstr>
      <vt:lpstr>Flow diagram</vt:lpstr>
      <vt:lpstr>PowerPoint 演示文稿</vt:lpstr>
      <vt:lpstr>PowerPoint 演示文稿</vt:lpstr>
      <vt:lpstr>PowerPoint 演示文稿</vt:lpstr>
      <vt:lpstr>PowerPoint 演示文稿</vt:lpstr>
      <vt:lpstr>PowerPoint 演示文稿</vt:lpstr>
      <vt:lpstr>DFD diagram – Level 0</vt:lpstr>
      <vt:lpstr>DFD diagram – Level 1</vt:lpstr>
      <vt:lpstr>DFD diagram – Level 2</vt:lpstr>
      <vt:lpstr>Modules</vt:lpstr>
      <vt:lpstr>Modules description</vt:lpstr>
      <vt:lpstr>Data Acquisition</vt:lpstr>
      <vt:lpstr>Data Pre-Processing</vt:lpstr>
      <vt:lpstr>Data Splitting</vt:lpstr>
      <vt:lpstr>Feature Extraction</vt:lpstr>
      <vt:lpstr>Classification</vt:lpstr>
      <vt:lpstr>Estimate Performance</vt:lpstr>
      <vt:lpstr>Estimate Performance</vt:lpstr>
      <vt:lpstr>Estimate Performance</vt:lpstr>
      <vt:lpstr>Prediction</vt:lpstr>
      <vt:lpstr>Register &amp; Login</vt:lpstr>
      <vt:lpstr>Prediction</vt:lpstr>
      <vt:lpstr>Prediction</vt:lpstr>
      <vt:lpstr>Data Selection</vt:lpstr>
      <vt:lpstr>Data Preprocessing</vt:lpstr>
      <vt:lpstr>Data Preprocessing</vt:lpstr>
      <vt:lpstr>PCA</vt:lpstr>
      <vt:lpstr>CNN &amp; RF</vt:lpstr>
      <vt:lpstr>Hybrid</vt:lpstr>
      <vt:lpstr>Comparison Graph</vt:lpstr>
      <vt:lpstr>System requirements</vt:lpstr>
      <vt:lpstr>Literature survey</vt:lpstr>
      <vt:lpstr>PowerPoint 演示文稿</vt:lpstr>
      <vt:lpstr>PowerPoint 演示文稿</vt:lpstr>
      <vt:lpstr>PowerPoint 演示文稿</vt:lpstr>
      <vt:lpstr>PowerPoint 演示文稿</vt:lpstr>
      <vt:lpstr>Conclusion</vt:lpstr>
      <vt:lpstr>Future work</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 based model for early diagnosis of autism spectrum disorder</dc:title>
  <dc:creator>IT</dc:creator>
  <cp:lastModifiedBy>lenovo</cp:lastModifiedBy>
  <cp:revision>75</cp:revision>
  <dcterms:created xsi:type="dcterms:W3CDTF">2024-10-12T10:13:00Z</dcterms:created>
  <dcterms:modified xsi:type="dcterms:W3CDTF">2025-09-23T09:20:46Z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C1585B8FBEC041AB8DBCEFB1A5C3680C_12</vt:lpwstr>
  </property>
  <property fmtid="{D5CDD505-2E9C-101B-9397-08002B2CF9AE}" pid="3" name="KSOProductBuildVer">
    <vt:lpwstr>1033-12.2.0.22222</vt:lpwstr>
  </property>
</Properties>
</file>