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  <p:sldMasterId id="2147483691" r:id="rId5"/>
    <p:sldMasterId id="2147483687" r:id="rId6"/>
    <p:sldMasterId id="2147483678" r:id="rId7"/>
  </p:sldMasterIdLst>
  <p:notesMasterIdLst>
    <p:notesMasterId r:id="rId18"/>
  </p:notesMasterIdLst>
  <p:handoutMasterIdLst>
    <p:handoutMasterId r:id="rId19"/>
  </p:handoutMasterIdLst>
  <p:sldIdLst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CA"/>
    <a:srgbClr val="FFFFFF"/>
    <a:srgbClr val="363C2C"/>
    <a:srgbClr val="363C2E"/>
    <a:srgbClr val="363C30"/>
    <a:srgbClr val="363C34"/>
    <a:srgbClr val="404628"/>
    <a:srgbClr val="2A3B28"/>
    <a:srgbClr val="2C3020"/>
    <a:srgbClr val="32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6" autoAdjust="0"/>
    <p:restoredTop sz="94624" autoAdjust="0"/>
  </p:normalViewPr>
  <p:slideViewPr>
    <p:cSldViewPr snapToGrid="0" snapToObjects="1">
      <p:cViewPr varScale="1">
        <p:scale>
          <a:sx n="110" d="100"/>
          <a:sy n="110" d="100"/>
        </p:scale>
        <p:origin x="18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CD83D-5E7B-4324-A249-07780476EFBD}" type="datetimeFigureOut">
              <a:rPr lang="lt-LT" smtClean="0"/>
              <a:pPr/>
              <a:t>2016-12-06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CCFD-7CAD-4CD9-9955-56549D05648A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7008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A8D45-DC73-5B43-8D91-5A38BE3401F3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3EA4-E1CA-A344-8709-8A6A7DB0AE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8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64765"/>
            <a:ext cx="9144000" cy="489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381990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970192"/>
            <a:ext cx="9144000" cy="4887808"/>
          </a:xfrm>
          <a:prstGeom prst="rect">
            <a:avLst/>
          </a:prstGeom>
          <a:solidFill>
            <a:srgbClr val="D2D7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34483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970192"/>
            <a:ext cx="9144000" cy="4887808"/>
          </a:xfrm>
          <a:prstGeom prst="rect">
            <a:avLst/>
          </a:prstGeom>
          <a:solidFill>
            <a:srgbClr val="363C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solidFill>
                  <a:srgbClr val="EBF1C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181643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70192"/>
            <a:ext cx="2548363" cy="488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235823" y="2517109"/>
            <a:ext cx="4407945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517109"/>
            <a:ext cx="3529290" cy="2990806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687609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70192"/>
            <a:ext cx="9144000" cy="488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0698" y="2423039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1" y="3402106"/>
            <a:ext cx="8226908" cy="2810435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1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133003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779818"/>
            <a:ext cx="9144000" cy="2078182"/>
          </a:xfrm>
          <a:prstGeom prst="rect">
            <a:avLst/>
          </a:prstGeom>
          <a:solidFill>
            <a:srgbClr val="D2D7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800725" y="1627188"/>
            <a:ext cx="2843213" cy="426878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4854387" cy="3567125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3106250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79818"/>
            <a:ext cx="9144000" cy="2078182"/>
          </a:xfrm>
          <a:prstGeom prst="rect">
            <a:avLst/>
          </a:prstGeom>
          <a:solidFill>
            <a:srgbClr val="D2D7D8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800725" y="1627188"/>
            <a:ext cx="2843213" cy="426878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1"/>
            <a:ext cx="4854387" cy="2122126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183374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95639" y="1964765"/>
            <a:ext cx="2548363" cy="4892982"/>
          </a:xfrm>
          <a:prstGeom prst="rect">
            <a:avLst/>
          </a:prstGeom>
          <a:solidFill>
            <a:srgbClr val="D2D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1627188"/>
            <a:ext cx="4313985" cy="288404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3227293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1523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64765"/>
            <a:ext cx="9144000" cy="489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2655959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70192"/>
            <a:ext cx="9144000" cy="488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1421848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1972235"/>
            <a:ext cx="2584049" cy="488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ail"/>
                <a:cs typeface="Arai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235823" y="2517109"/>
            <a:ext cx="4407945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ail"/>
                <a:cs typeface="Arai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517109"/>
            <a:ext cx="3529290" cy="2990806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300" b="1" baseline="0">
                <a:solidFill>
                  <a:srgbClr val="1D1D1D"/>
                </a:solidFill>
                <a:latin typeface="Arail"/>
                <a:cs typeface="Arai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236333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964765"/>
            <a:ext cx="9144000" cy="4893235"/>
          </a:xfrm>
          <a:prstGeom prst="rect">
            <a:avLst/>
          </a:prstGeom>
          <a:solidFill>
            <a:srgbClr val="D2D7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932362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595639" y="1964765"/>
            <a:ext cx="2548362" cy="48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1627188"/>
            <a:ext cx="4313985" cy="288404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3227293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2807602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85588" y="1987176"/>
            <a:ext cx="8187765" cy="4377765"/>
          </a:xfrm>
          <a:prstGeom prst="rect">
            <a:avLst/>
          </a:prstGeom>
          <a:ln w="57150" cap="flat" cmpd="sng"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25" y="3055471"/>
            <a:ext cx="6894793" cy="254747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4800" b="1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235823" y="2408295"/>
            <a:ext cx="4407945" cy="3589094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408295"/>
            <a:ext cx="3529290" cy="3607908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400" b="1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</p:spTree>
    <p:extLst>
      <p:ext uri="{BB962C8B-B14F-4D97-AF65-F5344CB8AC3E}">
        <p14:creationId xmlns:p14="http://schemas.microsoft.com/office/powerpoint/2010/main" val="3195898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405044"/>
            <a:ext cx="8233070" cy="575720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400" b="1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98" y="3204883"/>
            <a:ext cx="8233071" cy="297329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2914104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517108"/>
            <a:ext cx="4363008" cy="3661067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588000" y="1718236"/>
            <a:ext cx="3055769" cy="4459940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</p:spTree>
    <p:extLst>
      <p:ext uri="{BB962C8B-B14F-4D97-AF65-F5344CB8AC3E}">
        <p14:creationId xmlns:p14="http://schemas.microsoft.com/office/powerpoint/2010/main" val="3233647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du paveiksl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3342" y="2091262"/>
            <a:ext cx="8292839" cy="575720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400" b="1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0697" y="2861235"/>
            <a:ext cx="8255483" cy="679824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1800" b="0" i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760613" y="3854824"/>
            <a:ext cx="3905567" cy="255836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10697" y="3854824"/>
            <a:ext cx="3905567" cy="255836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760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964765"/>
            <a:ext cx="9144000" cy="4893235"/>
          </a:xfrm>
          <a:prstGeom prst="rect">
            <a:avLst/>
          </a:prstGeom>
          <a:solidFill>
            <a:srgbClr val="2732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>
                <a:solidFill>
                  <a:srgbClr val="D5E8E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220743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64765"/>
            <a:ext cx="2548363" cy="4893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235823" y="2517109"/>
            <a:ext cx="4407945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698" y="2517109"/>
            <a:ext cx="3529290" cy="2990806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40365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64765"/>
            <a:ext cx="9144000" cy="489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0698" y="2423039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1" y="3402106"/>
            <a:ext cx="8226908" cy="2810435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1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203395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09751" y="1964765"/>
            <a:ext cx="2548363" cy="48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1627188"/>
            <a:ext cx="4313985" cy="288404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3227293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67112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95639" y="1964765"/>
            <a:ext cx="2548363" cy="4892982"/>
          </a:xfrm>
          <a:prstGeom prst="rect">
            <a:avLst/>
          </a:prstGeom>
          <a:solidFill>
            <a:srgbClr val="D2D7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1627188"/>
            <a:ext cx="4313985" cy="288404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3227293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350439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779818"/>
            <a:ext cx="9144000" cy="2078182"/>
          </a:xfrm>
          <a:prstGeom prst="rect">
            <a:avLst/>
          </a:prstGeom>
          <a:solidFill>
            <a:srgbClr val="D2D7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800725" y="1627188"/>
            <a:ext cx="2843213" cy="4268787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82066" y="414171"/>
            <a:ext cx="5561703" cy="548639"/>
          </a:xfrm>
          <a:prstGeom prst="rect">
            <a:avLst/>
          </a:prstGeom>
        </p:spPr>
        <p:txBody>
          <a:bodyPr/>
          <a:lstStyle>
            <a:lvl1pPr algn="r">
              <a:lnSpc>
                <a:spcPts val="3500"/>
              </a:lnSpc>
              <a:buNone/>
              <a:defRPr sz="28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328850"/>
            <a:ext cx="4854387" cy="3567125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</p:spTree>
    <p:extLst>
      <p:ext uri="{BB962C8B-B14F-4D97-AF65-F5344CB8AC3E}">
        <p14:creationId xmlns:p14="http://schemas.microsoft.com/office/powerpoint/2010/main" val="9014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70192"/>
            <a:ext cx="9144000" cy="488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08339" y="3041316"/>
            <a:ext cx="7624292" cy="330796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4800" b="1" i="0"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317173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5996" y="422490"/>
            <a:ext cx="913572" cy="10407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-1461710" y="3628189"/>
            <a:ext cx="124342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NORĖDAMI PAKEISTI SKAIDRĖS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STILIŲ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SPUSTELĖKITE DEŠINIUOJU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PELĖS KLAVIŠU ANT SKAIDRĖS FONO IR PASIRINKITE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LAYOUT</a:t>
            </a:r>
          </a:p>
          <a:p>
            <a:pPr>
              <a:defRPr/>
            </a:pPr>
            <a:endParaRPr lang="en-AU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ARBA DARBALAUKIO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HOME</a:t>
            </a:r>
            <a:r>
              <a:rPr lang="en-AU" sz="1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486970" y="1902216"/>
            <a:ext cx="294619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LOGOTIPO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APSAUGOS ZONA</a:t>
            </a:r>
          </a:p>
          <a:p>
            <a: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Virš linijos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negali būti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rašomas tekstas bei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dedami grafiniai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elementai.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-1375833" y="1764975"/>
            <a:ext cx="137583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1664444" y="-560103"/>
            <a:ext cx="0" cy="5601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7" r:id="rId3"/>
    <p:sldLayoutId id="2147483701" r:id="rId4"/>
    <p:sldLayoutId id="2147483698" r:id="rId5"/>
    <p:sldLayoutId id="2147483699" r:id="rId6"/>
    <p:sldLayoutId id="2147483702" r:id="rId7"/>
    <p:sldLayoutId id="2147483704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5996" y="422490"/>
            <a:ext cx="913572" cy="104077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-1486970" y="1902216"/>
            <a:ext cx="294619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LOGOTIPO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APSAUGOS ZONA</a:t>
            </a:r>
          </a:p>
          <a:p>
            <a: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Virš linijos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negali būti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rašomas tekstas bei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dedami grafiniai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elementai.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cxnSp>
        <p:nvCxnSpPr>
          <p:cNvPr id="5" name="Straight Arrow Connector 4"/>
          <p:cNvCxnSpPr/>
          <p:nvPr userDrawn="1"/>
        </p:nvCxnSpPr>
        <p:spPr>
          <a:xfrm>
            <a:off x="-1375833" y="1764975"/>
            <a:ext cx="137583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>
            <a:off x="1664444" y="-560103"/>
            <a:ext cx="0" cy="5601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-1461710" y="3628189"/>
            <a:ext cx="124342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NORĖDAMI PAKEISTI SKAIDRĖS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STILIŲ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SPUSTELĖKITE DEŠINIUOJU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PELĖS KLAVIŠU ANT SKAIDRĖS FONO IR PASIRINKITE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LAYOUT</a:t>
            </a:r>
          </a:p>
          <a:p>
            <a:pPr>
              <a:defRPr/>
            </a:pPr>
            <a:endParaRPr lang="en-AU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ARBA DARBALAUKIO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HOME</a:t>
            </a:r>
            <a:r>
              <a:rPr lang="en-AU" sz="1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45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8" r:id="rId2"/>
    <p:sldLayoutId id="2147483709" r:id="rId3"/>
    <p:sldLayoutId id="2147483693" r:id="rId4"/>
    <p:sldLayoutId id="2147483703" r:id="rId5"/>
    <p:sldLayoutId id="2147483694" r:id="rId6"/>
    <p:sldLayoutId id="2147483692" r:id="rId7"/>
    <p:sldLayoutId id="214748370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5996" y="422490"/>
            <a:ext cx="913572" cy="104077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-1486970" y="1902216"/>
            <a:ext cx="294619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LOGOTIPO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APSAUGOS ZONA</a:t>
            </a:r>
          </a:p>
          <a:p>
            <a: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Virš linijos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negali būti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rašomas tekstas bei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dedami grafiniai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elementai.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-1375833" y="1764975"/>
            <a:ext cx="137583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>
            <a:off x="1664444" y="-560103"/>
            <a:ext cx="0" cy="5601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-1461710" y="3628189"/>
            <a:ext cx="124342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NORĖDAMI PAKEISTI SKAIDRĖS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STILIŲ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SPUSTELĖKITE DEŠINIUOJU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PELĖS KLAVIŠU ANT SKAIDRĖS FONO IR PASIRINKITE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LAYOUT</a:t>
            </a:r>
          </a:p>
          <a:p>
            <a:pPr>
              <a:defRPr/>
            </a:pPr>
            <a:endParaRPr lang="en-AU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ARBA DARBALAUKIO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HOME</a:t>
            </a:r>
            <a:r>
              <a:rPr lang="en-AU" sz="1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774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0" r:id="rId2"/>
    <p:sldLayoutId id="2147483690" r:id="rId3"/>
    <p:sldLayoutId id="214748368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8232" y="422490"/>
            <a:ext cx="913572" cy="104077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-1486970" y="1902216"/>
            <a:ext cx="294619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LOGOTIPO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APSAUGOS ZONA</a:t>
            </a:r>
          </a:p>
          <a:p>
            <a: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Virš linijos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negali būti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rašomas tekstas bei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dedami grafiniai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elementai.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-1375833" y="1764975"/>
            <a:ext cx="137583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 userDrawn="1"/>
        </p:nvCxnSpPr>
        <p:spPr>
          <a:xfrm>
            <a:off x="1664444" y="-560103"/>
            <a:ext cx="0" cy="5601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-1461710" y="3628189"/>
            <a:ext cx="124342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NORĖDAMI PAKEISTI SKAIDRĖS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STILIŲ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</a:t>
            </a: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SPUSTELĖKITE DEŠINIUOJU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PELĖS KLAVIŠU ANT SKAIDRĖS FONO IR PASIRINKITE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LAYOUT</a:t>
            </a:r>
          </a:p>
          <a:p>
            <a:pPr>
              <a:defRPr/>
            </a:pPr>
            <a:endParaRPr lang="en-AU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ARBA DARBALAUKIO</a:t>
            </a:r>
          </a:p>
          <a:p>
            <a:pPr>
              <a:defRPr/>
            </a:pPr>
            <a:r>
              <a:rPr lang="en-AU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HOME</a:t>
            </a:r>
            <a:r>
              <a:rPr lang="en-AU" sz="10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AU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54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3" r:id="rId3"/>
    <p:sldLayoutId id="2147483681" r:id="rId4"/>
    <p:sldLayoutId id="2147483684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8615" y="2577292"/>
            <a:ext cx="8114267" cy="330796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lt-LT" dirty="0"/>
              <a:t>Daugiakampių tinklo vokselizacija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0099" y="4963604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/>
              <a:t>Parengė: Mindaugas Viburys,Laurynas Bačys</a:t>
            </a:r>
          </a:p>
          <a:p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16132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05" y="2974066"/>
            <a:ext cx="2852039" cy="2275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44" y="2974065"/>
            <a:ext cx="2527925" cy="22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Vokselizacija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40027" y="1985095"/>
            <a:ext cx="6238213" cy="3480280"/>
          </a:xfrm>
        </p:spPr>
        <p:txBody>
          <a:bodyPr/>
          <a:lstStyle/>
          <a:p>
            <a:r>
              <a:rPr lang="lt-LT" dirty="0" smtClean="0"/>
              <a:t>Vokselizacija – procesas, kurio metu trimatės grafikos objekto daugiakampių tinklas paverčiamas į vokselius, kurių visuma reprezentuoja aproksimuotą objekto formą.</a:t>
            </a:r>
          </a:p>
          <a:p>
            <a:endParaRPr lang="lt-LT" dirty="0"/>
          </a:p>
          <a:p>
            <a:r>
              <a:rPr lang="lt-LT" dirty="0" smtClean="0"/>
              <a:t>Vokselis (</a:t>
            </a:r>
            <a:r>
              <a:rPr lang="lt-LT" i="1" dirty="0" smtClean="0"/>
              <a:t>angl. Voxel</a:t>
            </a:r>
            <a:r>
              <a:rPr lang="lt-LT" dirty="0" smtClean="0"/>
              <a:t>) – trumpinys naudojamas apibrėžti tūrinį pikselį (</a:t>
            </a:r>
            <a:r>
              <a:rPr lang="lt-LT" i="1" dirty="0" smtClean="0"/>
              <a:t>angl. Volumetric pixel</a:t>
            </a:r>
            <a:r>
              <a:rPr lang="lt-LT" dirty="0" smtClean="0"/>
              <a:t>).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8111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Vokselizacijos pavyzdys</a:t>
            </a:r>
            <a:endParaRPr lang="lt-L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860"/>
            <a:ext cx="6872070" cy="26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Vokselizacijos naudojimas 3D grafikoje</a:t>
            </a:r>
            <a:endParaRPr lang="lt-L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506775" y="1918592"/>
            <a:ext cx="6792867" cy="34802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lt-LT" dirty="0" smtClean="0"/>
              <a:t>Unreal Engine 4 realaus laiko globaliam apšvietimui.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 smtClean="0"/>
              <a:t>Kompiuterinio tomografo skanavimo rezultato atvaizdavimui 3D erdvėje.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 smtClean="0"/>
              <a:t>Vokselis naudojamas fizikinės simuliacijos skaičiavimuose 3D grafikoje.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 smtClean="0"/>
              <a:t>Voxelių technologija naudojama vietoje aukščių žemėlapių, dėl savybės atvaizduoti kabančius objektus, urvus, arkas ir kitas 3D erdves.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 smtClean="0"/>
              <a:t>Naudojama žaidimų landšafto kontravimui.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8717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Voxelizacijos veiksmų eiga</a:t>
            </a:r>
          </a:p>
          <a:p>
            <a:endParaRPr lang="lt-L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45923" y="2517108"/>
            <a:ext cx="6498077" cy="4175521"/>
          </a:xfrm>
        </p:spPr>
        <p:txBody>
          <a:bodyPr/>
          <a:lstStyle/>
          <a:p>
            <a:pPr marL="114300" indent="-457200">
              <a:buAutoNum type="arabicPeriod"/>
            </a:pPr>
            <a:r>
              <a:rPr lang="lt-LT" dirty="0" smtClean="0"/>
              <a:t>Nuskaitomas failas saugantis objekto daugiakampių tinklo paviršių duomenis.</a:t>
            </a:r>
          </a:p>
          <a:p>
            <a:pPr marL="114300" indent="-457200">
              <a:buAutoNum type="arabicPeriod"/>
            </a:pPr>
            <a:r>
              <a:rPr lang="lt-LT" dirty="0" smtClean="0"/>
              <a:t>Objektą aprepianti zona nustato erdvę, kurioje bus išdėstyti pasirinkto dydžio vokseliai.</a:t>
            </a:r>
          </a:p>
          <a:p>
            <a:pPr marL="114300" indent="-457200">
              <a:buAutoNum type="arabicPeriod"/>
            </a:pPr>
            <a:r>
              <a:rPr lang="lt-LT" dirty="0" smtClean="0"/>
              <a:t>Ciklo metu einame per visus paviršius</a:t>
            </a:r>
          </a:p>
          <a:p>
            <a:pPr marL="1200150" lvl="1" indent="-457200">
              <a:buFont typeface="+mj-lt"/>
              <a:buAutoNum type="alphaLcParenR"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Nustatome esamo paviršiaus ribojančią erdvę.</a:t>
            </a:r>
          </a:p>
          <a:p>
            <a:pPr marL="1200150" lvl="1" indent="-457200">
              <a:buFont typeface="+mj-lt"/>
              <a:buAutoNum type="alphaLcParenR"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Surandame visus vokselius, kertančius paviršių šioje ribojančioje erdvėje ir pažymime kaip matomus. 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Spausdinamas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rezultatas</a:t>
            </a:r>
          </a:p>
          <a:p>
            <a:pPr lvl="1" indent="0">
              <a:buNone/>
            </a:pPr>
            <a:endParaRPr lang="lt-L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8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Failo nuskaitymas</a:t>
            </a:r>
            <a:endParaRPr lang="lt-LT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45923" y="2517108"/>
            <a:ext cx="6498077" cy="4175521"/>
          </a:xfrm>
        </p:spPr>
        <p:txBody>
          <a:bodyPr/>
          <a:lstStyle/>
          <a:p>
            <a:pPr lvl="1" indent="0">
              <a:buNone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Failo struktūra:</a:t>
            </a:r>
          </a:p>
          <a:p>
            <a:pPr lvl="1" indent="0">
              <a:buNone/>
            </a:pP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</a:t>
            </a:r>
            <a:r>
              <a:rPr lang="lt-L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40.6266  28.3457  -</a:t>
            </a: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1.10804</a:t>
            </a:r>
          </a:p>
          <a:p>
            <a:pPr lvl="1" indent="0">
              <a:buNone/>
            </a:pP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</a:t>
            </a:r>
            <a:r>
              <a:rPr lang="lt-L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40.0714  30.4443  -</a:t>
            </a: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1.10804</a:t>
            </a:r>
          </a:p>
          <a:p>
            <a:pPr lvl="1" indent="0">
              <a:buNone/>
            </a:pP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</a:t>
            </a:r>
            <a:r>
              <a:rPr lang="lt-L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40.7155  31.1438  -</a:t>
            </a: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1.10804</a:t>
            </a:r>
          </a:p>
          <a:p>
            <a:pPr lvl="1" indent="0">
              <a:buNone/>
            </a:pP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</a:t>
            </a:r>
            <a:r>
              <a:rPr lang="lt-L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42.0257  30.4443  -</a:t>
            </a: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1.10804</a:t>
            </a:r>
          </a:p>
          <a:p>
            <a:pPr lvl="1" indent="0">
              <a:buNone/>
            </a:pP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</a:t>
            </a:r>
            <a:r>
              <a:rPr lang="lt-L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43.4692  28.3457  -</a:t>
            </a: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1.10804</a:t>
            </a:r>
          </a:p>
          <a:p>
            <a:pPr lvl="1" indent="0">
              <a:buNone/>
            </a:pP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</a:t>
            </a:r>
            <a:r>
              <a:rPr lang="lt-L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37.5425  28.3457  </a:t>
            </a: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14.5117</a:t>
            </a:r>
          </a:p>
          <a:p>
            <a:pPr lvl="1" indent="0">
              <a:buNone/>
            </a:pP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</a:t>
            </a:r>
            <a:r>
              <a:rPr lang="lt-L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37.0303  30.4443  </a:t>
            </a: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14.2938</a:t>
            </a:r>
          </a:p>
          <a:p>
            <a:pPr lvl="1" indent="0">
              <a:buNone/>
            </a:pP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 </a:t>
            </a:r>
            <a:r>
              <a:rPr lang="lt-L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7  6  </a:t>
            </a: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 indent="0">
              <a:buNone/>
            </a:pP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 </a:t>
            </a:r>
            <a:r>
              <a:rPr lang="lt-L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1  2  </a:t>
            </a:r>
            <a:r>
              <a:rPr lang="lt-L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lvl="1" indent="0">
              <a:buNone/>
            </a:pPr>
            <a:endParaRPr lang="lt-L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Čia v, žymi viršūnes, f žymi plokštumas (apribotas trikampiais).</a:t>
            </a:r>
            <a:endParaRPr lang="lt-L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lt-L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Objektą aprėpianti erdvė</a:t>
            </a:r>
            <a:endParaRPr lang="lt-LT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45923" y="2517108"/>
            <a:ext cx="6498077" cy="4175521"/>
          </a:xfrm>
        </p:spPr>
        <p:txBody>
          <a:bodyPr/>
          <a:lstStyle/>
          <a:p>
            <a:pPr lvl="1" indent="0">
              <a:buNone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Objektą aprėpianti erdvė yra Ašių kryptimis orientuotas aprėpiantis stačiakampis gretasienis.</a:t>
            </a:r>
          </a:p>
          <a:p>
            <a:pPr lvl="1" indent="0">
              <a:buNone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Jis apskaičiuojamas randant maksimalius ir minimalius X,Y,Z duotus viršūnių matricoje.</a:t>
            </a:r>
            <a:endParaRPr lang="lt-L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lt-L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Point in AA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73" y="4152583"/>
            <a:ext cx="26193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8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Algoritmo veikimas</a:t>
            </a:r>
            <a:endParaRPr lang="lt-L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45923" y="2517108"/>
            <a:ext cx="6498077" cy="4340892"/>
          </a:xfrm>
        </p:spPr>
        <p:txBody>
          <a:bodyPr/>
          <a:lstStyle/>
          <a:p>
            <a:pPr marL="114300" indent="-457200">
              <a:buAutoNum type="arabicPeriod"/>
            </a:pPr>
            <a:r>
              <a:rPr lang="lt-LT" dirty="0" smtClean="0"/>
              <a:t>Nustatoma objekt</a:t>
            </a:r>
            <a:r>
              <a:rPr lang="lt-LT" dirty="0" smtClean="0"/>
              <a:t>ą ribojanti erdvė;</a:t>
            </a:r>
          </a:p>
          <a:p>
            <a:pPr marL="114300" indent="-457200"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Pagal apribojimus ir pasirinktą </a:t>
            </a:r>
            <a:r>
              <a:rPr lang="lt-LT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okselio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dydį sukuriama 3 dimensijų matrica užpildyta nuliais. Šios matricos vienas elementas reprezentuoja vieną </a:t>
            </a:r>
            <a:r>
              <a:rPr 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vokselį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-457200"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Einame per visus objekto paviršius.</a:t>
            </a:r>
            <a:endParaRPr 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AutoNum type="arabicPeriod"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Randame paviršių ribojančią erdvę.</a:t>
            </a:r>
          </a:p>
          <a:p>
            <a:pPr marL="857250" lvl="1" indent="-457200">
              <a:buFont typeface="Arial"/>
              <a:buAutoNum type="arabicPeriod"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Tikriname ar kiekvienas ribojančioje erdvėje esantis </a:t>
            </a:r>
            <a:r>
              <a:rPr 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lt-L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okselis</a:t>
            </a: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kerta </a:t>
            </a:r>
            <a:r>
              <a:rPr lang="lt-LT" sz="2000" dirty="0">
                <a:latin typeface="Arial" panose="020B0604020202020204" pitchFamily="34" charset="0"/>
                <a:cs typeface="Arial" panose="020B0604020202020204" pitchFamily="34" charset="0"/>
              </a:rPr>
              <a:t>paviršių. Jeigu kerta – </a:t>
            </a: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matricos elementas </a:t>
            </a:r>
            <a:r>
              <a:rPr lang="lt-LT" sz="2000" dirty="0">
                <a:latin typeface="Arial" panose="020B0604020202020204" pitchFamily="34" charset="0"/>
                <a:cs typeface="Arial" panose="020B0604020202020204" pitchFamily="34" charset="0"/>
              </a:rPr>
              <a:t>atitinkantis </a:t>
            </a:r>
            <a:r>
              <a:rPr lang="lt-LT" sz="2000" dirty="0" err="1">
                <a:latin typeface="Arial" panose="020B0604020202020204" pitchFamily="34" charset="0"/>
                <a:cs typeface="Arial" panose="020B0604020202020204" pitchFamily="34" charset="0"/>
              </a:rPr>
              <a:t>vokselį</a:t>
            </a:r>
            <a:r>
              <a:rPr 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yra nustatomas į 1</a:t>
            </a: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-457200">
              <a:buFont typeface="Arial"/>
              <a:buAutoNum type="arabicPeriod"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Spausdinami Visi </a:t>
            </a:r>
            <a:r>
              <a:rPr lang="lt-L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vokseliai</a:t>
            </a: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kurie yra pažymėti 1 matricoje.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-457200">
              <a:buFont typeface="Arial"/>
              <a:buAutoNum type="arabicPeriod"/>
            </a:pPr>
            <a:endParaRPr lang="lt-LT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6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858" y="1872343"/>
            <a:ext cx="3194118" cy="235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58" y="4224231"/>
            <a:ext cx="3194118" cy="21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4248"/>
      </p:ext>
    </p:extLst>
  </p:cSld>
  <p:clrMapOvr>
    <a:masterClrMapping/>
  </p:clrMapOvr>
</p:sld>
</file>

<file path=ppt/theme/theme1.xml><?xml version="1.0" encoding="utf-8"?>
<a:theme xmlns:a="http://schemas.openxmlformats.org/drawingml/2006/main" name="Melsv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Zalsv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grindinis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espalvot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A49A271B289DC4A937E4F27C8781E3D" ma:contentTypeVersion="0" ma:contentTypeDescription="Kurkite naują dokumentą." ma:contentTypeScope="" ma:versionID="f1659c6a87710546966f9f3bdb77e5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fa30f3c60317969d6179481c337e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C3BCF-7D70-456A-83AC-CE9586BA50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CD4F32-3780-41FC-B5A2-B14588FA2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8DCA6E-C23B-4988-88A0-D2321818AA1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315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Arail</vt:lpstr>
      <vt:lpstr>Arial</vt:lpstr>
      <vt:lpstr>Calibri</vt:lpstr>
      <vt:lpstr>Courier New</vt:lpstr>
      <vt:lpstr>Melsvas skaidriu sablonas</vt:lpstr>
      <vt:lpstr>Zalsvas skaidriu sablonas</vt:lpstr>
      <vt:lpstr>Pagrindinis sablonas</vt:lpstr>
      <vt:lpstr>Nespalvotas skaidriu sablonas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KTU rinkodara</dc:creator>
  <cp:lastModifiedBy>Mindaugas Viburys</cp:lastModifiedBy>
  <cp:revision>146</cp:revision>
  <dcterms:created xsi:type="dcterms:W3CDTF">2015-02-24T09:51:17Z</dcterms:created>
  <dcterms:modified xsi:type="dcterms:W3CDTF">2016-12-06T07:50:11Z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0x0101008A49A271B289DC4A937E4F27C8781E3D</vt:lpwstr>
  </property>
  <property fmtid="{D5CDD505-2E9C-101B-9397-08002B2CF9AE}" pid="3" name="auditlogfromitemproperty">
    <vt:lpwstr/>
  </property>
  <property fmtid="{D5CDD505-2E9C-101B-9397-08002B2CF9AE}" pid="4" name="SSAuditLogLastValue">
    <vt:lpwstr>&lt;?xml version="1.0" encoding="utf-16"?&gt;_x000d_
&lt;SSItemProperties xmlns:xsd="http://www.w3.org/2001/XMLSchema" xmlns:xsi="http://www.w3.org/2001/XMLSchema-instance"&gt;_x000d_
  &lt;Fields&gt;_x000d_
    &lt;string&gt;FileLeafRef&lt;/string&gt;_x000d_
    &lt;string&gt;Title&lt;/string&gt;_x000d_
  &lt;/Fields&gt;_x000d_
  &lt;Value</vt:lpwstr>
  </property>
</Properties>
</file>