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6" r:id="rId4"/>
    <p:sldId id="265" r:id="rId5"/>
    <p:sldId id="269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7FAD1-5269-4749-8165-3953DD23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528EF1-1C85-404E-A91D-048A7BEB5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7B3B1-EA5D-4E7E-BA77-D658879C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EDC96-FDD7-48D7-AE76-87DC5E69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DA455-CCFF-41EC-9BB0-188C36C4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927DC-F7A1-4CBE-8044-9744E442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C20E66-E40E-441E-A2C1-5E8C6FEF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10052-3B90-4102-9547-0BC45F95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E0931-C023-4352-8FC3-78C58EFE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DF46D-8EC0-4A36-AF18-65A21C87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5AFB9F-9DC3-40CE-9C9F-A400C0DC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858934-E1E3-4FAE-9506-0AF03C219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5B83E-42B9-4DEC-9A0C-1237517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F581F-4639-4E73-B3B5-CAE9C7B7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E7418-4ACA-40A2-9013-221BF29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68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B5E04-C22E-4DD8-819C-BC6F289C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B27E9-3504-4597-82F1-50F29CDD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2CDBA-6622-466F-B7E5-7B1F0FDE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0FC55-1CC1-4169-B708-153DF9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08EC7-6BB6-4A9C-AA94-C6FF3F9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7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3DDFD-EFEF-43AD-85B9-6E40B795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DC232-719B-4CD5-A240-2A6F3E31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B0F99-D49F-463D-80B3-DC0C664E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5E729-0BBE-4BB8-B765-B7AE185F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5DB3F-C922-4594-82E5-6C457798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7592A-EDB9-46F6-A4F1-CB1B0DEE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7D1B6-8132-42F6-933B-A9E05868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2095A9-E931-4D1B-B07D-492734571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D64CA-3AA4-49FC-A072-4B20E081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EA97E-051A-4D6F-AE94-C9DCA28B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587D0-2177-4004-A532-C8868ABC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86852-8088-4DBE-923C-173695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D1C4-E80C-4540-8943-CA36B112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947E4-E3A3-4E74-9D48-A7A31D585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F0CBF-9377-48E5-B7AB-E2A0BDA1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064523-31F7-45E6-9E89-30D0B0347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5C517F-4B8A-4A05-B3E3-6ED692B7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6EA17B-E966-4193-A933-FD34BC6C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B6951-D7FD-4297-907B-9A66B5FD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1A5A6-8C04-471C-A869-897B41AF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F44EE7-2903-48A1-A218-18722CAF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6FD10C-C1B1-4F4C-A285-9D1C0D8B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BCFAA5-34EA-4970-A6B6-6E99F24F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8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EC538F-E583-4237-868C-87D2301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9CA75C-9D50-481A-B7B6-D5852A56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7FA45-0F91-4D69-80F9-475985A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F24F-343A-449D-99EE-00D72C5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62699-EFF1-43F7-B980-1ED61919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A3AAE-2B42-43BC-906A-2DACBDCB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649F3-0714-4DDA-8FE0-81642C77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81E566-C295-45D9-8D29-B88C35F3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D2DC61-AF63-48FC-82F4-8515D72E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5C2F4-B61A-4238-A351-9581AEAC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947FDA-C5F1-4355-92AB-3F9819F76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2437ED-91D5-4192-ABFB-AA5D9F7E5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D321A-C96F-42BD-A3FE-BFB33D3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B00A4-068B-47EC-87E1-06890709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3F86E-E152-4717-BDB3-0CB0867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DAA32-FBFD-40B0-AAE1-F83B5524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D64A97-DED4-41B0-A53B-6B6DD813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04DF5-26C2-43DB-9CBF-072115AFB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0085-E07C-4DA8-AA94-5DD3AAE4C3FA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A3F68-44A5-4D0B-AFF4-0C1F6AAD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E6C2F-E2F7-4EB7-AD89-C0B78226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5693AE-D1EC-425B-96F1-A66B879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46" y="1597867"/>
            <a:ext cx="9863883" cy="210852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Чат-бот клиентской поддержки </a:t>
            </a:r>
            <a:br>
              <a:rPr lang="ru-RU" sz="4400" dirty="0"/>
            </a:br>
            <a:r>
              <a:rPr lang="ru-RU" sz="4400" dirty="0"/>
              <a:t>для интернет-провайдера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EF4CF-DEC4-4D8B-996D-24D9C907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871" y="5657849"/>
            <a:ext cx="10359571" cy="92165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dirty="0"/>
              <a:t>Киреева Анастасия</a:t>
            </a:r>
          </a:p>
          <a:p>
            <a:pPr marL="0" indent="0" algn="r">
              <a:buNone/>
            </a:pPr>
            <a:r>
              <a:rPr lang="ru-RU" dirty="0"/>
              <a:t>ДПО «Компьютерная лингвистика»</a:t>
            </a:r>
          </a:p>
        </p:txBody>
      </p:sp>
    </p:spTree>
    <p:extLst>
      <p:ext uri="{BB962C8B-B14F-4D97-AF65-F5344CB8AC3E}">
        <p14:creationId xmlns:p14="http://schemas.microsoft.com/office/powerpoint/2010/main" val="41871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752280" y="2065853"/>
            <a:ext cx="9948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E6392-5E8C-43CC-B601-1B9A8EFB7C3E}"/>
              </a:ext>
            </a:extLst>
          </p:cNvPr>
          <p:cNvSpPr txBox="1"/>
          <p:nvPr/>
        </p:nvSpPr>
        <p:spPr>
          <a:xfrm>
            <a:off x="761806" y="325451"/>
            <a:ext cx="7219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Идея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64881-DD3F-4FBD-93C2-AD47DE8ED401}"/>
              </a:ext>
            </a:extLst>
          </p:cNvPr>
          <p:cNvSpPr txBox="1"/>
          <p:nvPr/>
        </p:nvSpPr>
        <p:spPr>
          <a:xfrm>
            <a:off x="688328" y="874189"/>
            <a:ext cx="106588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протопит чат-бота, снижающего нагрузку на службу технической поддержки интернет-провайдера. Такой бот позволял бы клиентам интернет-провайдера запрашивать баланс, пополнять счёт, изменять тариф, узнавать об акциях и др.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7F74F-FDC2-5506-480E-658BBD0DE9CE}"/>
              </a:ext>
            </a:extLst>
          </p:cNvPr>
          <p:cNvSpPr txBox="1"/>
          <p:nvPr/>
        </p:nvSpPr>
        <p:spPr>
          <a:xfrm>
            <a:off x="688328" y="2611186"/>
            <a:ext cx="7140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Определиться с возможностями бота.</a:t>
            </a: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данные для обучения.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эмбеддингов.</a:t>
            </a: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Подобрать классификатор.</a:t>
            </a: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скрипт бота.</a:t>
            </a:r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02FEC-CAA9-E082-F4D8-B0C1768B3416}"/>
              </a:ext>
            </a:extLst>
          </p:cNvPr>
          <p:cNvSpPr txBox="1"/>
          <p:nvPr/>
        </p:nvSpPr>
        <p:spPr>
          <a:xfrm>
            <a:off x="688327" y="4356847"/>
            <a:ext cx="22414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Возможности бота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E8DFA-FDDF-C81B-2B33-636E4D0791CC}"/>
              </a:ext>
            </a:extLst>
          </p:cNvPr>
          <p:cNvSpPr txBox="1"/>
          <p:nvPr/>
        </p:nvSpPr>
        <p:spPr>
          <a:xfrm>
            <a:off x="688327" y="4768094"/>
            <a:ext cx="10658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будет распознавать 16 намерений.</a:t>
            </a: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BB0BF7B4-960E-9461-48A5-B618BD445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4525"/>
              </p:ext>
            </p:extLst>
          </p:nvPr>
        </p:nvGraphicFramePr>
        <p:xfrm>
          <a:off x="688328" y="5308405"/>
          <a:ext cx="11030923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282">
                  <a:extLst>
                    <a:ext uri="{9D8B030D-6E8A-4147-A177-3AD203B41FA5}">
                      <a16:colId xmlns:a16="http://schemas.microsoft.com/office/drawing/2014/main" val="1229196187"/>
                    </a:ext>
                  </a:extLst>
                </a:gridCol>
                <a:gridCol w="3201879">
                  <a:extLst>
                    <a:ext uri="{9D8B030D-6E8A-4147-A177-3AD203B41FA5}">
                      <a16:colId xmlns:a16="http://schemas.microsoft.com/office/drawing/2014/main" val="1488978395"/>
                    </a:ext>
                  </a:extLst>
                </a:gridCol>
                <a:gridCol w="3040818">
                  <a:extLst>
                    <a:ext uri="{9D8B030D-6E8A-4147-A177-3AD203B41FA5}">
                      <a16:colId xmlns:a16="http://schemas.microsoft.com/office/drawing/2014/main" val="3080454511"/>
                    </a:ext>
                  </a:extLst>
                </a:gridCol>
                <a:gridCol w="2409944">
                  <a:extLst>
                    <a:ext uri="{9D8B030D-6E8A-4147-A177-3AD203B41FA5}">
                      <a16:colId xmlns:a16="http://schemas.microsoft.com/office/drawing/2014/main" val="2346596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+mn-lt"/>
                          <a:cs typeface="Times New Roman" panose="02020603050405020304" pitchFamily="18" charset="0"/>
                        </a:rPr>
                        <a:t>1. Приветствие</a:t>
                      </a:r>
                    </a:p>
                    <a:p>
                      <a:pPr algn="l"/>
                      <a:r>
                        <a:rPr lang="ru-RU" sz="1600" dirty="0">
                          <a:latin typeface="+mn-lt"/>
                          <a:cs typeface="Times New Roman" panose="02020603050405020304" pitchFamily="18" charset="0"/>
                        </a:rPr>
                        <a:t>2. Прощание</a:t>
                      </a:r>
                    </a:p>
                    <a:p>
                      <a:pPr algn="l"/>
                      <a:r>
                        <a:rPr lang="ru-RU" sz="1600" dirty="0">
                          <a:latin typeface="+mn-lt"/>
                          <a:cs typeface="Times New Roman" panose="02020603050405020304" pitchFamily="18" charset="0"/>
                        </a:rPr>
                        <a:t>3. Согласие  </a:t>
                      </a:r>
                    </a:p>
                    <a:p>
                      <a:r>
                        <a:rPr lang="ru-RU" sz="1600" dirty="0">
                          <a:latin typeface="+mn-lt"/>
                          <a:cs typeface="Times New Roman" panose="02020603050405020304" pitchFamily="18" charset="0"/>
                        </a:rPr>
                        <a:t>4. Несогласие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5. Информация об акциях</a:t>
                      </a:r>
                    </a:p>
                    <a:p>
                      <a:r>
                        <a:rPr lang="ru-RU" sz="1600" dirty="0"/>
                        <a:t>6. Запрос баланса</a:t>
                      </a:r>
                    </a:p>
                    <a:p>
                      <a:r>
                        <a:rPr lang="ru-RU" sz="1600" dirty="0"/>
                        <a:t>7. Пополнение баланса</a:t>
                      </a:r>
                    </a:p>
                    <a:p>
                      <a:r>
                        <a:rPr lang="ru-RU" sz="1600" dirty="0"/>
                        <a:t>8. Подключение Интернета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9. Проблемы с соединением</a:t>
                      </a:r>
                    </a:p>
                    <a:p>
                      <a:r>
                        <a:rPr lang="ru-RU" sz="1600" dirty="0"/>
                        <a:t>10. Информация о тарифе</a:t>
                      </a:r>
                    </a:p>
                    <a:p>
                      <a:r>
                        <a:rPr lang="ru-RU" sz="1600" dirty="0"/>
                        <a:t>11. Изменение тарифа</a:t>
                      </a:r>
                    </a:p>
                    <a:p>
                      <a:r>
                        <a:rPr lang="ru-RU" sz="1600" dirty="0"/>
                        <a:t>12. Адреса офисов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13. Подключение ТВ</a:t>
                      </a:r>
                    </a:p>
                    <a:p>
                      <a:r>
                        <a:rPr lang="ru-RU" sz="1600" dirty="0"/>
                        <a:t>14. Вызов мастера</a:t>
                      </a:r>
                    </a:p>
                    <a:p>
                      <a:r>
                        <a:rPr lang="ru-RU" sz="1600" dirty="0"/>
                        <a:t>15. Обратный звонок</a:t>
                      </a:r>
                    </a:p>
                    <a:p>
                      <a:r>
                        <a:rPr lang="ru-RU" sz="1600" dirty="0"/>
                        <a:t>16. Благодарность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2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0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DBE6392-5E8C-43CC-B601-1B9A8EFB7C3E}"/>
              </a:ext>
            </a:extLst>
          </p:cNvPr>
          <p:cNvSpPr txBox="1"/>
          <p:nvPr/>
        </p:nvSpPr>
        <p:spPr>
          <a:xfrm>
            <a:off x="761806" y="325451"/>
            <a:ext cx="26345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Данные для обучения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64881-DD3F-4FBD-93C2-AD47DE8ED401}"/>
              </a:ext>
            </a:extLst>
          </p:cNvPr>
          <p:cNvSpPr txBox="1"/>
          <p:nvPr/>
        </p:nvSpPr>
        <p:spPr>
          <a:xfrm>
            <a:off x="761806" y="827536"/>
            <a:ext cx="106588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Подходящих данных в открытом доступе нет. 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вручную заполнять словарь намерений.</a:t>
            </a: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помогло справиться с задачей?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74E13"/>
                </a:solidFill>
              </a:rPr>
              <a:t>AI CopyWriter</a:t>
            </a:r>
            <a:r>
              <a:rPr lang="ru-RU" sz="2000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ruGPT-3 от Сбера. Он может перефразировать и дополнять текст.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74E13"/>
                </a:solidFill>
              </a:rPr>
              <a:t>R</a:t>
            </a:r>
            <a:r>
              <a:rPr lang="ru-RU" sz="2000" b="1" dirty="0">
                <a:solidFill>
                  <a:srgbClr val="274E13"/>
                </a:solidFill>
              </a:rPr>
              <a:t>e</a:t>
            </a:r>
            <a:r>
              <a:rPr lang="en-US" sz="2000" b="1" dirty="0">
                <a:solidFill>
                  <a:srgbClr val="274E13"/>
                </a:solidFill>
              </a:rPr>
              <a:t>verso Context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поисковая система для перевода в контексте.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5F2E5-5F73-5AA7-5F62-741FF17E4652}"/>
              </a:ext>
            </a:extLst>
          </p:cNvPr>
          <p:cNvSpPr txBox="1"/>
          <p:nvPr/>
        </p:nvSpPr>
        <p:spPr>
          <a:xfrm>
            <a:off x="696492" y="4317355"/>
            <a:ext cx="710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Словарь, содержащий 1242 паттерна и 16 классов.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данные нужно предобработать для получения эмбеддингов.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6BD49-23C4-74E5-64F7-5BC052F78D9C}"/>
              </a:ext>
            </a:extLst>
          </p:cNvPr>
          <p:cNvSpPr txBox="1"/>
          <p:nvPr/>
        </p:nvSpPr>
        <p:spPr>
          <a:xfrm>
            <a:off x="761806" y="3783696"/>
            <a:ext cx="6191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79722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FB4243-65F6-8FFE-A283-82D8D764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5" y="1091683"/>
            <a:ext cx="9610726" cy="48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19089B-3C2C-D40D-21E6-0D44BB72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5" y="966951"/>
            <a:ext cx="8692924" cy="24620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5CA0A-1DEE-84C4-AED8-32CACA4B4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5" y="3904862"/>
            <a:ext cx="7670709" cy="21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3205C-B07E-FA8D-1AA7-142AEF99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5" y="858418"/>
            <a:ext cx="8619109" cy="54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D071C1-EA99-21FC-0560-05F56E63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3" y="951722"/>
            <a:ext cx="9205591" cy="53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558214"/>
            <a:ext cx="28519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Обнаруженные трудности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9B1E7-F3E2-4C5A-B710-60AFD56D5B91}"/>
              </a:ext>
            </a:extLst>
          </p:cNvPr>
          <p:cNvSpPr txBox="1"/>
          <p:nvPr/>
        </p:nvSpPr>
        <p:spPr>
          <a:xfrm>
            <a:off x="292359" y="1211478"/>
            <a:ext cx="11607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 и нудно собирать данные.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бот получается неполноценный.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Нужен очень детализированный скрипт, чтобы учесть как можно больше возможных сценариев.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путается между похожими классами.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решен вопрос, как отделять намерения друг от друга в одном запросе.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BABC9-9822-FFF4-CAD9-4AA981F45A1C}"/>
              </a:ext>
            </a:extLst>
          </p:cNvPr>
          <p:cNvSpPr txBox="1"/>
          <p:nvPr/>
        </p:nvSpPr>
        <p:spPr>
          <a:xfrm>
            <a:off x="581705" y="3601329"/>
            <a:ext cx="38410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Достоинства бота с классификатором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4A9EC-AFD5-8717-6052-EAE0782E188E}"/>
              </a:ext>
            </a:extLst>
          </p:cNvPr>
          <p:cNvSpPr txBox="1"/>
          <p:nvPr/>
        </p:nvSpPr>
        <p:spPr>
          <a:xfrm>
            <a:off x="292359" y="416919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Лояльнее к опечаткам.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привязан к конкретной лексике.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запрос к чему-нибудь да отнесёт.</a:t>
            </a:r>
          </a:p>
        </p:txBody>
      </p:sp>
    </p:spTree>
    <p:extLst>
      <p:ext uri="{BB962C8B-B14F-4D97-AF65-F5344CB8AC3E}">
        <p14:creationId xmlns:p14="http://schemas.microsoft.com/office/powerpoint/2010/main" val="4056244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282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Чат-бот клиентской поддержки  для интернет-провайдера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Киреева</dc:creator>
  <cp:lastModifiedBy>Анастасия Киреева</cp:lastModifiedBy>
  <cp:revision>12</cp:revision>
  <dcterms:created xsi:type="dcterms:W3CDTF">2022-02-14T08:36:07Z</dcterms:created>
  <dcterms:modified xsi:type="dcterms:W3CDTF">2022-07-04T17:35:41Z</dcterms:modified>
</cp:coreProperties>
</file>