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2"/>
  </p:notesMasterIdLst>
  <p:handoutMasterIdLst>
    <p:handoutMasterId r:id="rId53"/>
  </p:handoutMasterIdLst>
  <p:sldIdLst>
    <p:sldId id="256" r:id="rId5"/>
    <p:sldId id="257" r:id="rId6"/>
    <p:sldId id="258" r:id="rId7"/>
    <p:sldId id="259" r:id="rId8"/>
    <p:sldId id="318" r:id="rId9"/>
    <p:sldId id="260" r:id="rId10"/>
    <p:sldId id="571" r:id="rId11"/>
    <p:sldId id="572" r:id="rId12"/>
    <p:sldId id="550" r:id="rId13"/>
    <p:sldId id="551" r:id="rId14"/>
    <p:sldId id="630" r:id="rId15"/>
    <p:sldId id="574" r:id="rId16"/>
    <p:sldId id="575" r:id="rId17"/>
    <p:sldId id="557" r:id="rId18"/>
    <p:sldId id="578" r:id="rId19"/>
    <p:sldId id="711" r:id="rId20"/>
    <p:sldId id="691" r:id="rId21"/>
    <p:sldId id="692" r:id="rId22"/>
    <p:sldId id="714" r:id="rId23"/>
    <p:sldId id="584" r:id="rId24"/>
    <p:sldId id="710" r:id="rId25"/>
    <p:sldId id="712" r:id="rId26"/>
    <p:sldId id="697" r:id="rId27"/>
    <p:sldId id="700" r:id="rId28"/>
    <p:sldId id="695" r:id="rId29"/>
    <p:sldId id="701" r:id="rId30"/>
    <p:sldId id="696" r:id="rId31"/>
    <p:sldId id="702" r:id="rId32"/>
    <p:sldId id="706" r:id="rId33"/>
    <p:sldId id="698" r:id="rId34"/>
    <p:sldId id="703" r:id="rId35"/>
    <p:sldId id="707" r:id="rId36"/>
    <p:sldId id="699" r:id="rId37"/>
    <p:sldId id="704" r:id="rId38"/>
    <p:sldId id="592" r:id="rId39"/>
    <p:sldId id="713" r:id="rId40"/>
    <p:sldId id="586" r:id="rId41"/>
    <p:sldId id="587" r:id="rId42"/>
    <p:sldId id="705" r:id="rId43"/>
    <p:sldId id="708" r:id="rId44"/>
    <p:sldId id="709" r:id="rId45"/>
    <p:sldId id="303" r:id="rId46"/>
    <p:sldId id="307" r:id="rId47"/>
    <p:sldId id="628" r:id="rId48"/>
    <p:sldId id="629" r:id="rId49"/>
    <p:sldId id="309" r:id="rId50"/>
    <p:sldId id="30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FC656C4-D212-4692-99E1-1EA2A88520DB}">
          <p14:sldIdLst>
            <p14:sldId id="256"/>
            <p14:sldId id="257"/>
            <p14:sldId id="258"/>
          </p14:sldIdLst>
        </p14:section>
        <p14:section name="Entity Framework Core" id="{33467188-28C0-447F-8B1F-DB02297E52E2}">
          <p14:sldIdLst>
            <p14:sldId id="259"/>
            <p14:sldId id="318"/>
            <p14:sldId id="260"/>
            <p14:sldId id="571"/>
            <p14:sldId id="572"/>
            <p14:sldId id="550"/>
            <p14:sldId id="551"/>
          </p14:sldIdLst>
        </p14:section>
        <p14:section name="EF Core Components" id="{03AE92B3-FCC6-4B1E-8AC3-319C3B35FCE7}">
          <p14:sldIdLst>
            <p14:sldId id="630"/>
            <p14:sldId id="574"/>
            <p14:sldId id="575"/>
            <p14:sldId id="557"/>
            <p14:sldId id="578"/>
          </p14:sldIdLst>
        </p14:section>
        <p14:section name="EF Core Configuration" id="{C6B6D42E-CC09-4970-9304-5088E6A4C8FD}">
          <p14:sldIdLst>
            <p14:sldId id="711"/>
            <p14:sldId id="691"/>
            <p14:sldId id="692"/>
            <p14:sldId id="714"/>
            <p14:sldId id="584"/>
            <p14:sldId id="710"/>
          </p14:sldIdLst>
        </p14:section>
        <p14:section name="CRUD Operations" id="{12C94A3B-6426-4635-943C-87FED655F3D1}">
          <p14:sldIdLst>
            <p14:sldId id="712"/>
            <p14:sldId id="697"/>
            <p14:sldId id="700"/>
            <p14:sldId id="695"/>
            <p14:sldId id="701"/>
            <p14:sldId id="696"/>
            <p14:sldId id="702"/>
            <p14:sldId id="706"/>
            <p14:sldId id="698"/>
            <p14:sldId id="703"/>
            <p14:sldId id="707"/>
            <p14:sldId id="699"/>
            <p14:sldId id="704"/>
            <p14:sldId id="592"/>
          </p14:sldIdLst>
        </p14:section>
        <p14:section name="Database Migrations" id="{E5D5E994-86F5-4003-A72F-A61F2D4798E5}">
          <p14:sldIdLst>
            <p14:sldId id="713"/>
            <p14:sldId id="586"/>
            <p14:sldId id="587"/>
            <p14:sldId id="705"/>
            <p14:sldId id="708"/>
            <p14:sldId id="709"/>
          </p14:sldIdLst>
        </p14:section>
        <p14:section name="Conclusion" id="{02FEBF40-D2C1-451F-9D9A-A868D34C96A5}">
          <p14:sldIdLst>
            <p14:sldId id="303"/>
            <p14:sldId id="307"/>
            <p14:sldId id="628"/>
            <p14:sldId id="629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78" autoAdjust="0"/>
    <p:restoredTop sz="79788" autoAdjust="0"/>
  </p:normalViewPr>
  <p:slideViewPr>
    <p:cSldViewPr showGuides="1">
      <p:cViewPr varScale="1">
        <p:scale>
          <a:sx n="80" d="100"/>
          <a:sy n="80" d="100"/>
        </p:scale>
        <p:origin x="108" y="24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120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295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B8EBD-8C83-42F1-B04E-7AEE9D0A4C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430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882EE92-2B38-4427-80A2-B888146277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76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882EE92-2B38-4427-80A2-B888146277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50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58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70.png"/><Relationship Id="rId21" Type="http://schemas.openxmlformats.org/officeDocument/2006/relationships/image" Target="../media/image79.png"/><Relationship Id="rId7" Type="http://schemas.openxmlformats.org/officeDocument/2006/relationships/image" Target="../media/image7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71.png"/><Relationship Id="rId15" Type="http://schemas.openxmlformats.org/officeDocument/2006/relationships/image" Target="../media/image76.jpeg"/><Relationship Id="rId23" Type="http://schemas.openxmlformats.org/officeDocument/2006/relationships/image" Target="../media/image8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Entity Framework Core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Databases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625EEBD-C7E8-49B1-8B63-68BA07436E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552450" y="2299186"/>
            <a:ext cx="3591426" cy="2381582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Basic Workflow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6539" y="1267320"/>
            <a:ext cx="3239244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5"/>
            </a:pPr>
            <a:r>
              <a:rPr lang="en-US" sz="3199" dirty="0"/>
              <a:t>Modify data with C# code and call 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Save Changes()</a:t>
            </a:r>
            <a:r>
              <a:rPr lang="en-US" sz="3199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12224" y="1267320"/>
            <a:ext cx="3660174" cy="255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6"/>
            </a:pPr>
            <a:r>
              <a:rPr lang="en-US" sz="3199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030" y="1267319"/>
            <a:ext cx="352301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4"/>
            </a:pPr>
            <a:r>
              <a:rPr lang="en-US" sz="3199" dirty="0"/>
              <a:t>EF transforms </a:t>
            </a:r>
            <a:br>
              <a:rPr lang="en-US" sz="3199" dirty="0"/>
            </a:br>
            <a:r>
              <a:rPr lang="en-US" sz="3199" dirty="0"/>
              <a:t>the query</a:t>
            </a:r>
            <a:br>
              <a:rPr lang="en-US" sz="3199" dirty="0"/>
            </a:br>
            <a:r>
              <a:rPr lang="en-US" sz="3199" dirty="0"/>
              <a:t>results into </a:t>
            </a:r>
            <a:br>
              <a:rPr lang="en-US" sz="3199" dirty="0"/>
            </a:br>
            <a:r>
              <a:rPr lang="en-US" sz="3199" dirty="0"/>
              <a:t>.NET objects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50D9CDA-5F0B-406B-B425-77EF83FB6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B78741-40D4-4D08-9BC4-048487FBF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6524" y="4419000"/>
            <a:ext cx="4089259" cy="869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F3CD1-E71A-4FBE-8770-9413A4EFE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6000" y="4247682"/>
            <a:ext cx="3121831" cy="1212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6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Components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of System Objects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1F9AE3-6316-46E2-AED8-D26EBE607D7C}"/>
              </a:ext>
            </a:extLst>
          </p:cNvPr>
          <p:cNvGrpSpPr/>
          <p:nvPr/>
        </p:nvGrpSpPr>
        <p:grpSpPr>
          <a:xfrm>
            <a:off x="4731069" y="1644178"/>
            <a:ext cx="2662168" cy="1943206"/>
            <a:chOff x="3071824" y="2771796"/>
            <a:chExt cx="3328976" cy="187640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25BFB9A-1E13-4658-8508-BABED1EC61E3}"/>
                </a:ext>
              </a:extLst>
            </p:cNvPr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8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D8BAFCD-2731-451E-9510-762AC080C8BB}"/>
                </a:ext>
              </a:extLst>
            </p:cNvPr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8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Product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899E4DF-9246-4BA5-9A2E-10F9F42BCB4B}"/>
                </a:ext>
              </a:extLst>
            </p:cNvPr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8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ProductNotes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954BDF0C-BF47-4177-B21C-6C1C0933388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EC43A77-C7C0-474C-97D6-20704041F4E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8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7409" y="2708921"/>
            <a:ext cx="10357803" cy="31129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798" noProof="1"/>
              <a:t>public class ProductNote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798" noProof="1"/>
              <a:t>{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798" noProof="1"/>
              <a:t>    public int Id { get; set; 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798" noProof="1"/>
              <a:t>    public string Content { get; set; 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798" noProof="1"/>
              <a:t>    public int ProductId { get; set; 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798" noProof="1"/>
              <a:t>    public </a:t>
            </a:r>
            <a:r>
              <a:rPr lang="en-US" sz="2798" noProof="1">
                <a:solidFill>
                  <a:schemeClr val="bg1"/>
                </a:solidFill>
              </a:rPr>
              <a:t>Product</a:t>
            </a:r>
            <a:r>
              <a:rPr lang="en-US" sz="2798" noProof="1"/>
              <a:t> Product { get; set; 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798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28048" y="2996300"/>
            <a:ext cx="2165024" cy="578713"/>
          </a:xfrm>
          <a:prstGeom prst="wedgeRoundRectCallout">
            <a:avLst>
              <a:gd name="adj1" fmla="val -63587"/>
              <a:gd name="adj2" fmla="val 55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04312" y="3804762"/>
            <a:ext cx="2016224" cy="578713"/>
          </a:xfrm>
          <a:prstGeom prst="wedgeRoundRectCallout">
            <a:avLst>
              <a:gd name="adj1" fmla="val -64489"/>
              <a:gd name="adj2" fmla="val 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38464" y="5372518"/>
            <a:ext cx="3528391" cy="578713"/>
          </a:xfrm>
          <a:prstGeom prst="wedgeRoundRectCallout">
            <a:avLst>
              <a:gd name="adj1" fmla="val -57108"/>
              <a:gd name="adj2" fmla="val -40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Navigation property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809F094-604E-49B7-9AB0-17197B059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78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3393" y="2068921"/>
            <a:ext cx="10782607" cy="3114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Product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{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  public int </a:t>
            </a:r>
            <a:r>
              <a:rPr lang="en-US" noProof="1">
                <a:solidFill>
                  <a:schemeClr val="bg1"/>
                </a:solidFill>
              </a:rPr>
              <a:t>Id</a:t>
            </a:r>
            <a:r>
              <a:rPr lang="en-US" noProof="1"/>
              <a:t> { get; set; 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  public string </a:t>
            </a:r>
            <a:r>
              <a:rPr lang="en-US" noProof="1">
                <a:solidFill>
                  <a:schemeClr val="bg1"/>
                </a:solidFill>
              </a:rPr>
              <a:t>Name</a:t>
            </a:r>
            <a:r>
              <a:rPr lang="en-US" noProof="1"/>
              <a:t> { get; set; 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  public IList&lt;</a:t>
            </a:r>
            <a:r>
              <a:rPr lang="en-US" noProof="1">
                <a:solidFill>
                  <a:schemeClr val="bg1"/>
                </a:solidFill>
              </a:rPr>
              <a:t>ProductNote</a:t>
            </a:r>
            <a:r>
              <a:rPr lang="en-US" noProof="1"/>
              <a:t>&gt; ProductNotes { get; set; }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            = new List&lt;</a:t>
            </a:r>
            <a:r>
              <a:rPr lang="en-US" noProof="1">
                <a:solidFill>
                  <a:schemeClr val="bg1"/>
                </a:solidFill>
              </a:rPr>
              <a:t>ProductNote</a:t>
            </a:r>
            <a:r>
              <a:rPr lang="en-US" noProof="1"/>
              <a:t>&gt;();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72" y="5000835"/>
            <a:ext cx="2592288" cy="1055581"/>
          </a:xfrm>
          <a:prstGeom prst="wedgeRoundRectCallout">
            <a:avLst>
              <a:gd name="adj1" fmla="val -34842"/>
              <a:gd name="adj2" fmla="val -79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chemeClr val="bg1"/>
                </a:solidFill>
              </a:rPr>
              <a:t>One-to-many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relationship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11F033E-D6DE-4285-9F18-5D0077EA5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471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91942" y="1196125"/>
            <a:ext cx="11930091" cy="556112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 Usually named after the database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en-US" sz="3500" dirty="0"/>
              <a:t>e.g.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ShoppingListDbContext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500" dirty="0"/>
              <a:t> Manages model classes using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/>
              <a:t>type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500" dirty="0"/>
              <a:t> Easily navigate through </a:t>
            </a:r>
            <a:r>
              <a:rPr lang="en-US" sz="3500" b="1" dirty="0">
                <a:solidFill>
                  <a:schemeClr val="bg1"/>
                </a:solidFill>
              </a:rPr>
              <a:t>table relations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 Managing database </a:t>
            </a:r>
            <a:r>
              <a:rPr lang="en-US" sz="3500" b="1" dirty="0">
                <a:solidFill>
                  <a:schemeClr val="bg1"/>
                </a:solidFill>
              </a:rPr>
              <a:t>creation</a:t>
            </a:r>
            <a:r>
              <a:rPr lang="en-US" sz="3500" dirty="0"/>
              <a:t>/</a:t>
            </a:r>
            <a:r>
              <a:rPr lang="en-US" sz="3500" b="1" dirty="0">
                <a:solidFill>
                  <a:schemeClr val="bg1"/>
                </a:solidFill>
              </a:rPr>
              <a:t>deletion</a:t>
            </a:r>
            <a:r>
              <a:rPr lang="en-US" sz="3500" dirty="0"/>
              <a:t>/</a:t>
            </a:r>
            <a:r>
              <a:rPr lang="en-US" sz="3500" b="1" dirty="0">
                <a:solidFill>
                  <a:schemeClr val="bg1"/>
                </a:solidFill>
              </a:rPr>
              <a:t>migration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 Executing </a:t>
            </a:r>
            <a:r>
              <a:rPr lang="en-US" sz="3500" b="1" dirty="0">
                <a:solidFill>
                  <a:schemeClr val="bg1"/>
                </a:solidFill>
              </a:rPr>
              <a:t>LINQ queries </a:t>
            </a:r>
            <a:r>
              <a:rPr lang="en-US" sz="3500" dirty="0"/>
              <a:t>as native </a:t>
            </a:r>
            <a:r>
              <a:rPr lang="en-US" sz="3500" b="1" dirty="0">
                <a:solidFill>
                  <a:schemeClr val="bg1"/>
                </a:solidFill>
              </a:rPr>
              <a:t>SQL queries</a:t>
            </a:r>
          </a:p>
          <a:p>
            <a:pPr>
              <a:lnSpc>
                <a:spcPct val="100000"/>
              </a:lnSpc>
            </a:pPr>
            <a:r>
              <a:rPr lang="en-US" sz="3500" noProof="1">
                <a:latin typeface="+mj-lt"/>
              </a:rPr>
              <a:t>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3500" dirty="0"/>
              <a:t> properties: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Database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EnsureCreated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sz="3200" dirty="0"/>
              <a:t> methods, DB Connection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ChangeTracker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holds info about the </a:t>
            </a:r>
            <a:r>
              <a:rPr lang="en-US" sz="3200" b="1" dirty="0">
                <a:solidFill>
                  <a:schemeClr val="bg1"/>
                </a:solidFill>
              </a:rPr>
              <a:t>automatic change tracker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 </a:t>
            </a:r>
            <a:r>
              <a:rPr lang="en-US" dirty="0"/>
              <a:t>Class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D9E45A-4F97-4058-855E-C6A6B1AB3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519C444-821D-429C-A60C-C777775D0BC9}"/>
              </a:ext>
            </a:extLst>
          </p:cNvPr>
          <p:cNvSpPr txBox="1">
            <a:spLocks/>
          </p:cNvSpPr>
          <p:nvPr/>
        </p:nvSpPr>
        <p:spPr>
          <a:xfrm>
            <a:off x="697044" y="1758008"/>
            <a:ext cx="854895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public class </a:t>
            </a:r>
            <a:r>
              <a:rPr lang="en-US" sz="2400" noProof="1">
                <a:solidFill>
                  <a:schemeClr val="bg1"/>
                </a:solidFill>
              </a:rPr>
              <a:t>ShoppingListDbContext</a:t>
            </a:r>
            <a:r>
              <a:rPr lang="en-US" sz="2400" noProof="1"/>
              <a:t> : </a:t>
            </a:r>
            <a:r>
              <a:rPr lang="en-US" sz="2400" noProof="1">
                <a:solidFill>
                  <a:schemeClr val="bg1"/>
                </a:solidFill>
              </a:rPr>
              <a:t>DbContext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0A444F6-C085-43F0-97FD-0E1A0472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646" y="1988840"/>
            <a:ext cx="2541230" cy="919090"/>
          </a:xfrm>
          <a:prstGeom prst="wedgeRoundRectCallout">
            <a:avLst>
              <a:gd name="adj1" fmla="val -191799"/>
              <a:gd name="adj2" fmla="val -304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Inherits the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2399" b="1" noProof="1">
                <a:solidFill>
                  <a:schemeClr val="bg2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932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9012" y="1328222"/>
            <a:ext cx="11853020" cy="5465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using Microsoft.EntityFrameworkCore;</a:t>
            </a:r>
          </a:p>
          <a:p>
            <a:endParaRPr lang="en-US" sz="1600" noProof="1"/>
          </a:p>
          <a:p>
            <a:r>
              <a:rPr lang="en-US" sz="2400" noProof="1"/>
              <a:t>public class </a:t>
            </a:r>
            <a:r>
              <a:rPr lang="en-US" sz="2400" noProof="1">
                <a:solidFill>
                  <a:schemeClr val="bg1"/>
                </a:solidFill>
              </a:rPr>
              <a:t>ShoppingListDbContext</a:t>
            </a:r>
            <a:r>
              <a:rPr lang="en-US" sz="2400" noProof="1"/>
              <a:t> : </a:t>
            </a:r>
            <a:r>
              <a:rPr lang="en-US" sz="2400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</a:t>
            </a:r>
            <a:r>
              <a:rPr lang="fr-FR" sz="2400" noProof="1"/>
              <a:t>public ShoppingListDbContext</a:t>
            </a:r>
          </a:p>
          <a:p>
            <a:r>
              <a:rPr lang="fr-FR" sz="2400" noProof="1"/>
              <a:t>	(</a:t>
            </a:r>
            <a:r>
              <a:rPr lang="fr-FR" sz="2400" noProof="1">
                <a:solidFill>
                  <a:schemeClr val="bg1"/>
                </a:solidFill>
              </a:rPr>
              <a:t>DbContextOptions&lt;ShoppingListDbContext&gt; options</a:t>
            </a:r>
            <a:r>
              <a:rPr lang="fr-FR" sz="2400" noProof="1"/>
              <a:t>)</a:t>
            </a:r>
          </a:p>
          <a:p>
            <a:r>
              <a:rPr lang="fr-FR" sz="2400" noProof="1"/>
              <a:t>		: base(options)</a:t>
            </a:r>
          </a:p>
          <a:p>
            <a:r>
              <a:rPr lang="fr-FR" sz="2400" noProof="1"/>
              <a:t>  		=&gt; this.Database.EnsureCreated();</a:t>
            </a:r>
          </a:p>
          <a:p>
            <a:endParaRPr lang="en-US" sz="1800" noProof="1"/>
          </a:p>
          <a:p>
            <a:r>
              <a:rPr lang="en-US" sz="2400" noProof="1"/>
              <a:t>  public </a:t>
            </a:r>
            <a:r>
              <a:rPr lang="en-US" sz="2400" noProof="1">
                <a:solidFill>
                  <a:schemeClr val="bg1"/>
                </a:solidFill>
              </a:rPr>
              <a:t>DbSet</a:t>
            </a:r>
            <a:r>
              <a:rPr lang="en-US" sz="2400" noProof="1"/>
              <a:t>&lt;Product&gt; Products { get; set; }</a:t>
            </a:r>
          </a:p>
          <a:p>
            <a:r>
              <a:rPr lang="en-US" sz="2400" noProof="1"/>
              <a:t>  public </a:t>
            </a:r>
            <a:r>
              <a:rPr lang="en-US" sz="2400" noProof="1">
                <a:solidFill>
                  <a:schemeClr val="bg1"/>
                </a:solidFill>
              </a:rPr>
              <a:t>DbSet</a:t>
            </a:r>
            <a:r>
              <a:rPr lang="en-US" sz="2400" noProof="1"/>
              <a:t>&lt;ProductNote&gt; ProductNotes { get; set; }</a:t>
            </a:r>
          </a:p>
          <a:p>
            <a:endParaRPr lang="en-US" sz="1800" noProof="1"/>
          </a:p>
          <a:p>
            <a:r>
              <a:rPr lang="en-US" sz="2400" noProof="1"/>
              <a:t>  protected override void OnModelCreating(ModelBuilder builder)</a:t>
            </a:r>
          </a:p>
          <a:p>
            <a:r>
              <a:rPr lang="en-US" sz="2400" noProof="1"/>
              <a:t>  {</a:t>
            </a:r>
          </a:p>
          <a:p>
            <a:r>
              <a:rPr lang="en-US" sz="2400" noProof="1"/>
              <a:t>     builder.Entity&lt;</a:t>
            </a:r>
            <a:r>
              <a:rPr lang="en-US" sz="2400" noProof="1">
                <a:solidFill>
                  <a:schemeClr val="bg1"/>
                </a:solidFill>
              </a:rPr>
              <a:t>Product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  .HasMany(p =&gt; p.</a:t>
            </a:r>
            <a:r>
              <a:rPr lang="en-US" sz="2400" noProof="1">
                <a:solidFill>
                  <a:schemeClr val="bg1"/>
                </a:solidFill>
              </a:rPr>
              <a:t>ProductNotes</a:t>
            </a:r>
            <a:r>
              <a:rPr lang="en-US" sz="2400" noProof="1"/>
              <a:t>)</a:t>
            </a:r>
          </a:p>
          <a:p>
            <a:r>
              <a:rPr lang="en-US" sz="2400" noProof="1"/>
              <a:t>      .WithOne(r =&gt; r.</a:t>
            </a:r>
            <a:r>
              <a:rPr lang="en-US" sz="2400" noProof="1">
                <a:solidFill>
                  <a:schemeClr val="bg1"/>
                </a:solidFill>
              </a:rPr>
              <a:t>Product</a:t>
            </a:r>
            <a:r>
              <a:rPr lang="en-US" sz="2400" noProof="1"/>
              <a:t>);</a:t>
            </a:r>
          </a:p>
          <a:p>
            <a:r>
              <a:rPr lang="en-US" sz="2400" noProof="1"/>
              <a:t>  }</a:t>
            </a:r>
            <a:endParaRPr lang="bg-BG" sz="2400" noProof="1"/>
          </a:p>
          <a:p>
            <a:r>
              <a:rPr lang="en-US" sz="2400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816080" y="1178117"/>
            <a:ext cx="2207878" cy="511873"/>
          </a:xfrm>
          <a:prstGeom prst="wedgeRoundRectCallout">
            <a:avLst>
              <a:gd name="adj1" fmla="val -66333"/>
              <a:gd name="adj2" fmla="val 21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EF Reference</a:t>
            </a:r>
            <a:endParaRPr lang="bg-BG" sz="2399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3AF10C9-0863-4F98-A1E6-0FFC9F4E7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DC0FBCAC-D974-4E76-8142-E865FF004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921" y="1720009"/>
            <a:ext cx="3589079" cy="919090"/>
          </a:xfrm>
          <a:prstGeom prst="wedgeRoundRectCallout">
            <a:avLst>
              <a:gd name="adj1" fmla="val -41453"/>
              <a:gd name="adj2" fmla="val 62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Accepts </a:t>
            </a:r>
            <a:r>
              <a:rPr lang="en-US" sz="2399" b="1" dirty="0">
                <a:solidFill>
                  <a:schemeClr val="bg1"/>
                </a:solidFill>
              </a:rPr>
              <a:t>options</a:t>
            </a:r>
            <a:r>
              <a:rPr lang="en-US" sz="2399" b="1" dirty="0">
                <a:solidFill>
                  <a:schemeClr val="bg2"/>
                </a:solidFill>
              </a:rPr>
              <a:t> through the constructor</a:t>
            </a:r>
            <a:endParaRPr lang="bg-BG" sz="2399" b="1" dirty="0">
              <a:solidFill>
                <a:schemeClr val="bg2"/>
              </a:solidFill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0C6C4F58-8697-48E9-B1DC-61452829D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216" y="3173696"/>
            <a:ext cx="3514401" cy="510609"/>
          </a:xfrm>
          <a:prstGeom prst="wedgeRoundRectCallout">
            <a:avLst>
              <a:gd name="adj1" fmla="val -75383"/>
              <a:gd name="adj2" fmla="val 662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Collections of entities</a:t>
            </a:r>
            <a:endParaRPr lang="bg-BG" sz="2399" b="1" dirty="0">
              <a:solidFill>
                <a:schemeClr val="bg2"/>
              </a:solidFill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0AECAD27-EF5B-4925-AC58-E0249C44F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41" y="5013176"/>
            <a:ext cx="4450505" cy="919090"/>
          </a:xfrm>
          <a:prstGeom prst="wedgeRoundRectCallout">
            <a:avLst>
              <a:gd name="adj1" fmla="val -57609"/>
              <a:gd name="adj2" fmla="val -15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Use the Fluent API to describe our </a:t>
            </a:r>
            <a:r>
              <a:rPr lang="en-US" sz="2399" b="1" dirty="0">
                <a:solidFill>
                  <a:schemeClr val="bg1"/>
                </a:solidFill>
              </a:rPr>
              <a:t>table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en-US" sz="2399" b="1" dirty="0">
                <a:solidFill>
                  <a:schemeClr val="bg1"/>
                </a:solidFill>
              </a:rPr>
              <a:t>relations</a:t>
            </a:r>
            <a:r>
              <a:rPr lang="en-US" sz="2399" b="1" dirty="0">
                <a:solidFill>
                  <a:schemeClr val="bg2"/>
                </a:solidFill>
              </a:rPr>
              <a:t> to EF Core</a:t>
            </a:r>
            <a:endParaRPr lang="bg-BG" sz="2399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9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Configuration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NuGet Packages, Configuration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E7729-10EA-4ED4-89AE-26A31D745605}"/>
              </a:ext>
            </a:extLst>
          </p:cNvPr>
          <p:cNvGrpSpPr/>
          <p:nvPr/>
        </p:nvGrpSpPr>
        <p:grpSpPr>
          <a:xfrm>
            <a:off x="4674342" y="1471284"/>
            <a:ext cx="2843319" cy="2833993"/>
            <a:chOff x="4656666" y="1419461"/>
            <a:chExt cx="2844801" cy="283546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7629D8-B07A-449F-BE56-324DFB9EE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66" y="1419461"/>
              <a:ext cx="2184400" cy="21844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3380620-63D1-48F4-B582-34247DD96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4" y="1992339"/>
              <a:ext cx="2298343" cy="2262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5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EC8898-EF99-43D0-9415-FF0B6493B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599" dirty="0"/>
              <a:t>To add EF Core support to a project in Visual Studio: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Install it from </a:t>
            </a:r>
            <a:r>
              <a:rPr lang="en-US" sz="3399" b="1" dirty="0">
                <a:solidFill>
                  <a:schemeClr val="bg1"/>
                </a:solidFill>
              </a:rPr>
              <a:t>Package Manager Console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dirty="0"/>
              <a:t>Or using </a:t>
            </a:r>
            <a:r>
              <a:rPr lang="en-US" sz="3399" b="1" dirty="0">
                <a:solidFill>
                  <a:schemeClr val="bg1"/>
                </a:solidFill>
              </a:rPr>
              <a:t>.NET Core CLI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3599" dirty="0"/>
              <a:t>EF Core is modular – any </a:t>
            </a:r>
            <a:r>
              <a:rPr lang="en-US" sz="3599" b="1" dirty="0">
                <a:solidFill>
                  <a:schemeClr val="bg1"/>
                </a:solidFill>
              </a:rPr>
              <a:t>data providers </a:t>
            </a:r>
            <a:r>
              <a:rPr lang="en-US" sz="3599" dirty="0"/>
              <a:t>must be </a:t>
            </a:r>
            <a:br>
              <a:rPr lang="en-US" sz="3599" dirty="0"/>
            </a:br>
            <a:r>
              <a:rPr lang="en-US" sz="3599" dirty="0"/>
              <a:t>installed too: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To use the Entity Framework Core </a:t>
            </a:r>
            <a:r>
              <a:rPr lang="en-US" sz="3600" b="1" dirty="0">
                <a:solidFill>
                  <a:schemeClr val="bg1"/>
                </a:solidFill>
              </a:rPr>
              <a:t>tools</a:t>
            </a:r>
            <a:r>
              <a:rPr lang="en-US" sz="3600" dirty="0"/>
              <a:t>, install also: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Setup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794533" y="2448020"/>
            <a:ext cx="9599892" cy="4769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99" noProof="1"/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3287688" y="4725145"/>
            <a:ext cx="7106738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99" noProof="1"/>
              <a:t>Microsoft.EntityFrameworkCore.SqlServer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15AE68-D9D3-4355-9932-DD6BF1327F16}"/>
              </a:ext>
            </a:extLst>
          </p:cNvPr>
          <p:cNvSpPr txBox="1">
            <a:spLocks/>
          </p:cNvSpPr>
          <p:nvPr/>
        </p:nvSpPr>
        <p:spPr>
          <a:xfrm>
            <a:off x="776982" y="3536134"/>
            <a:ext cx="9599893" cy="4769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5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99" noProof="1"/>
              <a:t>dotnet add package Microsoft.EntityFrameworkCore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4108957-89B9-4D51-9ED1-311EC6DF4FD9}"/>
              </a:ext>
            </a:extLst>
          </p:cNvPr>
          <p:cNvSpPr txBox="1">
            <a:spLocks/>
          </p:cNvSpPr>
          <p:nvPr/>
        </p:nvSpPr>
        <p:spPr>
          <a:xfrm>
            <a:off x="794533" y="6021289"/>
            <a:ext cx="959989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2399" b="1">
                <a:latin typeface="Consolas" pitchFamily="49" charset="0"/>
              </a:defRPr>
            </a:lvl1pPr>
          </a:lstStyle>
          <a:p>
            <a:r>
              <a:rPr lang="en-US" noProof="1"/>
              <a:t>Microsoft.EntityFrameworkCore.Tools</a:t>
            </a:r>
          </a:p>
        </p:txBody>
      </p:sp>
    </p:spTree>
    <p:extLst>
      <p:ext uri="{BB962C8B-B14F-4D97-AF65-F5344CB8AC3E}">
        <p14:creationId xmlns:p14="http://schemas.microsoft.com/office/powerpoint/2010/main" val="25820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r>
              <a:rPr lang="en-US" sz="3200" dirty="0"/>
              <a:t>In ASP.NET Core </a:t>
            </a:r>
            <a:r>
              <a:rPr lang="en-US" sz="3200" b="1" dirty="0">
                <a:solidFill>
                  <a:schemeClr val="bg1"/>
                </a:solidFill>
              </a:rPr>
              <a:t>connection string </a:t>
            </a:r>
            <a:r>
              <a:rPr lang="en-US" sz="3200" dirty="0"/>
              <a:t>is in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appsettings.json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file and has the following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: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to SQL Server? (1)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9E239B2-41B9-41F4-B2EE-455DCA63C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3143B3-C9CF-4339-BA04-9C4586303268}"/>
              </a:ext>
            </a:extLst>
          </p:cNvPr>
          <p:cNvSpPr txBox="1">
            <a:spLocks/>
          </p:cNvSpPr>
          <p:nvPr/>
        </p:nvSpPr>
        <p:spPr>
          <a:xfrm>
            <a:off x="437381" y="2607236"/>
            <a:ext cx="1131723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"ConnectionStrings":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"DefaultConnection":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Server=(localdb)\\mssqllocaldb;</a:t>
            </a:r>
          </a:p>
          <a:p>
            <a:pPr lvl="4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Database=ForumDb;Trusted_Connection=True;</a:t>
            </a:r>
          </a:p>
          <a:p>
            <a:pPr lvl="4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MultipleActiveResultSets=true</a:t>
            </a:r>
            <a:r>
              <a:rPr lang="en-US" sz="2800" b="1" noProof="1">
                <a:latin typeface="Consolas" pitchFamily="49" charset="0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27358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000" dirty="0"/>
              <a:t>Use the 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sz="3000" noProof="1"/>
              <a:t> </a:t>
            </a:r>
            <a:r>
              <a:rPr lang="en-US" sz="3000" dirty="0"/>
              <a:t>and tell it to use SQL with the </a:t>
            </a:r>
            <a:r>
              <a:rPr lang="en-US" sz="3000" b="1" dirty="0"/>
              <a:t>connection</a:t>
            </a:r>
            <a:r>
              <a:rPr lang="en-US" sz="3000" dirty="0"/>
              <a:t> </a:t>
            </a:r>
            <a:r>
              <a:rPr lang="en-US" sz="3000" b="1" dirty="0"/>
              <a:t>string</a:t>
            </a:r>
            <a:r>
              <a:rPr lang="en-US" sz="3000" dirty="0"/>
              <a:t> in in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en-US" sz="3000" dirty="0"/>
              <a:t> class:</a:t>
            </a:r>
          </a:p>
          <a:p>
            <a:endParaRPr lang="en-US" sz="319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to SQL Server? (2)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9E239B2-41B9-41F4-B2EE-455DCA63C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38BD3D3-3904-4402-9DD6-A5E01F9D1836}"/>
              </a:ext>
            </a:extLst>
          </p:cNvPr>
          <p:cNvSpPr txBox="1">
            <a:spLocks/>
          </p:cNvSpPr>
          <p:nvPr/>
        </p:nvSpPr>
        <p:spPr>
          <a:xfrm>
            <a:off x="437382" y="2754000"/>
            <a:ext cx="11317236" cy="31690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99" b="1" dirty="0">
                <a:latin typeface="Consolas" pitchFamily="49" charset="0"/>
              </a:rPr>
              <a:t>var </a:t>
            </a:r>
            <a:r>
              <a:rPr lang="en-GB" sz="2499" b="1" dirty="0" err="1">
                <a:latin typeface="Consolas" pitchFamily="49" charset="0"/>
              </a:rPr>
              <a:t>connectionString</a:t>
            </a:r>
            <a:r>
              <a:rPr lang="en-GB" sz="2499" b="1" dirty="0">
                <a:latin typeface="Consolas" pitchFamily="49" charset="0"/>
              </a:rPr>
              <a:t> = builder</a:t>
            </a:r>
            <a:br>
              <a:rPr lang="en-GB" sz="2499" b="1" dirty="0">
                <a:latin typeface="Consolas" pitchFamily="49" charset="0"/>
              </a:rPr>
            </a:br>
            <a:r>
              <a:rPr lang="en-GB" sz="2499" b="1" dirty="0">
                <a:latin typeface="Consolas" pitchFamily="49" charset="0"/>
              </a:rPr>
              <a:t>	.Configuration</a:t>
            </a:r>
            <a:br>
              <a:rPr lang="en-GB" sz="2499" b="1" dirty="0">
                <a:latin typeface="Consolas" pitchFamily="49" charset="0"/>
              </a:rPr>
            </a:br>
            <a:r>
              <a:rPr lang="en-GB" sz="2499" b="1" dirty="0">
                <a:latin typeface="Consolas" pitchFamily="49" charset="0"/>
              </a:rPr>
              <a:t>	.</a:t>
            </a:r>
            <a:r>
              <a:rPr lang="en-GB" sz="2499" b="1" dirty="0" err="1">
                <a:solidFill>
                  <a:schemeClr val="bg1"/>
                </a:solidFill>
                <a:latin typeface="Consolas" pitchFamily="49" charset="0"/>
              </a:rPr>
              <a:t>GetConnectionString</a:t>
            </a:r>
            <a:r>
              <a:rPr lang="en-GB" sz="2499" b="1" dirty="0">
                <a:latin typeface="Consolas" pitchFamily="49" charset="0"/>
              </a:rPr>
              <a:t>("</a:t>
            </a:r>
            <a:r>
              <a:rPr lang="en-GB" sz="2499" b="1" dirty="0" err="1">
                <a:solidFill>
                  <a:schemeClr val="bg1"/>
                </a:solidFill>
                <a:latin typeface="Consolas" pitchFamily="49" charset="0"/>
              </a:rPr>
              <a:t>DefaultConnection</a:t>
            </a:r>
            <a:r>
              <a:rPr lang="en-GB" sz="2499" b="1" dirty="0">
                <a:latin typeface="Consolas" pitchFamily="49" charset="0"/>
              </a:rPr>
              <a:t>");</a:t>
            </a:r>
          </a:p>
          <a:p>
            <a:endParaRPr lang="en-GB" sz="2499" b="1" dirty="0">
              <a:latin typeface="Consolas" pitchFamily="49" charset="0"/>
            </a:endParaRPr>
          </a:p>
          <a:p>
            <a:r>
              <a:rPr lang="en-GB" sz="2499" b="1" dirty="0">
                <a:latin typeface="Consolas" pitchFamily="49" charset="0"/>
              </a:rPr>
              <a:t>builder</a:t>
            </a:r>
          </a:p>
          <a:p>
            <a:r>
              <a:rPr lang="en-GB" sz="2499" b="1" dirty="0">
                <a:latin typeface="Consolas" pitchFamily="49" charset="0"/>
              </a:rPr>
              <a:t>	.Services</a:t>
            </a:r>
            <a:br>
              <a:rPr lang="en-GB" sz="2499" b="1" dirty="0">
                <a:latin typeface="Consolas" pitchFamily="49" charset="0"/>
              </a:rPr>
            </a:br>
            <a:r>
              <a:rPr lang="en-GB" sz="2499" b="1" dirty="0">
                <a:latin typeface="Consolas" pitchFamily="49" charset="0"/>
              </a:rPr>
              <a:t>	.</a:t>
            </a:r>
            <a:r>
              <a:rPr lang="en-GB" sz="2499" b="1" dirty="0" err="1">
                <a:solidFill>
                  <a:schemeClr val="bg1"/>
                </a:solidFill>
                <a:latin typeface="Consolas" pitchFamily="49" charset="0"/>
              </a:rPr>
              <a:t>AddDbContext</a:t>
            </a:r>
            <a:r>
              <a:rPr lang="en-GB" sz="2499" b="1" dirty="0">
                <a:latin typeface="Consolas" pitchFamily="49" charset="0"/>
              </a:rPr>
              <a:t>&lt;</a:t>
            </a:r>
            <a:r>
              <a:rPr lang="en-GB" sz="2499" b="1" dirty="0" err="1">
                <a:latin typeface="Consolas" pitchFamily="49" charset="0"/>
              </a:rPr>
              <a:t>ShoppingListDbContext</a:t>
            </a:r>
            <a:r>
              <a:rPr lang="en-GB" sz="2499" b="1" dirty="0">
                <a:latin typeface="Consolas" pitchFamily="49" charset="0"/>
              </a:rPr>
              <a:t>&gt;( </a:t>
            </a:r>
          </a:p>
          <a:p>
            <a:r>
              <a:rPr lang="en-GB" sz="2499" b="1" dirty="0">
                <a:latin typeface="Consolas" pitchFamily="49" charset="0"/>
              </a:rPr>
              <a:t>		x =&gt; </a:t>
            </a:r>
            <a:r>
              <a:rPr lang="en-GB" sz="2499" b="1" dirty="0" err="1">
                <a:latin typeface="Consolas" pitchFamily="49" charset="0"/>
              </a:rPr>
              <a:t>x.</a:t>
            </a:r>
            <a:r>
              <a:rPr lang="en-GB" sz="2499" b="1" dirty="0" err="1">
                <a:solidFill>
                  <a:schemeClr val="bg1"/>
                </a:solidFill>
                <a:latin typeface="Consolas" pitchFamily="49" charset="0"/>
              </a:rPr>
              <a:t>UseSqlServer</a:t>
            </a:r>
            <a:r>
              <a:rPr lang="en-GB" sz="2499" b="1" dirty="0">
                <a:latin typeface="Consolas" pitchFamily="49" charset="0"/>
              </a:rPr>
              <a:t>(</a:t>
            </a:r>
            <a:r>
              <a:rPr lang="en-GB" sz="2499" b="1" dirty="0" err="1">
                <a:latin typeface="Consolas" pitchFamily="49" charset="0"/>
              </a:rPr>
              <a:t>connectionString</a:t>
            </a:r>
            <a:r>
              <a:rPr lang="en-GB" sz="2499" b="1" dirty="0">
                <a:latin typeface="Consolas" pitchFamily="49" charset="0"/>
              </a:rPr>
              <a:t>));</a:t>
            </a:r>
            <a:endParaRPr lang="en-US" sz="2499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089000"/>
            <a:ext cx="11818096" cy="5635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 Entity Framework Core</a:t>
            </a:r>
          </a:p>
          <a:p>
            <a:pPr lvl="1"/>
            <a:r>
              <a:rPr lang="en-US" dirty="0"/>
              <a:t>Code First Approach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2. EF Core Components</a:t>
            </a:r>
          </a:p>
          <a:p>
            <a:pPr marL="0" indent="0">
              <a:buNone/>
            </a:pPr>
            <a:r>
              <a:rPr lang="en-US" dirty="0"/>
              <a:t>3. EF Core Configuration</a:t>
            </a:r>
          </a:p>
          <a:p>
            <a:pPr lvl="1"/>
            <a:r>
              <a:rPr lang="en-US" dirty="0"/>
              <a:t>Fluent API</a:t>
            </a:r>
          </a:p>
          <a:p>
            <a:pPr marL="0" indent="0">
              <a:buNone/>
            </a:pPr>
            <a:r>
              <a:rPr lang="en-US" dirty="0"/>
              <a:t>4. CRUD Operations</a:t>
            </a:r>
          </a:p>
          <a:p>
            <a:pPr marL="0" indent="0">
              <a:buNone/>
            </a:pPr>
            <a:r>
              <a:rPr lang="en-US" dirty="0"/>
              <a:t>5. Database Migrations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7352C24C-B553-4CAC-8628-68D35EA35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3AB72-3942-4322-8CE5-A84F097562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6079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create the DB context, you can call </a:t>
            </a:r>
            <a:r>
              <a:rPr lang="fr-FR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this.Database.EnsureCreated()</a:t>
            </a:r>
          </a:p>
          <a:p>
            <a:r>
              <a:rPr lang="fr-FR" noProof="1"/>
              <a:t>This will </a:t>
            </a:r>
            <a:r>
              <a:rPr lang="fr-FR" b="1" noProof="1"/>
              <a:t>create the DB + schema</a:t>
            </a:r>
            <a:r>
              <a:rPr lang="fr-FR" noProof="1"/>
              <a:t>, when the DB is missing</a:t>
            </a:r>
          </a:p>
          <a:p>
            <a:endParaRPr lang="fr-FR" noProof="1"/>
          </a:p>
          <a:p>
            <a:endParaRPr lang="fr-FR" noProof="1"/>
          </a:p>
          <a:p>
            <a:endParaRPr lang="fr-FR" noProof="1"/>
          </a:p>
          <a:p>
            <a:endParaRPr lang="fr-FR" noProof="1"/>
          </a:p>
          <a:p>
            <a:pPr>
              <a:spcBef>
                <a:spcPts val="1200"/>
              </a:spcBef>
            </a:pPr>
            <a:r>
              <a:rPr lang="fr-FR" b="1" noProof="1">
                <a:latin typeface="Consolas" panose="020B0609020204030204" pitchFamily="49" charset="0"/>
              </a:rPr>
              <a:t>EnsureCreated()</a:t>
            </a:r>
            <a:r>
              <a:rPr lang="fr-FR" noProof="1">
                <a:latin typeface="+mj-lt"/>
              </a:rPr>
              <a:t> </a:t>
            </a:r>
            <a:r>
              <a:rPr lang="fr-FR" noProof="1"/>
              <a:t>does not use migrations </a:t>
            </a:r>
            <a:r>
              <a:rPr lang="fr-FR" noProof="1">
                <a:sym typeface="Wingdings" panose="05000000000000000000" pitchFamily="2" charset="2"/>
              </a:rPr>
              <a:t> you should drop the enrite DB when you change the DB schema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noProof="1"/>
              <a:t>Database.EnsureCreated()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9589" y="3139711"/>
            <a:ext cx="3046413" cy="798860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8" b="1" dirty="0">
                <a:solidFill>
                  <a:schemeClr val="tx1"/>
                </a:solidFill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049588" y="4724516"/>
            <a:ext cx="3046412" cy="792716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8" b="1" dirty="0">
                <a:solidFill>
                  <a:schemeClr val="tx1"/>
                </a:solidFill>
              </a:rPr>
              <a:t>Create Database</a:t>
            </a:r>
          </a:p>
        </p:txBody>
      </p:sp>
      <p:cxnSp>
        <p:nvCxnSpPr>
          <p:cNvPr id="25" name="Straight Arrow Connector 24"/>
          <p:cNvCxnSpPr>
            <a:cxnSpLocks/>
            <a:stCxn id="7" idx="2"/>
            <a:endCxn id="24" idx="0"/>
          </p:cNvCxnSpPr>
          <p:nvPr/>
        </p:nvCxnSpPr>
        <p:spPr>
          <a:xfrm flipH="1">
            <a:off x="4572795" y="3938572"/>
            <a:ext cx="1" cy="78594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264564" y="3896622"/>
            <a:ext cx="2575852" cy="798858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8" b="1" dirty="0">
                <a:solidFill>
                  <a:schemeClr val="tx1"/>
                </a:solidFill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6002" y="3539141"/>
            <a:ext cx="1168563" cy="756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4" idx="3"/>
            <a:endCxn id="29" idx="1"/>
          </p:cNvCxnSpPr>
          <p:nvPr/>
        </p:nvCxnSpPr>
        <p:spPr>
          <a:xfrm flipV="1">
            <a:off x="6096000" y="4296052"/>
            <a:ext cx="1168564" cy="82482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55148" y="4066716"/>
            <a:ext cx="605940" cy="52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8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10206" y="3346571"/>
            <a:ext cx="652275" cy="52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8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0946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3A4632-A932-429C-95A6-20B3D08DA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32A4C-FE9B-42D3-9C44-8667084B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Database.EnsureCreated() – Example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5F273D1-C94E-419F-B576-28C4D59A3FED}"/>
              </a:ext>
            </a:extLst>
          </p:cNvPr>
          <p:cNvSpPr txBox="1">
            <a:spLocks/>
          </p:cNvSpPr>
          <p:nvPr/>
        </p:nvSpPr>
        <p:spPr>
          <a:xfrm>
            <a:off x="269012" y="1412777"/>
            <a:ext cx="11653976" cy="52228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900" noProof="1"/>
              <a:t>public class </a:t>
            </a:r>
            <a:r>
              <a:rPr lang="en-US" sz="2900" noProof="1">
                <a:solidFill>
                  <a:schemeClr val="bg1"/>
                </a:solidFill>
              </a:rPr>
              <a:t>ShoppingListDbContext</a:t>
            </a:r>
            <a:r>
              <a:rPr lang="en-US" sz="2900" noProof="1"/>
              <a:t> : </a:t>
            </a:r>
            <a:r>
              <a:rPr lang="en-US" sz="2900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900" noProof="1"/>
              <a:t>{</a:t>
            </a:r>
          </a:p>
          <a:p>
            <a:r>
              <a:rPr lang="en-US" sz="2900" noProof="1"/>
              <a:t>  </a:t>
            </a:r>
            <a:r>
              <a:rPr lang="fr-FR" sz="2900" noProof="1"/>
              <a:t>public ShoppingListDbContext(</a:t>
            </a:r>
          </a:p>
          <a:p>
            <a:r>
              <a:rPr lang="fr-FR" sz="2900" noProof="1">
                <a:solidFill>
                  <a:schemeClr val="bg1"/>
                </a:solidFill>
              </a:rPr>
              <a:t>    </a:t>
            </a:r>
            <a:r>
              <a:rPr lang="fr-FR" sz="2900" noProof="1"/>
              <a:t>DbContextOptions&lt;ShoppingListDbContext&gt; options)</a:t>
            </a:r>
            <a:br>
              <a:rPr lang="fr-FR" sz="2900" noProof="1"/>
            </a:br>
            <a:r>
              <a:rPr lang="fr-FR" sz="2900" noProof="1"/>
              <a:t>    : base(options)</a:t>
            </a:r>
          </a:p>
          <a:p>
            <a:r>
              <a:rPr lang="fr-FR" sz="2900" noProof="1"/>
              <a:t>       =&gt; </a:t>
            </a:r>
            <a:r>
              <a:rPr lang="fr-FR" sz="2900" noProof="1">
                <a:solidFill>
                  <a:schemeClr val="bg1"/>
                </a:solidFill>
              </a:rPr>
              <a:t>this.Database.EnsureCreated()</a:t>
            </a:r>
            <a:r>
              <a:rPr lang="fr-FR" sz="2900" noProof="1"/>
              <a:t>;</a:t>
            </a:r>
          </a:p>
          <a:p>
            <a:r>
              <a:rPr lang="fr-FR" sz="2900" noProof="1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fr-FR" sz="2900" noProof="1">
                <a:solidFill>
                  <a:schemeClr val="accent2">
                    <a:lumMod val="75000"/>
                  </a:schemeClr>
                </a:solidFill>
                <a:latin typeface="+mj-lt"/>
              </a:rPr>
              <a:t>// This will create the DB schema if the DB does not exist</a:t>
            </a:r>
          </a:p>
          <a:p>
            <a:endParaRPr lang="fr-FR" sz="2900" noProof="1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fr-FR" sz="2900" noProof="1">
                <a:solidFill>
                  <a:schemeClr val="accent2">
                    <a:lumMod val="75000"/>
                  </a:schemeClr>
                </a:solidFill>
                <a:latin typeface="+mj-lt"/>
              </a:rPr>
              <a:t>	// Any change in the data entities will not change the DB</a:t>
            </a:r>
          </a:p>
          <a:p>
            <a:r>
              <a:rPr lang="fr-FR" sz="2900" noProof="1">
                <a:solidFill>
                  <a:schemeClr val="accent2">
                    <a:lumMod val="75000"/>
                  </a:schemeClr>
                </a:solidFill>
                <a:latin typeface="+mj-lt"/>
              </a:rPr>
              <a:t>	</a:t>
            </a:r>
          </a:p>
          <a:p>
            <a:r>
              <a:rPr lang="fr-FR" sz="2900" noProof="1">
                <a:solidFill>
                  <a:schemeClr val="accent2">
                    <a:lumMod val="75000"/>
                  </a:schemeClr>
                </a:solidFill>
                <a:latin typeface="+mj-lt"/>
              </a:rPr>
              <a:t>	// You should update the DB by hand</a:t>
            </a:r>
          </a:p>
          <a:p>
            <a:r>
              <a:rPr lang="fr-FR" sz="2900" noProof="1">
                <a:solidFill>
                  <a:schemeClr val="accent2">
                    <a:lumMod val="75000"/>
                  </a:schemeClr>
                </a:solidFill>
                <a:latin typeface="+mj-lt"/>
              </a:rPr>
              <a:t>	// or drop and re-create the DB after each entity change!</a:t>
            </a:r>
            <a:endParaRPr lang="en-US" sz="2900" noProof="1">
              <a:latin typeface="+mj-lt"/>
            </a:endParaRPr>
          </a:p>
          <a:p>
            <a:r>
              <a:rPr lang="en-US" sz="2900" noProof="1"/>
              <a:t>  …</a:t>
            </a:r>
            <a:endParaRPr lang="bg-BG" sz="2900" noProof="1"/>
          </a:p>
          <a:p>
            <a:r>
              <a:rPr lang="en-US" sz="2900" noProof="1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439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in ASP.NET Core MVC with EF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The "ShoppingList" App</a:t>
            </a:r>
          </a:p>
        </p:txBody>
      </p:sp>
      <p:pic>
        <p:nvPicPr>
          <p:cNvPr id="7" name="Picture 2" descr="Image result for crud">
            <a:extLst>
              <a:ext uri="{FF2B5EF4-FFF2-40B4-BE49-F238E27FC236}">
                <a16:creationId xmlns:a16="http://schemas.microsoft.com/office/drawing/2014/main" id="{4737A6B2-320D-4614-B404-3620C853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47" y="1671346"/>
            <a:ext cx="4373106" cy="175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818F2-7BD8-408E-A594-DDFE5C8AB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008515" cy="5561125"/>
          </a:xfrm>
        </p:spPr>
        <p:txBody>
          <a:bodyPr>
            <a:normAutofit/>
          </a:bodyPr>
          <a:lstStyle/>
          <a:p>
            <a:r>
              <a:rPr lang="en-US" dirty="0"/>
              <a:t>Create an MVC app with the </a:t>
            </a:r>
            <a:r>
              <a:rPr lang="en-US" b="1" noProof="1">
                <a:solidFill>
                  <a:schemeClr val="bg1"/>
                </a:solidFill>
              </a:rPr>
              <a:t>models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db context </a:t>
            </a:r>
            <a:r>
              <a:rPr lang="en-US" dirty="0"/>
              <a:t>from the previous slides</a:t>
            </a:r>
          </a:p>
          <a:p>
            <a:pPr>
              <a:spcAft>
                <a:spcPts val="0"/>
              </a:spcAft>
            </a:pPr>
            <a:r>
              <a:rPr lang="en-US" dirty="0"/>
              <a:t>Perform </a:t>
            </a:r>
            <a:r>
              <a:rPr lang="en-US" b="1" dirty="0">
                <a:solidFill>
                  <a:schemeClr val="bg1"/>
                </a:solidFill>
              </a:rPr>
              <a:t>CRUD operations </a:t>
            </a:r>
            <a:r>
              <a:rPr lang="en-US" dirty="0"/>
              <a:t>on the</a:t>
            </a:r>
            <a:br>
              <a:rPr lang="en-US" dirty="0"/>
            </a:br>
            <a:r>
              <a:rPr lang="en-US" dirty="0"/>
              <a:t>database to create the following</a:t>
            </a:r>
            <a:br>
              <a:rPr lang="en-US" dirty="0"/>
            </a:br>
            <a:r>
              <a:rPr lang="en-US" dirty="0"/>
              <a:t>functionalities:</a:t>
            </a:r>
          </a:p>
          <a:p>
            <a:pPr lvl="1"/>
            <a:r>
              <a:rPr lang="en-US" dirty="0"/>
              <a:t>Display all products</a:t>
            </a:r>
          </a:p>
          <a:p>
            <a:pPr lvl="1"/>
            <a:r>
              <a:rPr lang="en-US" dirty="0"/>
              <a:t>Add a product</a:t>
            </a:r>
          </a:p>
          <a:p>
            <a:pPr lvl="1"/>
            <a:r>
              <a:rPr lang="en-US" dirty="0"/>
              <a:t>Edit a product</a:t>
            </a:r>
          </a:p>
          <a:p>
            <a:pPr lvl="1"/>
            <a:r>
              <a:rPr lang="en-US" dirty="0"/>
              <a:t>Delete a product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92105-5A7E-4597-8F48-EB43D789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"ShoppingList"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01F76-D447-433E-9089-32CE28C06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062" y="1875890"/>
            <a:ext cx="3740896" cy="447440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2B7561-AAB8-469A-8833-A8932DCF2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200" y="4613979"/>
            <a:ext cx="952633" cy="1047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BFB07E-C4D5-4B69-9DDB-3109B97CA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781" y="3844277"/>
            <a:ext cx="876422" cy="990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868FAE-9ED5-4B11-958E-415A59F90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781" y="5314994"/>
            <a:ext cx="1028844" cy="9431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217102-6DEC-4637-9653-14C626E35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3612" y="5809594"/>
            <a:ext cx="80021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D2916B-EC5C-4310-9828-DEC28FA12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3311770" cy="5561125"/>
          </a:xfrm>
        </p:spPr>
        <p:txBody>
          <a:bodyPr>
            <a:normAutofit/>
          </a:bodyPr>
          <a:lstStyle/>
          <a:p>
            <a:r>
              <a:rPr lang="en-US" sz="3200" dirty="0"/>
              <a:t>It should display </a:t>
            </a:r>
            <a:r>
              <a:rPr lang="en-US" sz="3200" b="1" dirty="0">
                <a:solidFill>
                  <a:schemeClr val="bg1"/>
                </a:solidFill>
              </a:rPr>
              <a:t>all added products </a:t>
            </a:r>
            <a:r>
              <a:rPr lang="en-US" sz="3200" dirty="0"/>
              <a:t>with their </a:t>
            </a:r>
            <a:r>
              <a:rPr lang="en-US" sz="3200" b="1" dirty="0"/>
              <a:t>content</a:t>
            </a:r>
            <a:r>
              <a:rPr lang="en-US" sz="3200" dirty="0"/>
              <a:t> + </a:t>
            </a:r>
            <a:r>
              <a:rPr lang="en-US" sz="3200" b="1" dirty="0"/>
              <a:t>[Edit]</a:t>
            </a:r>
            <a:r>
              <a:rPr lang="en-US" sz="3200" dirty="0"/>
              <a:t> and </a:t>
            </a:r>
            <a:r>
              <a:rPr lang="en-US" sz="3200" b="1" dirty="0"/>
              <a:t>[Delete] </a:t>
            </a:r>
            <a:r>
              <a:rPr lang="en-US" sz="3200" dirty="0"/>
              <a:t>buttons + </a:t>
            </a:r>
            <a:r>
              <a:rPr lang="en-US" sz="3200" b="1" dirty="0"/>
              <a:t>[Add Post]</a:t>
            </a:r>
            <a:r>
              <a:rPr lang="en-US" sz="3200" dirty="0"/>
              <a:t> button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6C2685-85AA-4DF1-AF28-E90862DA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dirty="0"/>
              <a:t>The "All Products" Page (Reading Data)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74222E-2EC8-4D9F-B749-69E3C937E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3712" y="1418669"/>
            <a:ext cx="6132166" cy="489033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7B09BD-A587-48AB-A80C-56CDBF3FA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6156" y="1418668"/>
            <a:ext cx="6117532" cy="48903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4C004A-B19E-4FDD-8B01-D9F2418D1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7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04630-3F08-486C-886F-703652251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1909" cy="5561125"/>
          </a:xfrm>
        </p:spPr>
        <p:txBody>
          <a:bodyPr/>
          <a:lstStyle/>
          <a:p>
            <a:r>
              <a:rPr lang="en-US" sz="3200" dirty="0"/>
              <a:t>Create a </a:t>
            </a:r>
            <a:r>
              <a:rPr lang="en-US" sz="3200" noProof="1"/>
              <a:t>new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ProductsController</a:t>
            </a:r>
            <a:r>
              <a:rPr lang="en-US" sz="3200" noProof="1"/>
              <a:t> in the "</a:t>
            </a:r>
            <a:r>
              <a:rPr lang="en-US" sz="3200" b="1" noProof="1"/>
              <a:t>Controllers</a:t>
            </a:r>
            <a:r>
              <a:rPr lang="en-US" sz="3200" noProof="1"/>
              <a:t>" folder</a:t>
            </a:r>
          </a:p>
          <a:p>
            <a:r>
              <a:rPr lang="en-US" sz="3200" dirty="0"/>
              <a:t>Inject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ProductDbContext</a:t>
            </a:r>
            <a:r>
              <a:rPr lang="en-US" sz="3200" dirty="0"/>
              <a:t> through the </a:t>
            </a:r>
            <a:r>
              <a:rPr lang="en-US" sz="3200" b="1" dirty="0"/>
              <a:t>constructor</a:t>
            </a:r>
          </a:p>
          <a:p>
            <a:pPr lvl="1"/>
            <a:r>
              <a:rPr lang="en-US" sz="3200" dirty="0"/>
              <a:t>And assign it to a </a:t>
            </a:r>
            <a:r>
              <a:rPr lang="en-US" sz="3200" b="1" dirty="0"/>
              <a:t>variable</a:t>
            </a:r>
            <a:r>
              <a:rPr lang="en-US" sz="3200" dirty="0"/>
              <a:t> to use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321F99-BD93-4883-8204-CFE4C944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ProductsController Class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67CB0-BF38-4983-870B-9532B72C9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500" y="3879000"/>
            <a:ext cx="7177575" cy="190567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F88D4D8E-A7AE-43DD-92C3-945BFB425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851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A9F397-9CAB-4735-9A59-D95CA5F79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6000" y="2581962"/>
            <a:ext cx="3689002" cy="38626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83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6854B-9444-4B5E-9348-8E2E86E5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dirty="0"/>
              <a:t>Reading Data (Controller +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C29B5-ADB2-41CE-AF36-93FAA335A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4128" y="1569696"/>
            <a:ext cx="5932155" cy="410794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D74B9-0CA3-43A6-AD8F-3BD8C848E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9241" y="4640132"/>
            <a:ext cx="4968552" cy="198439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utoShape 8">
            <a:extLst>
              <a:ext uri="{FF2B5EF4-FFF2-40B4-BE49-F238E27FC236}">
                <a16:creationId xmlns:a16="http://schemas.microsoft.com/office/drawing/2014/main" id="{158B2FA4-F2D2-4502-B2D6-6693446C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7" y="3516159"/>
            <a:ext cx="2564789" cy="1327571"/>
          </a:xfrm>
          <a:prstGeom prst="wedgeRoundRectCallout">
            <a:avLst>
              <a:gd name="adj1" fmla="val 67078"/>
              <a:gd name="adj2" fmla="val -41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Project products to a </a:t>
            </a:r>
            <a:r>
              <a:rPr lang="en-US" sz="2399" b="1" dirty="0">
                <a:solidFill>
                  <a:schemeClr val="bg1"/>
                </a:solidFill>
              </a:rPr>
              <a:t>model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dirty="0">
                <a:solidFill>
                  <a:schemeClr val="bg1"/>
                </a:solidFill>
              </a:rPr>
              <a:t>collection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8E97CB1A-0D8B-49DC-BBB0-E87A1D297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7" y="5838160"/>
            <a:ext cx="3293056" cy="919090"/>
          </a:xfrm>
          <a:prstGeom prst="wedgeRoundRectCallout">
            <a:avLst>
              <a:gd name="adj1" fmla="val 61473"/>
              <a:gd name="adj2" fmla="val -94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Passes the model collection to a </a:t>
            </a:r>
            <a:r>
              <a:rPr lang="en-US" sz="2399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242F465E-FCBE-42CC-BF7A-EC739AE2C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851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2638A-953C-4703-9E95-9892707C2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7007" y="1775614"/>
            <a:ext cx="2664296" cy="274304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2FE293A-7B6A-49B4-B89D-9442C07B73AD}"/>
              </a:ext>
            </a:extLst>
          </p:cNvPr>
          <p:cNvSpPr/>
          <p:nvPr/>
        </p:nvSpPr>
        <p:spPr bwMode="auto">
          <a:xfrm rot="8688536">
            <a:off x="10663682" y="4469799"/>
            <a:ext cx="360040" cy="340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C1A18A1B-445D-4F8D-B11A-5A8F279E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48" y="1839226"/>
            <a:ext cx="2379470" cy="1327571"/>
          </a:xfrm>
          <a:prstGeom prst="wedgeRoundRectCallout">
            <a:avLst>
              <a:gd name="adj1" fmla="val -79247"/>
              <a:gd name="adj2" fmla="val 36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Extract the products from the </a:t>
            </a:r>
            <a:r>
              <a:rPr lang="en-US" sz="2399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7075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7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D7C87-8E81-4F31-9B0F-3AD132DD2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FAC597-2C0A-4565-89A9-7F261B3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(View)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0B1E6-7FA3-41C5-A306-8C5899B1A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993" y="1161972"/>
            <a:ext cx="2122969" cy="205100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F34CB91E-C98A-408D-A59E-D9BB6FA49766}"/>
              </a:ext>
            </a:extLst>
          </p:cNvPr>
          <p:cNvSpPr/>
          <p:nvPr/>
        </p:nvSpPr>
        <p:spPr bwMode="auto">
          <a:xfrm rot="5400000">
            <a:off x="1566954" y="3356721"/>
            <a:ext cx="906300" cy="919946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646E10F-DD5F-4B46-9271-2963094E5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7210" y="1374679"/>
            <a:ext cx="7953315" cy="526674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AD8D4-919F-43EA-AE1A-2D4ACC67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3891" y="1234292"/>
            <a:ext cx="4244218" cy="338471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100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1647-91ED-43C2-9B99-97FF376D1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37" y="1180244"/>
            <a:ext cx="3455787" cy="5561125"/>
          </a:xfrm>
        </p:spPr>
        <p:txBody>
          <a:bodyPr/>
          <a:lstStyle/>
          <a:p>
            <a:r>
              <a:rPr lang="en-US" sz="3400" dirty="0"/>
              <a:t>It should display a </a:t>
            </a:r>
            <a:r>
              <a:rPr lang="en-US" sz="3400" b="1" dirty="0">
                <a:solidFill>
                  <a:schemeClr val="bg1"/>
                </a:solidFill>
              </a:rPr>
              <a:t>form</a:t>
            </a:r>
            <a:r>
              <a:rPr lang="en-US" sz="3400" dirty="0"/>
              <a:t> for </a:t>
            </a:r>
            <a:r>
              <a:rPr lang="en-US" sz="3400" b="1" dirty="0">
                <a:solidFill>
                  <a:schemeClr val="bg1"/>
                </a:solidFill>
              </a:rPr>
              <a:t>adding a product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4C2C6-4821-471C-BD86-3E6EA182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"Add Product" Page (Creating New Data)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E16C00-BB53-43AA-B0BA-454DAC9D4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5854" y="1359000"/>
            <a:ext cx="6024545" cy="480450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56F5A1-E477-40FA-A6CB-E0E46AAE0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59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5B1BD2-A96B-47B2-94F8-208CAB550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57" t="-2201" r="-9857" b="-2201"/>
          <a:stretch/>
        </p:blipFill>
        <p:spPr>
          <a:xfrm>
            <a:off x="290999" y="1385549"/>
            <a:ext cx="7767339" cy="5184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510FD4-0DDA-4457-B64A-2F777DF3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Data (Controller + Model)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0EFE3-08CD-4BD3-8B47-013FB667C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36140BB-1B6E-4DE2-B48D-B5E08AB54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105" y="3682273"/>
            <a:ext cx="4138386" cy="510609"/>
          </a:xfrm>
          <a:prstGeom prst="wedgeRoundRectCallout">
            <a:avLst>
              <a:gd name="adj1" fmla="val -67199"/>
              <a:gd name="adj2" fmla="val 190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Create a new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bg2"/>
                </a:solidFill>
              </a:rPr>
              <a:t>object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0BF556-2471-47D2-B4E7-A0CF27697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467" y="4654943"/>
            <a:ext cx="3835389" cy="510645"/>
          </a:xfrm>
          <a:prstGeom prst="wedgeRoundRectCallout">
            <a:avLst>
              <a:gd name="adj1" fmla="val -58134"/>
              <a:gd name="adj2" fmla="val 54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Add the object to the </a:t>
            </a:r>
            <a:r>
              <a:rPr lang="en-US" sz="2399" b="1" noProof="1">
                <a:solidFill>
                  <a:schemeClr val="bg1"/>
                </a:solidFill>
              </a:rPr>
              <a:t>DbSet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49ED30D-5B3B-4C2F-AE7B-EC6D2B1CA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431" y="5453314"/>
            <a:ext cx="3353983" cy="510645"/>
          </a:xfrm>
          <a:prstGeom prst="wedgeRoundRectCallout">
            <a:avLst>
              <a:gd name="adj1" fmla="val -76122"/>
              <a:gd name="adj2" fmla="val -288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Execute SQL statements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19433-1FE6-4425-8701-293FFA74D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9976" y="1292426"/>
            <a:ext cx="4393399" cy="127247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D2F8AE-AFF2-417E-8982-2D1A7E33C120}"/>
              </a:ext>
            </a:extLst>
          </p:cNvPr>
          <p:cNvCxnSpPr>
            <a:cxnSpLocks/>
          </p:cNvCxnSpPr>
          <p:nvPr/>
        </p:nvCxnSpPr>
        <p:spPr>
          <a:xfrm flipV="1">
            <a:off x="5458122" y="2263654"/>
            <a:ext cx="1521854" cy="1092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#csharp-web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510FD4-0DDA-4457-B64A-2F777DF3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Data (View)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7D0A8E-617C-47C6-84EE-B72D39955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984" y="1326246"/>
            <a:ext cx="2348300" cy="22686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CC780D-8DA5-47CB-9B22-33557C6C1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1624" y="2247135"/>
            <a:ext cx="9266392" cy="430076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4D806EE1-E292-41CA-A61C-B3BD3112962B}"/>
              </a:ext>
            </a:extLst>
          </p:cNvPr>
          <p:cNvSpPr/>
          <p:nvPr/>
        </p:nvSpPr>
        <p:spPr bwMode="auto">
          <a:xfrm rot="5400000">
            <a:off x="1723831" y="3692177"/>
            <a:ext cx="906300" cy="919946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0EFE3-08CD-4BD3-8B47-013FB667C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16376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121A7-3DE3-4C32-8A92-15CD7B3C8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001" y="1253027"/>
            <a:ext cx="4676002" cy="372905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6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A538D1-1211-4D18-B286-DD343934F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0B22-2548-44CB-9C1A-D19CC16B5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3692463" cy="5561125"/>
          </a:xfrm>
        </p:spPr>
        <p:txBody>
          <a:bodyPr/>
          <a:lstStyle/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edit a product</a:t>
            </a:r>
            <a:r>
              <a:rPr lang="en-US" sz="3200" dirty="0"/>
              <a:t>, click on its </a:t>
            </a:r>
            <a:r>
              <a:rPr lang="en-US" sz="3200" b="1" dirty="0"/>
              <a:t>[Edit] </a:t>
            </a:r>
            <a:r>
              <a:rPr lang="en-US" sz="3200" dirty="0"/>
              <a:t>button</a:t>
            </a:r>
          </a:p>
          <a:p>
            <a:r>
              <a:rPr lang="en-US" sz="3200" dirty="0"/>
              <a:t>It should display a </a:t>
            </a:r>
            <a:r>
              <a:rPr lang="en-US" sz="3200" b="1" dirty="0">
                <a:solidFill>
                  <a:schemeClr val="bg1"/>
                </a:solidFill>
              </a:rPr>
              <a:t>form for editing a product </a:t>
            </a:r>
            <a:r>
              <a:rPr lang="en-US" sz="3200" dirty="0"/>
              <a:t>with the product data in the fields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346B21-4C27-4E4E-A00D-AE158D51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"Edit Product" Page (Updating Existing Data)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93B6C-0E27-45A4-A2AA-CFD672B0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1000" y="1359000"/>
            <a:ext cx="6068788" cy="483978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A5437-6A31-452B-824A-63D334E24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3762" y="1359000"/>
            <a:ext cx="6068785" cy="483978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037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660518-B640-478F-8FC6-F16E4B241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733325-3F61-4A61-883C-A2FF0652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Data (Controller)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0DB2C5-31B5-4B98-A350-7C26B0251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t="-7100" r="10" b="-7100"/>
          <a:stretch/>
        </p:blipFill>
        <p:spPr>
          <a:xfrm>
            <a:off x="191943" y="1340769"/>
            <a:ext cx="5398906" cy="328895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6AF4FC-94D4-4342-AE9E-5A7AB81C7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t="-6499" r="10" b="-6499"/>
          <a:stretch/>
        </p:blipFill>
        <p:spPr>
          <a:xfrm>
            <a:off x="5303912" y="3252531"/>
            <a:ext cx="5398906" cy="325433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1901FD76-9501-4EC6-9D2E-A1A97F84D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008" y="2501237"/>
            <a:ext cx="2281616" cy="1327571"/>
          </a:xfrm>
          <a:prstGeom prst="wedgeRoundRectCallout">
            <a:avLst>
              <a:gd name="adj1" fmla="val -48718"/>
              <a:gd name="adj2" fmla="val 111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the product for update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18502DA-AFFE-4D6D-A1EF-943D38D78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511" y="5218831"/>
            <a:ext cx="2087958" cy="919162"/>
          </a:xfrm>
          <a:prstGeom prst="wedgeRoundRectCallout">
            <a:avLst>
              <a:gd name="adj1" fmla="val 71254"/>
              <a:gd name="adj2" fmla="val -20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Execute an </a:t>
            </a:r>
            <a:r>
              <a:rPr lang="en-US" sz="2399" b="1" noProof="1">
                <a:solidFill>
                  <a:schemeClr val="bg1"/>
                </a:solidFill>
              </a:rPr>
              <a:t>SQL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402EAC2-FD2F-43E8-ADA5-73C94394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41" y="4759322"/>
            <a:ext cx="2572498" cy="919090"/>
          </a:xfrm>
          <a:prstGeom prst="wedgeRoundRectCallout">
            <a:avLst>
              <a:gd name="adj1" fmla="val 18723"/>
              <a:gd name="adj2" fmla="val -132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Pass a product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bg1"/>
                </a:solidFill>
              </a:rPr>
              <a:t>model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bg2"/>
                </a:solidFill>
              </a:rPr>
              <a:t>to a </a:t>
            </a:r>
            <a:r>
              <a:rPr lang="en-US" sz="2399" b="1" noProof="1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7129B1-8815-4BE3-BF17-7967C9E4A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85" y="1286798"/>
            <a:ext cx="2969937" cy="919090"/>
          </a:xfrm>
          <a:prstGeom prst="wedgeRoundRectCallout">
            <a:avLst>
              <a:gd name="adj1" fmla="val -84239"/>
              <a:gd name="adj2" fmla="val 473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HTTP </a:t>
            </a:r>
            <a:r>
              <a:rPr lang="en-US" sz="2399" b="1" noProof="1">
                <a:solidFill>
                  <a:schemeClr val="bg1"/>
                </a:solidFill>
              </a:rPr>
              <a:t>GET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bg2"/>
                </a:solidFill>
                <a:sym typeface="Wingdings" panose="05000000000000000000" pitchFamily="2" charset="2"/>
              </a:rPr>
              <a:t> display the edit form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4A11F8D-C862-4113-927D-EFC060C70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299" y="2509909"/>
            <a:ext cx="2376264" cy="919090"/>
          </a:xfrm>
          <a:prstGeom prst="wedgeRoundRectCallout">
            <a:avLst>
              <a:gd name="adj1" fmla="val -64698"/>
              <a:gd name="adj2" fmla="val 442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HTTP </a:t>
            </a:r>
            <a:r>
              <a:rPr lang="en-US" sz="2399" b="1" noProof="1">
                <a:solidFill>
                  <a:schemeClr val="bg1"/>
                </a:solidFill>
              </a:rPr>
              <a:t>POST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bg2"/>
                </a:solidFill>
                <a:sym typeface="Wingdings" panose="05000000000000000000" pitchFamily="2" charset="2"/>
              </a:rPr>
              <a:t> update the DB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2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9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660518-B640-478F-8FC6-F16E4B241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733325-3F61-4A61-883C-A2FF0652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Data (View)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357570-9848-4AA7-BDA2-2B44C6454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4151" y="2398750"/>
            <a:ext cx="9397822" cy="435123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1A611-87B7-4B95-8817-3808C5C75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027" y="1340768"/>
            <a:ext cx="1673883" cy="161714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208967-3634-4A44-B872-E3DC78EDB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681" y="3068961"/>
            <a:ext cx="942975" cy="94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61E83-EF7C-49AA-8B9A-BFF7E3B4D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6000" y="1136291"/>
            <a:ext cx="4828328" cy="385053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27CC4-1E11-44DB-B053-959BD641C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876CB-EF3E-4362-9D50-198C139DF7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296547" cy="5561125"/>
          </a:xfrm>
        </p:spPr>
        <p:txBody>
          <a:bodyPr>
            <a:normAutofit/>
          </a:bodyPr>
          <a:lstStyle/>
          <a:p>
            <a:r>
              <a:rPr lang="en-US" sz="3200" dirty="0"/>
              <a:t>To </a:t>
            </a:r>
            <a:r>
              <a:rPr lang="en-US" sz="3200" b="1" dirty="0"/>
              <a:t>delete a product</a:t>
            </a:r>
            <a:r>
              <a:rPr lang="en-US" sz="3200" dirty="0"/>
              <a:t>, press its </a:t>
            </a:r>
            <a:r>
              <a:rPr lang="en-US" sz="3200" b="1" dirty="0">
                <a:solidFill>
                  <a:schemeClr val="bg1"/>
                </a:solidFill>
              </a:rPr>
              <a:t>[Delete]</a:t>
            </a:r>
            <a:r>
              <a:rPr lang="en-US" sz="3200" dirty="0"/>
              <a:t> button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65C47D-EAAD-481C-AE22-8063598F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14388-B2DB-48DA-B3A5-D86CB39C9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8000" y="1804799"/>
            <a:ext cx="6176001" cy="492528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utoShape 8">
            <a:extLst>
              <a:ext uri="{FF2B5EF4-FFF2-40B4-BE49-F238E27FC236}">
                <a16:creationId xmlns:a16="http://schemas.microsoft.com/office/drawing/2014/main" id="{242DF1E3-5854-4622-96E1-A558D6E6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4149000"/>
            <a:ext cx="2664296" cy="1327571"/>
          </a:xfrm>
          <a:prstGeom prst="wedgeRoundRectCallout">
            <a:avLst>
              <a:gd name="adj1" fmla="val -93001"/>
              <a:gd name="adj2" fmla="val 365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It will send a "</a:t>
            </a:r>
            <a:r>
              <a:rPr lang="en-US" sz="2399" b="1" dirty="0">
                <a:solidFill>
                  <a:schemeClr val="bg1"/>
                </a:solidFill>
              </a:rPr>
              <a:t>POST</a:t>
            </a:r>
            <a:r>
              <a:rPr lang="en-US" sz="2399" b="1" dirty="0">
                <a:solidFill>
                  <a:schemeClr val="bg2"/>
                </a:solidFill>
              </a:rPr>
              <a:t>" request to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77582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 (Controller)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8A02290-6664-4A75-97F3-1DB3DF682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A1298B-F51F-4F08-839C-DE98B4CC3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6312" y="2098281"/>
            <a:ext cx="7899375" cy="41015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id="{6F25ED96-73FB-4C9A-9A64-297D8316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588" y="4644000"/>
            <a:ext cx="3494444" cy="919090"/>
          </a:xfrm>
          <a:prstGeom prst="wedgeRoundRectCallout">
            <a:avLst>
              <a:gd name="adj1" fmla="val -66772"/>
              <a:gd name="adj2" fmla="val -46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Mark the entity for deleting at the next save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27E84693-6D55-49C6-B7D5-411B3EAD3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5" y="4349759"/>
            <a:ext cx="2510426" cy="1327571"/>
          </a:xfrm>
          <a:prstGeom prst="wedgeRoundRectCallout">
            <a:avLst>
              <a:gd name="adj1" fmla="val 75887"/>
              <a:gd name="adj2" fmla="val 50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Execute the </a:t>
            </a:r>
            <a:r>
              <a:rPr lang="en-US" sz="2399" b="1" noProof="1">
                <a:solidFill>
                  <a:schemeClr val="bg1"/>
                </a:solidFill>
              </a:rPr>
              <a:t>SQL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bg1"/>
                </a:solidFill>
              </a:rPr>
              <a:t>DELETE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bg2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77025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Migrations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Scripts for Modifying Table Structure in the DB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AFBFE-4A84-4652-BBC4-DC1B265E9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59" y="1241328"/>
            <a:ext cx="3350892" cy="27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2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816" y="984042"/>
            <a:ext cx="10126596" cy="5545145"/>
          </a:xfrm>
        </p:spPr>
        <p:txBody>
          <a:bodyPr/>
          <a:lstStyle/>
          <a:p>
            <a:r>
              <a:rPr lang="en-US" dirty="0"/>
              <a:t>Updating database schema </a:t>
            </a:r>
            <a:r>
              <a:rPr lang="en-US" b="1" dirty="0">
                <a:solidFill>
                  <a:schemeClr val="bg1"/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b="1" dirty="0"/>
              <a:t>Migrations</a:t>
            </a:r>
            <a:r>
              <a:rPr lang="en-US" dirty="0"/>
              <a:t> in EF Core keep their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b="1" dirty="0">
                <a:solidFill>
                  <a:schemeClr val="bg1"/>
                </a:solidFill>
              </a:rPr>
              <a:t>preserved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generated by certain EF tools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Database Migrations?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" r="623"/>
          <a:stretch/>
        </p:blipFill>
        <p:spPr>
          <a:xfrm>
            <a:off x="3576000" y="4644000"/>
            <a:ext cx="5040000" cy="884288"/>
          </a:xfrm>
          <a:prstGeom prst="roundRect">
            <a:avLst>
              <a:gd name="adj" fmla="val 6063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907FCF6-AC69-47DD-8B29-B06D9C014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36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8604" y="1196126"/>
            <a:ext cx="11815018" cy="556112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add a migration </a:t>
            </a:r>
            <a:r>
              <a:rPr lang="en-US" dirty="0"/>
              <a:t>in EF Core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EF CLI Tools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Package Manager Console 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undo a migration</a:t>
            </a:r>
            <a:r>
              <a:rPr lang="en-US" dirty="0"/>
              <a:t>, use one of the two ways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 changes </a:t>
            </a:r>
            <a:r>
              <a:rPr lang="en-US" dirty="0"/>
              <a:t>to the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Migrations in EF Core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4439816" y="1940456"/>
            <a:ext cx="7590362" cy="492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99" noProof="1"/>
              <a:t>dotnet ef migrations add </a:t>
            </a:r>
            <a:r>
              <a:rPr lang="en-US" sz="2599" noProof="1">
                <a:solidFill>
                  <a:schemeClr val="bg1"/>
                </a:solidFill>
                <a:latin typeface="+mj-lt"/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52418" y="3937956"/>
            <a:ext cx="8059866" cy="492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99" noProof="1"/>
              <a:t>dotnet ef migrations remove </a:t>
            </a:r>
            <a:r>
              <a:rPr lang="en-US" sz="2599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52418" y="5221324"/>
            <a:ext cx="5121155" cy="492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99" noProof="1"/>
              <a:t>dotnet ef database update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1FD017-C4C8-485F-BD20-37280B2643E0}"/>
              </a:ext>
            </a:extLst>
          </p:cNvPr>
          <p:cNvSpPr txBox="1">
            <a:spLocks/>
          </p:cNvSpPr>
          <p:nvPr/>
        </p:nvSpPr>
        <p:spPr>
          <a:xfrm>
            <a:off x="637036" y="5885599"/>
            <a:ext cx="8311177" cy="492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99" noProof="1"/>
              <a:t>db.Database.Migrate(); </a:t>
            </a:r>
            <a:r>
              <a:rPr lang="en-US" sz="2599" noProof="1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2599" noProof="1">
                <a:solidFill>
                  <a:schemeClr val="accent2">
                    <a:lumMod val="75000"/>
                  </a:schemeClr>
                </a:solidFill>
                <a:latin typeface="+mn-lt"/>
              </a:rPr>
              <a:t>Auto migrate at start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09F630-8360-4AC0-8C49-46BF4519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A469327-2FFD-4EE5-B08A-416EA1CB5A9B}"/>
              </a:ext>
            </a:extLst>
          </p:cNvPr>
          <p:cNvSpPr txBox="1">
            <a:spLocks/>
          </p:cNvSpPr>
          <p:nvPr/>
        </p:nvSpPr>
        <p:spPr>
          <a:xfrm>
            <a:off x="6835926" y="2598452"/>
            <a:ext cx="5194253" cy="492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99" noProof="1"/>
              <a:t>Add-Migration </a:t>
            </a:r>
            <a:r>
              <a:rPr lang="en-US" sz="2599" noProof="1">
                <a:solidFill>
                  <a:schemeClr val="bg1"/>
                </a:solidFill>
                <a:latin typeface="+mj-lt"/>
              </a:rPr>
              <a:t>{MigrationName}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5FB641-EE4D-48D3-B1F4-CD6F16021F33}"/>
              </a:ext>
            </a:extLst>
          </p:cNvPr>
          <p:cNvSpPr txBox="1">
            <a:spLocks/>
          </p:cNvSpPr>
          <p:nvPr/>
        </p:nvSpPr>
        <p:spPr>
          <a:xfrm>
            <a:off x="8832304" y="3937956"/>
            <a:ext cx="3197874" cy="492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99" noProof="1"/>
              <a:t>Remove-Migration</a:t>
            </a:r>
            <a:endParaRPr lang="en-US" sz="2599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C121B1F7-9983-4BFE-A5C2-F5F9B81DE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457" y="4609491"/>
            <a:ext cx="3999184" cy="510609"/>
          </a:xfrm>
          <a:prstGeom prst="wedgeRoundRectCallout">
            <a:avLst>
              <a:gd name="adj1" fmla="val 1331"/>
              <a:gd name="adj2" fmla="val -1041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Removes the last migration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780E9D2-CAA5-4D51-B1C1-0A8322192A56}"/>
              </a:ext>
            </a:extLst>
          </p:cNvPr>
          <p:cNvSpPr txBox="1">
            <a:spLocks/>
          </p:cNvSpPr>
          <p:nvPr/>
        </p:nvSpPr>
        <p:spPr>
          <a:xfrm>
            <a:off x="5951984" y="5221324"/>
            <a:ext cx="2996228" cy="492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99" noProof="1"/>
              <a:t>Update-Database</a:t>
            </a:r>
            <a:endParaRPr lang="en-US" sz="2599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40D697EE-80A8-411E-AD55-6E5CC514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790" y="5318222"/>
            <a:ext cx="2719851" cy="919090"/>
          </a:xfrm>
          <a:prstGeom prst="wedgeRoundRectCallout">
            <a:avLst>
              <a:gd name="adj1" fmla="val -66897"/>
              <a:gd name="adj2" fmla="val 389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Migrates any DB changes on startup</a:t>
            </a:r>
          </a:p>
        </p:txBody>
      </p:sp>
    </p:spTree>
    <p:extLst>
      <p:ext uri="{BB962C8B-B14F-4D97-AF65-F5344CB8AC3E}">
        <p14:creationId xmlns:p14="http://schemas.microsoft.com/office/powerpoint/2010/main" val="314550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DC3EAD-EDF2-405E-980A-C48C0043B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BFA89-2780-4FDE-88CD-D1C18233F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16627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Install the						 package    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Open the </a:t>
            </a:r>
            <a:r>
              <a:rPr lang="en-US" b="1" dirty="0"/>
              <a:t>Package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    Manager Console      </a:t>
            </a: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migration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7061C8-E8E3-4A7D-BA05-99ED4718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Migrate the "ShoppingListDemo" App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A8D64-7283-4AB5-ADEE-F792F308C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55"/>
          <a:stretch/>
        </p:blipFill>
        <p:spPr>
          <a:xfrm>
            <a:off x="623393" y="5122943"/>
            <a:ext cx="7024989" cy="12583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806AB4-8D04-4903-ADBD-1A8FD8F5AE90}"/>
              </a:ext>
            </a:extLst>
          </p:cNvPr>
          <p:cNvSpPr txBox="1">
            <a:spLocks/>
          </p:cNvSpPr>
          <p:nvPr/>
        </p:nvSpPr>
        <p:spPr>
          <a:xfrm>
            <a:off x="2515056" y="1268761"/>
            <a:ext cx="6264696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99" noProof="1"/>
              <a:t>Microsoft.EntityFrameworkCore.Tools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8DC41D-A4D9-43B1-ACF5-4E33A14BA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5887" y="1894787"/>
            <a:ext cx="5369891" cy="300359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AutoShape 7">
            <a:extLst>
              <a:ext uri="{FF2B5EF4-FFF2-40B4-BE49-F238E27FC236}">
                <a16:creationId xmlns:a16="http://schemas.microsoft.com/office/drawing/2014/main" id="{413E0FCD-D749-4519-BCF3-22E854B8A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168" y="4994046"/>
            <a:ext cx="4011451" cy="1327571"/>
          </a:xfrm>
          <a:prstGeom prst="wedgeRoundRectCallout">
            <a:avLst>
              <a:gd name="adj1" fmla="val -56123"/>
              <a:gd name="adj2" fmla="val 34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Migration will be created in the "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Data/Migrations</a:t>
            </a:r>
            <a:r>
              <a:rPr lang="en-US" sz="2399" b="1" noProof="1">
                <a:solidFill>
                  <a:schemeClr val="bg2"/>
                </a:solidFill>
              </a:rPr>
              <a:t>" folder</a:t>
            </a:r>
          </a:p>
        </p:txBody>
      </p:sp>
    </p:spTree>
    <p:extLst>
      <p:ext uri="{BB962C8B-B14F-4D97-AF65-F5344CB8AC3E}">
        <p14:creationId xmlns:p14="http://schemas.microsoft.com/office/powerpoint/2010/main" val="35267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Approach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A52E5-5E50-442E-BD4C-4E7C2649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775" y="1719445"/>
            <a:ext cx="2849378" cy="18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390578-5954-495B-9D16-7B4C5F0BE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FCF687-028A-46AD-9817-DB7B15C6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Migrate the "ShoppingListDemo" App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27D91-D0D1-4374-A567-4FAA23FC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111" y="1798171"/>
            <a:ext cx="3415613" cy="359372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02C466-8F45-4287-B747-E75778033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7788" y="1428699"/>
            <a:ext cx="7530826" cy="511020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8D0F32-ADE0-4432-8532-12F8EA84B75D}"/>
              </a:ext>
            </a:extLst>
          </p:cNvPr>
          <p:cNvSpPr/>
          <p:nvPr/>
        </p:nvSpPr>
        <p:spPr bwMode="auto">
          <a:xfrm>
            <a:off x="3611724" y="3507715"/>
            <a:ext cx="576064" cy="4760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8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7352C24C-B553-4CAC-8628-68D35EA35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3AB72-3942-4322-8CE5-A84F097562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3855223"/>
            <a:ext cx="11815018" cy="27638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This will </a:t>
            </a:r>
            <a:r>
              <a:rPr lang="en-US" sz="3000" b="1" dirty="0"/>
              <a:t>apply the migration scripts </a:t>
            </a:r>
            <a:r>
              <a:rPr lang="en-US" sz="3000" dirty="0"/>
              <a:t>(if not yet applied)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Simple, but </a:t>
            </a:r>
            <a:r>
              <a:rPr lang="en-US" sz="3000" b="1" dirty="0"/>
              <a:t>can cause problems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b="1" dirty="0"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n</a:t>
            </a:r>
            <a:r>
              <a:rPr lang="en-US" sz="3000" dirty="0"/>
              <a:t>ot recommended in production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Recommended approach: migrate the database by hand</a:t>
            </a:r>
            <a:endParaRPr lang="en-GB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dirty="0"/>
              <a:t>Auto Run Migration Scripts at Startup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CC27A81-A494-4A73-9A49-C063E3AEC039}"/>
              </a:ext>
            </a:extLst>
          </p:cNvPr>
          <p:cNvSpPr txBox="1">
            <a:spLocks/>
          </p:cNvSpPr>
          <p:nvPr/>
        </p:nvSpPr>
        <p:spPr>
          <a:xfrm>
            <a:off x="724426" y="5786100"/>
            <a:ext cx="97640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noProof="1"/>
              <a:t>dotnet ef database update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C26BCBD-DF9B-400B-96C9-38B1553B9BB4}"/>
              </a:ext>
            </a:extLst>
          </p:cNvPr>
          <p:cNvSpPr txBox="1">
            <a:spLocks/>
          </p:cNvSpPr>
          <p:nvPr/>
        </p:nvSpPr>
        <p:spPr>
          <a:xfrm>
            <a:off x="479376" y="1412776"/>
            <a:ext cx="11233248" cy="2464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600" noProof="1"/>
              <a:t>public class </a:t>
            </a:r>
            <a:r>
              <a:rPr lang="en-US" sz="2600" noProof="1">
                <a:solidFill>
                  <a:schemeClr val="bg1"/>
                </a:solidFill>
              </a:rPr>
              <a:t>ShoppingListDbContext</a:t>
            </a:r>
            <a:r>
              <a:rPr lang="en-US" sz="2600" noProof="1"/>
              <a:t> : </a:t>
            </a:r>
            <a:r>
              <a:rPr lang="en-US" sz="2600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600" noProof="1"/>
              <a:t>{</a:t>
            </a:r>
          </a:p>
          <a:p>
            <a:r>
              <a:rPr lang="en-US" sz="2600" noProof="1"/>
              <a:t>  </a:t>
            </a:r>
            <a:r>
              <a:rPr lang="fr-FR" sz="2600" noProof="1"/>
              <a:t>public ShoppingListDbContext(</a:t>
            </a:r>
          </a:p>
          <a:p>
            <a:r>
              <a:rPr lang="fr-FR" sz="2600" noProof="1">
                <a:solidFill>
                  <a:schemeClr val="bg1"/>
                </a:solidFill>
              </a:rPr>
              <a:t>    </a:t>
            </a:r>
            <a:r>
              <a:rPr lang="fr-FR" sz="2600" noProof="1"/>
              <a:t>DbContextOptions&lt;ShoppingListDbContext&gt; options) : 				base(options)</a:t>
            </a:r>
          </a:p>
          <a:p>
            <a:r>
              <a:rPr lang="fr-FR" sz="2600" noProof="1"/>
              <a:t>    		=&gt; </a:t>
            </a:r>
            <a:r>
              <a:rPr lang="fr-FR" sz="2600" noProof="1">
                <a:solidFill>
                  <a:schemeClr val="bg1"/>
                </a:solidFill>
              </a:rPr>
              <a:t>this.Database.Migrate()</a:t>
            </a:r>
            <a:r>
              <a:rPr lang="fr-FR" sz="2600" noProof="1"/>
              <a:t>;</a:t>
            </a:r>
            <a:br>
              <a:rPr lang="fr-FR" sz="2600" noProof="1"/>
            </a:br>
            <a:r>
              <a:rPr lang="en-US" sz="2600" noProof="1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1406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69111" y="1801182"/>
            <a:ext cx="8012370" cy="460804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EF Core </a:t>
            </a:r>
            <a:r>
              <a:rPr lang="en-US" sz="3400" dirty="0">
                <a:solidFill>
                  <a:schemeClr val="bg2"/>
                </a:solidFill>
              </a:rPr>
              <a:t>maps database objects to database schema</a:t>
            </a:r>
          </a:p>
          <a:p>
            <a:pPr latinLnBrk="0">
              <a:lnSpc>
                <a:spcPct val="11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Code First approach </a:t>
            </a:r>
            <a:r>
              <a:rPr lang="en-US" sz="3400" dirty="0">
                <a:solidFill>
                  <a:schemeClr val="bg2"/>
                </a:solidFill>
              </a:rPr>
              <a:t>creates a database, based on C# classes that we create</a:t>
            </a:r>
          </a:p>
          <a:p>
            <a:pPr latinLnBrk="0">
              <a:lnSpc>
                <a:spcPct val="11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LINQ can be used to </a:t>
            </a:r>
            <a:r>
              <a:rPr lang="en-US" sz="3400" b="1" dirty="0">
                <a:solidFill>
                  <a:schemeClr val="bg1"/>
                </a:solidFill>
              </a:rPr>
              <a:t>query the DB </a:t>
            </a:r>
            <a:r>
              <a:rPr lang="en-US" sz="3400" dirty="0">
                <a:solidFill>
                  <a:schemeClr val="bg2"/>
                </a:solidFill>
              </a:rPr>
              <a:t>through the DB context</a:t>
            </a:r>
          </a:p>
          <a:p>
            <a:pPr latinLnBrk="0">
              <a:lnSpc>
                <a:spcPct val="11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Database migrating </a:t>
            </a:r>
            <a:r>
              <a:rPr lang="en-US" sz="3400" dirty="0">
                <a:solidFill>
                  <a:schemeClr val="bg2"/>
                </a:solidFill>
              </a:rPr>
              <a:t>updates the database schema to match app data models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0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bg-BG" dirty="0"/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many relational databases (with different providers)</a:t>
            </a:r>
          </a:p>
          <a:p>
            <a:r>
              <a:rPr lang="en-US" dirty="0"/>
              <a:t>Open source with independent release cycle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2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+ Entity Framework</a:t>
            </a:r>
            <a:endParaRPr lang="bg-BG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1" name="Picture 2" descr="Basic CRUD (Create, Read, Update, Delete) in ASP.NET MVC Using C# and  Entity Framework - GeeksforGeeks">
            <a:extLst>
              <a:ext uri="{FF2B5EF4-FFF2-40B4-BE49-F238E27FC236}">
                <a16:creationId xmlns:a16="http://schemas.microsoft.com/office/drawing/2014/main" id="{8064618B-BBF3-4280-83CE-FCCE77B72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8" y="2105693"/>
            <a:ext cx="11522249" cy="453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25">
            <a:extLst>
              <a:ext uri="{FF2B5EF4-FFF2-40B4-BE49-F238E27FC236}">
                <a16:creationId xmlns:a16="http://schemas.microsoft.com/office/drawing/2014/main" id="{E67097C8-F8FC-4C1C-A002-9AA73459A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993" y="1809423"/>
            <a:ext cx="2482399" cy="1073408"/>
          </a:xfrm>
          <a:prstGeom prst="wedgeRoundRectCallout">
            <a:avLst>
              <a:gd name="adj1" fmla="val -67188"/>
              <a:gd name="adj2" fmla="val 577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ASP.NET MVC controllers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28" name="AutoShape 25">
            <a:extLst>
              <a:ext uri="{FF2B5EF4-FFF2-40B4-BE49-F238E27FC236}">
                <a16:creationId xmlns:a16="http://schemas.microsoft.com/office/drawing/2014/main" id="{09E6F42B-29E4-471D-AEC7-A567A825A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084" y="4087795"/>
            <a:ext cx="1709555" cy="575560"/>
          </a:xfrm>
          <a:prstGeom prst="wedgeRoundRectCallout">
            <a:avLst>
              <a:gd name="adj1" fmla="val 21524"/>
              <a:gd name="adj2" fmla="val 163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EF Core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32" name="AutoShape 25">
            <a:extLst>
              <a:ext uri="{FF2B5EF4-FFF2-40B4-BE49-F238E27FC236}">
                <a16:creationId xmlns:a16="http://schemas.microsoft.com/office/drawing/2014/main" id="{814D4065-7356-46FA-A701-B517B0B0D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31" y="4621798"/>
            <a:ext cx="2196661" cy="953152"/>
          </a:xfrm>
          <a:prstGeom prst="wedgeRoundRectCallout">
            <a:avLst>
              <a:gd name="adj1" fmla="val 73436"/>
              <a:gd name="adj2" fmla="val 39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Razor views:</a:t>
            </a:r>
            <a:br>
              <a:rPr lang="en-US" sz="2799" b="1" dirty="0">
                <a:solidFill>
                  <a:schemeClr val="bg2"/>
                </a:solidFill>
              </a:rPr>
            </a:br>
            <a:r>
              <a:rPr lang="en-US" sz="2799" b="1" dirty="0">
                <a:solidFill>
                  <a:schemeClr val="bg2"/>
                </a:solidFill>
              </a:rPr>
              <a:t>(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cshtml</a:t>
            </a:r>
            <a:r>
              <a:rPr lang="en-US" sz="2799" b="1" dirty="0">
                <a:solidFill>
                  <a:schemeClr val="bg2"/>
                </a:solidFill>
              </a:rPr>
              <a:t>)</a:t>
            </a:r>
            <a:endParaRPr lang="bg-BG" sz="2799" b="1" dirty="0">
              <a:solidFill>
                <a:schemeClr val="bg2"/>
              </a:solidFill>
            </a:endParaRPr>
          </a:p>
        </p:txBody>
      </p:sp>
      <p:pic>
        <p:nvPicPr>
          <p:cNvPr id="8" name="Picture 4" descr="Google, chrome Free Icon of Social icons">
            <a:extLst>
              <a:ext uri="{FF2B5EF4-FFF2-40B4-BE49-F238E27FC236}">
                <a16:creationId xmlns:a16="http://schemas.microsoft.com/office/drawing/2014/main" id="{895AA0B9-7ABB-436F-8EE1-28A11D2D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65" y="1809422"/>
            <a:ext cx="953152" cy="95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4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means to write the .NET classes and let </a:t>
            </a:r>
            <a:br>
              <a:rPr lang="en-US" dirty="0"/>
            </a:br>
            <a:r>
              <a:rPr lang="en-US" dirty="0"/>
              <a:t>EF Core create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Code First Approach?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479272" y="3969009"/>
            <a:ext cx="456962" cy="3756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7EB9E8-2623-4A5E-90E3-1E995396A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6B000-FAD6-4935-99C2-1939DCC78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r="980"/>
          <a:stretch/>
        </p:blipFill>
        <p:spPr>
          <a:xfrm>
            <a:off x="2547476" y="2611476"/>
            <a:ext cx="4700652" cy="3125628"/>
          </a:xfrm>
          <a:prstGeom prst="roundRect">
            <a:avLst>
              <a:gd name="adj" fmla="val 9075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284E61-63A6-4ABA-BA05-B3D28A24A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4740" y="2573881"/>
            <a:ext cx="2311685" cy="31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1942" y="1196125"/>
            <a:ext cx="11088635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code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/>
              <a:t> having to define </a:t>
            </a:r>
            <a:r>
              <a:rPr lang="en-US" sz="3200" b="1" dirty="0">
                <a:solidFill>
                  <a:schemeClr val="bg1"/>
                </a:solidFill>
              </a:rPr>
              <a:t>mappings</a:t>
            </a:r>
            <a:r>
              <a:rPr lang="en-US" sz="3200" dirty="0"/>
              <a:t> in XML or 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dirty="0"/>
              <a:t> database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Define objects in </a:t>
            </a:r>
            <a:r>
              <a:rPr lang="en-US" sz="3200" b="1" dirty="0">
                <a:solidFill>
                  <a:schemeClr val="bg1"/>
                </a:solidFill>
              </a:rPr>
              <a:t>C# format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Enables database persistence with no configuration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Changes to code can be </a:t>
            </a:r>
            <a:r>
              <a:rPr lang="en-US" sz="3200" b="1" dirty="0">
                <a:solidFill>
                  <a:schemeClr val="bg1"/>
                </a:solidFill>
              </a:rPr>
              <a:t>reflected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(migrated) in the schema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Data Annotations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Fluent API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dirty="0"/>
              <a:t>    describe properties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onsolas" panose="020B0609020204030204" pitchFamily="49" charset="0"/>
              </a:rPr>
              <a:t>Key</a:t>
            </a:r>
            <a:r>
              <a:rPr lang="en-US" sz="3200" dirty="0"/>
              <a:t>, </a:t>
            </a:r>
            <a:r>
              <a:rPr lang="en-US" sz="3200" dirty="0">
                <a:latin typeface="Consolas" panose="020B0609020204030204" pitchFamily="49" charset="0"/>
              </a:rPr>
              <a:t>Required</a:t>
            </a:r>
            <a:r>
              <a:rPr lang="en-US" sz="3200" dirty="0"/>
              <a:t>, </a:t>
            </a:r>
            <a:r>
              <a:rPr lang="en-US" sz="3200" noProof="1">
                <a:latin typeface="Consolas" panose="020B0609020204030204" pitchFamily="49" charset="0"/>
              </a:rPr>
              <a:t>MinLength</a:t>
            </a:r>
            <a:r>
              <a:rPr lang="en-US" sz="3200" dirty="0"/>
              <a:t>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Code First?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63FDFD-7CB3-4057-99BF-0F92CD00A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D2834-F298-4587-AC5C-5DA769BA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5618" y="3456866"/>
            <a:ext cx="550049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Basic Workflow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4076" y="1151712"/>
            <a:ext cx="3466100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2"/>
            </a:pPr>
            <a:r>
              <a:rPr lang="en-US" sz="3199" dirty="0"/>
              <a:t>Write &amp; execute query over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52450" y="1151712"/>
            <a:ext cx="3660174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3"/>
            </a:pPr>
            <a:r>
              <a:rPr lang="en-US" sz="3199" dirty="0"/>
              <a:t>EF generates &amp; executes an </a:t>
            </a:r>
            <a:r>
              <a:rPr lang="en-US" sz="3199" b="1" dirty="0">
                <a:solidFill>
                  <a:schemeClr val="bg1"/>
                </a:solidFill>
              </a:rPr>
              <a:t>SQL query</a:t>
            </a:r>
            <a:r>
              <a:rPr lang="en-US" sz="3199" dirty="0"/>
              <a:t> in the </a:t>
            </a:r>
            <a:r>
              <a:rPr lang="en-US" sz="3199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669" y="1151713"/>
            <a:ext cx="3428107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/>
            </a:pPr>
            <a:r>
              <a:rPr lang="en-US" sz="3199" dirty="0"/>
              <a:t>Define the data model (</a:t>
            </a:r>
            <a:r>
              <a:rPr lang="en-US" sz="3199" b="1" dirty="0">
                <a:solidFill>
                  <a:schemeClr val="bg1"/>
                </a:solidFill>
              </a:rPr>
              <a:t>Code First</a:t>
            </a:r>
            <a:r>
              <a:rPr lang="en-US" sz="3199" dirty="0"/>
              <a:t> or </a:t>
            </a:r>
            <a:r>
              <a:rPr lang="en-US" sz="3199" b="1" dirty="0">
                <a:solidFill>
                  <a:schemeClr val="bg1"/>
                </a:solidFill>
              </a:rPr>
              <a:t>Scaffold from DB</a:t>
            </a:r>
            <a:r>
              <a:rPr lang="en-US" sz="3199" dirty="0"/>
              <a:t>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13D1AC9-2F4E-4FAD-8399-6B016501D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7757CC-DEDE-45C2-984E-1E87EFE4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1301" y="3921728"/>
            <a:ext cx="3918264" cy="198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C1E09F-B889-4D4E-99E5-AE386C13E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174" y="4631192"/>
            <a:ext cx="3488057" cy="507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02296B-6D87-4798-94CA-59CD63895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599" y="3292010"/>
            <a:ext cx="2351906" cy="3214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5" ma:contentTypeDescription="Create a new document." ma:contentTypeScope="" ma:versionID="5a57a07a638ef8de7d2c5d095121ef2e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fa97156deb07b510288551d34a0f1a9e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0272d0e-81d8-4ac7-9277-f1cd7dac00c5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3E600C-2355-4279-8CA0-29572355E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99DAA1-E9B1-422C-A4D6-9BD57DA0A60A}">
  <ds:schemaRefs>
    <ds:schemaRef ds:uri="http://schemas.microsoft.com/office/2006/metadata/properties"/>
    <ds:schemaRef ds:uri="http://schemas.microsoft.com/office/infopath/2007/PartnerControls"/>
    <ds:schemaRef ds:uri="b7aee57a-33bc-479a-b375-2a9789967078"/>
    <ds:schemaRef ds:uri="d0d25b69-8e68-4841-9284-bd8f9504d222"/>
  </ds:schemaRefs>
</ds:datastoreItem>
</file>

<file path=customXml/itemProps3.xml><?xml version="1.0" encoding="utf-8"?>
<ds:datastoreItem xmlns:ds="http://schemas.openxmlformats.org/officeDocument/2006/customXml" ds:itemID="{3F84093E-B3BE-4195-9EC9-45C217AF08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9583</TotalTime>
  <Words>1991</Words>
  <Application>Microsoft Office PowerPoint</Application>
  <PresentationFormat>Widescreen</PresentationFormat>
  <Paragraphs>344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ASP.NET Core Databases</vt:lpstr>
      <vt:lpstr>Table of Content</vt:lpstr>
      <vt:lpstr>Questions?</vt:lpstr>
      <vt:lpstr>Code First Approach</vt:lpstr>
      <vt:lpstr>Entity Framework Core: Overview</vt:lpstr>
      <vt:lpstr>ASP.NET Core MVC + Entity Framework</vt:lpstr>
      <vt:lpstr>What is the Code First Approach?</vt:lpstr>
      <vt:lpstr>Why Use Code First?</vt:lpstr>
      <vt:lpstr>Code First Basic Workflow (1)</vt:lpstr>
      <vt:lpstr>Code First Basic Workflow (2)</vt:lpstr>
      <vt:lpstr>EF Core Components</vt:lpstr>
      <vt:lpstr>Domain Classes (Models) (1)</vt:lpstr>
      <vt:lpstr>Domain Classes (Models) (2)</vt:lpstr>
      <vt:lpstr>The DbContext Class</vt:lpstr>
      <vt:lpstr>Defining DbContext Class</vt:lpstr>
      <vt:lpstr>EF Core Configuration</vt:lpstr>
      <vt:lpstr>EF Core Setup</vt:lpstr>
      <vt:lpstr>How to Connect to SQL Server? (1)</vt:lpstr>
      <vt:lpstr>How to Connect to SQL Server? (2)</vt:lpstr>
      <vt:lpstr>Database.EnsureCreated()</vt:lpstr>
      <vt:lpstr>Database.EnsureCreated() – Example</vt:lpstr>
      <vt:lpstr>CRUD in ASP.NET Core MVC with EF</vt:lpstr>
      <vt:lpstr>The "ShoppingList" App</vt:lpstr>
      <vt:lpstr>The "All Products" Page (Reading Data)</vt:lpstr>
      <vt:lpstr>ProductsController Class</vt:lpstr>
      <vt:lpstr>Reading Data (Controller + Model)</vt:lpstr>
      <vt:lpstr>Reading Data (View)</vt:lpstr>
      <vt:lpstr>The "Add Product" Page (Creating New Data)</vt:lpstr>
      <vt:lpstr>Creating New Data (Controller + Model)</vt:lpstr>
      <vt:lpstr>Creating New Data (View)</vt:lpstr>
      <vt:lpstr>The "Edit Product" Page (Updating Existing Data)</vt:lpstr>
      <vt:lpstr>Updating Existing Data (Controller)</vt:lpstr>
      <vt:lpstr>Updating Existing Data (View)</vt:lpstr>
      <vt:lpstr>Deleting Existing Data</vt:lpstr>
      <vt:lpstr>Deleting Existing Data (Controller)</vt:lpstr>
      <vt:lpstr>Database Migrations</vt:lpstr>
      <vt:lpstr>What Are Database Migrations?</vt:lpstr>
      <vt:lpstr>Migrations in EF Core</vt:lpstr>
      <vt:lpstr>Migrate the "ShoppingListDemo" App </vt:lpstr>
      <vt:lpstr>Migrate the "ShoppingListDemo" App (2)</vt:lpstr>
      <vt:lpstr>Auto Run Migration Scripts at Startup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Protocol</dc:title>
  <dc:subject>Software Development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238</cp:revision>
  <dcterms:created xsi:type="dcterms:W3CDTF">2018-05-23T13:08:44Z</dcterms:created>
  <dcterms:modified xsi:type="dcterms:W3CDTF">2022-09-26T02:23:07Z</dcterms:modified>
  <cp:category>Spring Fundamentals Couse @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