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604" r:id="rId5"/>
    <p:sldId id="319" r:id="rId6"/>
    <p:sldId id="282" r:id="rId7"/>
    <p:sldId id="260" r:id="rId8"/>
    <p:sldId id="261" r:id="rId9"/>
    <p:sldId id="262" r:id="rId10"/>
    <p:sldId id="602" r:id="rId11"/>
    <p:sldId id="284" r:id="rId12"/>
    <p:sldId id="603" r:id="rId13"/>
    <p:sldId id="285" r:id="rId14"/>
    <p:sldId id="267" r:id="rId15"/>
    <p:sldId id="286" r:id="rId16"/>
    <p:sldId id="594" r:id="rId17"/>
    <p:sldId id="599" r:id="rId18"/>
    <p:sldId id="279" r:id="rId19"/>
    <p:sldId id="270" r:id="rId20"/>
    <p:sldId id="281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1474E32-216B-448B-9D9F-C378A8B7A41C}">
          <p14:sldIdLst>
            <p14:sldId id="256"/>
            <p14:sldId id="257"/>
            <p14:sldId id="258"/>
            <p14:sldId id="604"/>
            <p14:sldId id="319"/>
          </p14:sldIdLst>
        </p14:section>
        <p14:section name="Course Objective" id="{9B2DC553-CD09-4AD3-9FB8-D529C710015F}">
          <p14:sldIdLst>
            <p14:sldId id="282"/>
            <p14:sldId id="260"/>
            <p14:sldId id="261"/>
            <p14:sldId id="262"/>
            <p14:sldId id="602"/>
          </p14:sldIdLst>
        </p14:section>
        <p14:section name="Module Team" id="{D1945DE4-406D-4ADD-97EB-720C4E8FB6C4}">
          <p14:sldIdLst>
            <p14:sldId id="284"/>
            <p14:sldId id="603"/>
          </p14:sldIdLst>
        </p14:section>
        <p14:section name="Course Organization" id="{5CFE348B-67FC-461B-ACEE-FCCF5D4A1979}">
          <p14:sldIdLst>
            <p14:sldId id="285"/>
            <p14:sldId id="267"/>
            <p14:sldId id="286"/>
            <p14:sldId id="594"/>
            <p14:sldId id="599"/>
          </p14:sldIdLst>
        </p14:section>
        <p14:section name="Resources" id="{5AC442F7-5F8B-4056-AFD1-4D8C870A3ED3}">
          <p14:sldIdLst>
            <p14:sldId id="279"/>
            <p14:sldId id="270"/>
          </p14:sldIdLst>
        </p14:section>
        <p14:section name="Conclusion" id="{8DC3CB6A-060E-4811-A787-C757419D037D}">
          <p14:sldIdLst>
            <p14:sldId id="281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826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11.4.2022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3311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81727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8FEF21C-FD20-4B6C-A4AB-49DC93C90E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85943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org/" TargetMode="External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908E1154-B135-4824-B6AE-FDD768B394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4C0853C6-D2C0-4DE9-BA2E-4114B1B47B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94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3D8A30B7-B4B9-423E-A53D-A3EC1E06C34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5ACA060F-9DDF-4EF5-A06A-4853B172BF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7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64B34E4B-90E0-41DB-A93A-35D7A31A06E2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69386DEC-DBC7-4692-8730-B2CFDA24A5E3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3B7B50A0-9A62-4A6C-92D0-CD096B055577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42ADC965-E810-482A-921F-6ECC4C936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BE27B7DC-060D-43CA-B2C1-F56E16CD950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73E881F6-A5D9-48C3-9115-2A1A44D9D34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0B86F511-5697-4943-B6F9-427B61DD5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31B5F663-75BA-4E06-8562-AAB090D01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513B685B-8AE0-4685-9E4B-D344E2704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F0CD6352-B32C-4828-8F9D-69FB60B085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B4C864E1-3B1A-4E7D-86DD-1C6C7C077A4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700F0E52-07DB-4E1C-A498-F27D1EA749CF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DD43EBB1-7FFB-4DD8-83AD-94A911323258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D34710D6-7938-4A8B-ACCF-504B1A6B4678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4DDF54A9-092E-4042-A67C-BDB0DB34CBCF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D37E3ADB-EC64-4AC6-809E-14EBD78389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E58FEC58-46F1-4062-95E1-1E36372CF2B8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04291282-ED73-4FA9-B838-06D884840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5AA11810-26C0-4ADF-96A7-C7CCE5C2A162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50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16D6D181-99C2-4A7E-87E7-02949F1A09F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2761D6C0-4C68-449E-8C8D-4183F77B6F2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6F4CE541-DD6C-4DC5-8514-750BFF33792B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3E2B3D3F-0C47-4A56-AF02-3DF664197847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32B80C31-0EEF-4ED7-9831-262BB3B6364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0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97481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0EEFB375-236C-4317-B6F0-F176C3766FC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0F828C6A-C1E2-4E4B-AC60-FBDC4EF811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C9500BB0-4C59-4C7B-886B-7C7223F88E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1FD90008-97C8-4760-8672-79DF10A2B2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81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9CDA4785-8E81-427D-B672-A328A844527E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3AC027DD-D35F-4A84-97F2-B5C1FC24E3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6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2A938423-B3B2-4ACC-B499-B6A38E22E85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3F72C9E8-99FC-4B31-AF64-B40F8EB969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55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41F8DBB7-3EC7-4E70-A6A7-7A90ED7DA84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9D1141FC-FC9F-4A1A-8B22-69ECE924983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4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2996B9E8-4C88-47C7-BCF4-3AF7F598196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7BAC0A16-6FCD-470E-80C5-96FF7C16487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67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484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groups/CsharpWebJanuary2022" TargetMode="External"/><Relationship Id="rId3" Type="http://schemas.openxmlformats.org/officeDocument/2006/relationships/hyperlink" Target="https://softuni.bg/trainings/3593/csharp-web-basics-basics-january-2022" TargetMode="External"/><Relationship Id="rId7" Type="http://schemas.openxmlformats.org/officeDocument/2006/relationships/hyperlink" Target="https://softuni.bg/forum/categories/66/csharp-web-development-basic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31.png"/><Relationship Id="rId18" Type="http://schemas.openxmlformats.org/officeDocument/2006/relationships/hyperlink" Target="https://bg.it.schwarz/schwarz-it-bulgaria" TargetMode="External"/><Relationship Id="rId26" Type="http://schemas.openxmlformats.org/officeDocument/2006/relationships/hyperlink" Target="https://indeavr.com/" TargetMode="External"/><Relationship Id="rId3" Type="http://schemas.openxmlformats.org/officeDocument/2006/relationships/image" Target="../media/image26.jpg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33.png"/><Relationship Id="rId25" Type="http://schemas.openxmlformats.org/officeDocument/2006/relationships/image" Target="../media/image37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motion-software.com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0.png"/><Relationship Id="rId24" Type="http://schemas.openxmlformats.org/officeDocument/2006/relationships/hyperlink" Target="https://de.draftkings.com/" TargetMode="External"/><Relationship Id="rId5" Type="http://schemas.openxmlformats.org/officeDocument/2006/relationships/image" Target="../media/image27.png"/><Relationship Id="rId15" Type="http://schemas.openxmlformats.org/officeDocument/2006/relationships/image" Target="../media/image32.png"/><Relationship Id="rId23" Type="http://schemas.openxmlformats.org/officeDocument/2006/relationships/image" Target="../media/image36.jpe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34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29.jpg"/><Relationship Id="rId14" Type="http://schemas.openxmlformats.org/officeDocument/2006/relationships/hyperlink" Target="https://taulia.com/company/careers/" TargetMode="External"/><Relationship Id="rId22" Type="http://schemas.openxmlformats.org/officeDocument/2006/relationships/hyperlink" Target="https://pokerstarscareers.com/" TargetMode="External"/><Relationship Id="rId27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virtualracingschool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54666" y="6201675"/>
            <a:ext cx="2754739" cy="662857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CA" dirty="0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7897" y="277713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ASP.NET Core</a:t>
            </a:r>
            <a:endParaRPr lang="bg-BG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405C734-33CE-4D0B-A9FC-770444F26E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1977230"/>
            <a:ext cx="3049769" cy="16700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DF1DBB2-29F8-49CB-94C3-35BE500CE32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05506" y="4388521"/>
            <a:ext cx="710756" cy="3652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369156A-505D-4512-8365-80C19D046C3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637" y="3197855"/>
            <a:ext cx="1190666" cy="11906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5D92C2-A219-4992-A0DA-61FFD50B96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17" y="3160418"/>
            <a:ext cx="896129" cy="126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0B32F851-E518-40F1-BF24-A02C4AAB55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581DCB44-A108-4B32-9FB3-13BA79D51A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43451" cy="5528766"/>
          </a:xfrm>
        </p:spPr>
        <p:txBody>
          <a:bodyPr/>
          <a:lstStyle/>
          <a:p>
            <a:r>
              <a:rPr lang="en-US" dirty="0"/>
              <a:t>The three best projects will win a discount for the next course (professional / open program)</a:t>
            </a:r>
          </a:p>
          <a:p>
            <a:pPr lvl="1"/>
            <a:r>
              <a:rPr lang="en-US" dirty="0"/>
              <a:t>First place – 80% of the price</a:t>
            </a:r>
          </a:p>
          <a:p>
            <a:pPr lvl="1"/>
            <a:r>
              <a:rPr lang="en-US" dirty="0"/>
              <a:t>Second place – 50% of the price</a:t>
            </a:r>
          </a:p>
          <a:p>
            <a:pPr lvl="1"/>
            <a:r>
              <a:rPr lang="en-US" dirty="0"/>
              <a:t>Third place – 30% of the price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AE75902A-B4AD-4CDF-ACD6-DCD7B2FA4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Project Challenge</a:t>
            </a:r>
            <a:endParaRPr lang="en-US" dirty="0"/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92CAC15E-1784-444B-8312-7C8C43BA36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4" t="34280" r="11026" b="18231"/>
          <a:stretch/>
        </p:blipFill>
        <p:spPr>
          <a:xfrm>
            <a:off x="6475445" y="4444203"/>
            <a:ext cx="5277585" cy="2296866"/>
          </a:xfrm>
          <a:prstGeom prst="rect">
            <a:avLst/>
          </a:prstGeom>
        </p:spPr>
      </p:pic>
      <p:sp>
        <p:nvSpPr>
          <p:cNvPr id="11" name="Правоъгълник: със заоблени ъгли 10">
            <a:extLst>
              <a:ext uri="{FF2B5EF4-FFF2-40B4-BE49-F238E27FC236}">
                <a16:creationId xmlns:a16="http://schemas.microsoft.com/office/drawing/2014/main" id="{3CE97C52-8288-403A-AC76-324B6F424563}"/>
              </a:ext>
            </a:extLst>
          </p:cNvPr>
          <p:cNvSpPr/>
          <p:nvPr/>
        </p:nvSpPr>
        <p:spPr bwMode="auto">
          <a:xfrm>
            <a:off x="8625069" y="3964836"/>
            <a:ext cx="1158597" cy="70912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80%</a:t>
            </a:r>
          </a:p>
        </p:txBody>
      </p:sp>
      <p:sp>
        <p:nvSpPr>
          <p:cNvPr id="13" name="Правоъгълник: със заоблени ъгли 12">
            <a:extLst>
              <a:ext uri="{FF2B5EF4-FFF2-40B4-BE49-F238E27FC236}">
                <a16:creationId xmlns:a16="http://schemas.microsoft.com/office/drawing/2014/main" id="{B8911EBD-2714-4411-8A5E-15EACB432224}"/>
              </a:ext>
            </a:extLst>
          </p:cNvPr>
          <p:cNvSpPr/>
          <p:nvPr/>
        </p:nvSpPr>
        <p:spPr bwMode="auto">
          <a:xfrm>
            <a:off x="7133237" y="4556619"/>
            <a:ext cx="1158597" cy="70912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50%</a:t>
            </a:r>
          </a:p>
        </p:txBody>
      </p:sp>
      <p:sp>
        <p:nvSpPr>
          <p:cNvPr id="15" name="Правоъгълник: със заоблени ъгли 14">
            <a:extLst>
              <a:ext uri="{FF2B5EF4-FFF2-40B4-BE49-F238E27FC236}">
                <a16:creationId xmlns:a16="http://schemas.microsoft.com/office/drawing/2014/main" id="{9328F76F-EC8F-4A9C-86D4-1F6980F9AEE0}"/>
              </a:ext>
            </a:extLst>
          </p:cNvPr>
          <p:cNvSpPr/>
          <p:nvPr/>
        </p:nvSpPr>
        <p:spPr bwMode="auto">
          <a:xfrm>
            <a:off x="10219526" y="4511731"/>
            <a:ext cx="1097644" cy="70912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30%</a:t>
            </a:r>
          </a:p>
        </p:txBody>
      </p:sp>
      <p:pic>
        <p:nvPicPr>
          <p:cNvPr id="19" name="Картина 18">
            <a:extLst>
              <a:ext uri="{FF2B5EF4-FFF2-40B4-BE49-F238E27FC236}">
                <a16:creationId xmlns:a16="http://schemas.microsoft.com/office/drawing/2014/main" id="{39B2ABBE-8744-437C-A9CA-D6433414D1C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836" y="4760789"/>
            <a:ext cx="3822175" cy="133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50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Trainers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728" y="1524497"/>
            <a:ext cx="2437155" cy="243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41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1248" y="1196706"/>
            <a:ext cx="7334752" cy="5199712"/>
          </a:xfrm>
        </p:spPr>
        <p:txBody>
          <a:bodyPr>
            <a:normAutofit/>
          </a:bodyPr>
          <a:lstStyle/>
          <a:p>
            <a:r>
              <a:rPr lang="en-GB" sz="3400" noProof="1"/>
              <a:t>Head Of Department at Information Services Plc.</a:t>
            </a:r>
          </a:p>
          <a:p>
            <a:r>
              <a:rPr lang="en-US" sz="3400" noProof="1"/>
              <a:t>Worked with various technologies</a:t>
            </a:r>
          </a:p>
          <a:p>
            <a:pPr lvl="1"/>
            <a:r>
              <a:rPr lang="en-US" sz="3199" noProof="1"/>
              <a:t>.NET and C#, </a:t>
            </a:r>
            <a:r>
              <a:rPr lang="en-GB" sz="3199" dirty="0"/>
              <a:t>BASIC, Pascal, Object Pascal, PHP</a:t>
            </a:r>
            <a:endParaRPr lang="en-US" sz="3199" noProof="1"/>
          </a:p>
          <a:p>
            <a:r>
              <a:rPr lang="en-US" sz="3400" noProof="1"/>
              <a:t>More than 15 years of experience</a:t>
            </a:r>
          </a:p>
          <a:p>
            <a:r>
              <a:rPr lang="en-US" sz="3400" noProof="1"/>
              <a:t>Experienced Lecturer</a:t>
            </a:r>
          </a:p>
          <a:p>
            <a:pPr lvl="1"/>
            <a:r>
              <a:rPr lang="en-US" sz="3199" noProof="1"/>
              <a:t>C# Basics and </a:t>
            </a:r>
            <a:r>
              <a:rPr lang="en-GB" sz="3199" dirty="0"/>
              <a:t>ASP.NET MVC @ Softuni</a:t>
            </a:r>
          </a:p>
        </p:txBody>
      </p:sp>
      <p:pic>
        <p:nvPicPr>
          <p:cNvPr id="3074" name="Picture 2" descr="http://i3.ytimg.com/vi/Fs1qoHr3mfQ/maxresdefault.jpg">
            <a:extLst>
              <a:ext uri="{FF2B5EF4-FFF2-40B4-BE49-F238E27FC236}">
                <a16:creationId xmlns:a16="http://schemas.microsoft.com/office/drawing/2014/main" id="{25DEBF50-4C14-4CD9-BBEC-400EF12998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69774" y="1888913"/>
            <a:ext cx="3646163" cy="36461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Stamo Petkov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D98FA7C-C871-42EB-8C9D-9AD51F2B99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596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Course Organization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658" y="1600676"/>
            <a:ext cx="2133044" cy="213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72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Course at </a:t>
            </a:r>
            <a:r>
              <a:rPr lang="en-US" noProof="1"/>
              <a:t>SoftUni</a:t>
            </a:r>
            <a:r>
              <a:rPr lang="en-US" dirty="0"/>
              <a:t> – Timeline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12838" y="2876044"/>
            <a:ext cx="10383763" cy="3524756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ASP.NET Core</a:t>
            </a:r>
          </a:p>
          <a:p>
            <a:endParaRPr lang="bg-BG" dirty="0">
              <a:effectLst/>
            </a:endParaRPr>
          </a:p>
          <a:p>
            <a:r>
              <a:rPr lang="en-US" dirty="0">
                <a:effectLst/>
              </a:rPr>
              <a:t>7</a:t>
            </a:r>
            <a:r>
              <a:rPr lang="bg-BG" dirty="0">
                <a:effectLst/>
              </a:rPr>
              <a:t> </a:t>
            </a:r>
            <a:r>
              <a:rPr lang="en-US" dirty="0">
                <a:effectLst/>
              </a:rPr>
              <a:t>weeks</a:t>
            </a:r>
            <a:r>
              <a:rPr lang="bg-BG" dirty="0">
                <a:effectLst/>
              </a:rPr>
              <a:t> * </a:t>
            </a:r>
            <a:r>
              <a:rPr lang="en-US" dirty="0">
                <a:effectLst/>
              </a:rPr>
              <a:t>2</a:t>
            </a:r>
            <a:r>
              <a:rPr lang="bg-BG" dirty="0">
                <a:effectLst/>
              </a:rPr>
              <a:t> </a:t>
            </a:r>
            <a:r>
              <a:rPr lang="en-US" dirty="0">
                <a:effectLst/>
              </a:rPr>
              <a:t>times / week</a:t>
            </a:r>
          </a:p>
          <a:p>
            <a:r>
              <a:rPr lang="en-US" dirty="0">
                <a:effectLst/>
              </a:rPr>
              <a:t>18 credits</a:t>
            </a:r>
            <a:endParaRPr lang="bg-BG" dirty="0">
              <a:effectLst/>
            </a:endParaRPr>
          </a:p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Start: 23-Feb-2022</a:t>
            </a:r>
          </a:p>
          <a:p>
            <a:r>
              <a:rPr lang="en-US" dirty="0">
                <a:effectLst/>
              </a:rPr>
              <a:t>Project Defense: 17-Apr-2022</a:t>
            </a:r>
          </a:p>
          <a:p>
            <a:r>
              <a:rPr lang="en-US" dirty="0">
                <a:effectLst/>
              </a:rPr>
              <a:t>Project Defense Retake: 30-Apr-2022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96902" y="1623039"/>
            <a:ext cx="1501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23-Feb-2022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512838" y="2240377"/>
            <a:ext cx="10383763" cy="1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12837" y="1990564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085162" y="2123713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213049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647508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340214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468101" y="2121408"/>
            <a:ext cx="0" cy="266300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903550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0896600" y="1990564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096000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726396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853560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981447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416897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029200" y="2120051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743200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239000" y="2120051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9448800" y="211088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906000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0363200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562600" y="211088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853560" y="1981399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144001" y="1623039"/>
            <a:ext cx="15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30-Apr-2022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918906" y="1623039"/>
            <a:ext cx="15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17-Apr-2022</a:t>
            </a:r>
          </a:p>
        </p:txBody>
      </p:sp>
    </p:spTree>
    <p:extLst>
      <p:ext uri="{BB962C8B-B14F-4D97-AF65-F5344CB8AC3E}">
        <p14:creationId xmlns:p14="http://schemas.microsoft.com/office/powerpoint/2010/main" val="250564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Live coding</a:t>
            </a:r>
          </a:p>
          <a:p>
            <a:r>
              <a:rPr lang="en-US" dirty="0"/>
              <a:t>You no longer have homework</a:t>
            </a:r>
          </a:p>
          <a:p>
            <a:pPr lvl="1"/>
            <a:r>
              <a:rPr lang="en-US" dirty="0"/>
              <a:t>Fix bugs and implement features in the custom MVC framework</a:t>
            </a:r>
          </a:p>
          <a:p>
            <a:pPr lvl="1"/>
            <a:r>
              <a:rPr lang="en-US" dirty="0"/>
              <a:t>Work </a:t>
            </a:r>
            <a:r>
              <a:rPr lang="en-US"/>
              <a:t>with GitHub</a:t>
            </a:r>
            <a:endParaRPr lang="en-US" dirty="0"/>
          </a:p>
          <a:p>
            <a:r>
              <a:rPr lang="en-US" dirty="0"/>
              <a:t>Groups of lectures are followed by workshops</a:t>
            </a:r>
          </a:p>
          <a:p>
            <a:pPr lvl="1"/>
            <a:r>
              <a:rPr lang="en-US" dirty="0"/>
              <a:t>Knowledge is used to extend an application</a:t>
            </a:r>
          </a:p>
          <a:p>
            <a:pPr lvl="1"/>
            <a:r>
              <a:rPr lang="en-US" dirty="0"/>
              <a:t>Best practices are applied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Workflow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710" y="3581401"/>
            <a:ext cx="2478171" cy="235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22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692" y="1650693"/>
            <a:ext cx="5207308" cy="52073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2583073" y="1879027"/>
            <a:ext cx="2948472" cy="34559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2699244" y="2786253"/>
            <a:ext cx="1959520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00" b="1" dirty="0"/>
              <a:t>Practical </a:t>
            </a:r>
            <a:br>
              <a:rPr lang="en-US" sz="2300" b="1" dirty="0"/>
            </a:br>
            <a:r>
              <a:rPr lang="en-US" sz="2300" b="1" dirty="0"/>
              <a:t>Exam</a:t>
            </a:r>
            <a:br>
              <a:rPr lang="bg-BG" sz="2300" b="1" dirty="0"/>
            </a:br>
            <a:r>
              <a:rPr lang="bg-BG" sz="2300" b="1" dirty="0"/>
              <a:t>100%</a:t>
            </a:r>
            <a:endParaRPr lang="en-US" sz="23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5953587" y="3961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SoftUni Certificate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1543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000" y="1596693"/>
            <a:ext cx="5207308" cy="52073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406263" y="3907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471004">
            <a:off x="6959276" y="184371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7905389" y="2928955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Theoretical </a:t>
            </a:r>
            <a:br>
              <a:rPr lang="en-US" sz="2400" b="1" dirty="0"/>
            </a:br>
            <a:r>
              <a:rPr lang="en-US" sz="2400" b="1" dirty="0"/>
              <a:t>Exam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CPE Certificate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947889" y="1447916"/>
            <a:ext cx="2948472" cy="34559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1056000" y="2577971"/>
            <a:ext cx="1959520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00" b="1" dirty="0"/>
              <a:t>Practical </a:t>
            </a:r>
            <a:br>
              <a:rPr lang="en-US" sz="2300" b="1" dirty="0"/>
            </a:br>
            <a:r>
              <a:rPr lang="en-US" sz="2300" b="1" dirty="0"/>
              <a:t>Exam</a:t>
            </a:r>
          </a:p>
        </p:txBody>
      </p:sp>
    </p:spTree>
    <p:extLst>
      <p:ext uri="{BB962C8B-B14F-4D97-AF65-F5344CB8AC3E}">
        <p14:creationId xmlns:p14="http://schemas.microsoft.com/office/powerpoint/2010/main" val="400741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web site</a:t>
            </a:r>
            <a:r>
              <a:rPr lang="en-US" dirty="0"/>
              <a:t>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sz="3200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3200" dirty="0"/>
              <a:t>Official discussion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forum</a:t>
            </a:r>
            <a:r>
              <a:rPr lang="en-US" sz="3200" dirty="0"/>
              <a:t>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Facebook groups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91000" y="1905001"/>
            <a:ext cx="9615000" cy="984269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3"/>
              </a:rPr>
              <a:t>https://softuni.bg/trainings/3601/asp-dot-net-core-february-2022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386133" y="3289714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7921" y="1359834"/>
            <a:ext cx="1374490" cy="1374490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134" y="5179027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7"/>
          <p:cNvSpPr/>
          <p:nvPr/>
        </p:nvSpPr>
        <p:spPr>
          <a:xfrm>
            <a:off x="291000" y="3614731"/>
            <a:ext cx="9615000" cy="984269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7"/>
              </a:rPr>
              <a:t>https://softuni.bg/forum/categories/66/csharp-web-development-basics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F7C73506-7D6C-46B8-A9CE-1EFCE5DD0319}"/>
              </a:ext>
            </a:extLst>
          </p:cNvPr>
          <p:cNvSpPr/>
          <p:nvPr/>
        </p:nvSpPr>
        <p:spPr>
          <a:xfrm>
            <a:off x="291000" y="5608794"/>
            <a:ext cx="9615000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8"/>
              </a:rPr>
              <a:t>https://www.facebook.com/groups/CsharpWebJanuary2022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A77C3F6-3B83-4B70-9EAB-33F238D23A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391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  <a:p>
            <a:pPr marL="457057" indent="-457200">
              <a:lnSpc>
                <a:spcPts val="4000"/>
              </a:lnSpc>
            </a:pPr>
            <a:r>
              <a:rPr lang="en-US" dirty="0"/>
              <a:t>Resources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35506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csharp-web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9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06" y="3978641"/>
            <a:ext cx="2428670" cy="105587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0" y="3999956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73" y="490803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18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5484379"/>
            <a:ext cx="1830257" cy="876716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26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8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>
            <a:hlinkClick r:id="rId4"/>
            <a:extLst>
              <a:ext uri="{FF2B5EF4-FFF2-40B4-BE49-F238E27FC236}">
                <a16:creationId xmlns:a16="http://schemas.microsoft.com/office/drawing/2014/main" id="{B28BB6FA-2F86-40F2-8CA9-F9F73251E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8" y="1804627"/>
            <a:ext cx="4042163" cy="39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Course Objectives</a:t>
            </a:r>
            <a:endParaRPr lang="bg-BG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299" y="1295957"/>
            <a:ext cx="2497480" cy="249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26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9927138" cy="5276048"/>
          </a:xfrm>
        </p:spPr>
        <p:txBody>
          <a:bodyPr>
            <a:normAutofit/>
          </a:bodyPr>
          <a:lstStyle/>
          <a:p>
            <a:r>
              <a:rPr lang="en-US" dirty="0"/>
              <a:t>Essentials of </a:t>
            </a:r>
            <a:r>
              <a:rPr lang="en-US" b="1" dirty="0">
                <a:solidFill>
                  <a:schemeClr val="bg1"/>
                </a:solidFill>
              </a:rPr>
              <a:t>ASP.NET Core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Razor</a:t>
            </a:r>
            <a:r>
              <a:rPr lang="en-US" dirty="0"/>
              <a:t> View Engine</a:t>
            </a:r>
          </a:p>
          <a:p>
            <a:pPr>
              <a:buClr>
                <a:schemeClr val="tx1"/>
              </a:buClr>
            </a:pPr>
            <a:r>
              <a:rPr lang="en-US" dirty="0"/>
              <a:t>Application Flow, </a:t>
            </a:r>
            <a:r>
              <a:rPr lang="en-US" b="1" dirty="0">
                <a:solidFill>
                  <a:schemeClr val="bg1"/>
                </a:solidFill>
              </a:rPr>
              <a:t>Filters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Middleware</a:t>
            </a:r>
            <a:endParaRPr lang="bg-BG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Working with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</a:p>
          <a:p>
            <a:pPr>
              <a:buClr>
                <a:schemeClr val="tx1"/>
              </a:buClr>
            </a:pPr>
            <a:r>
              <a:rPr lang="en-US" dirty="0"/>
              <a:t>Web </a:t>
            </a:r>
            <a:r>
              <a:rPr lang="en-US" b="1" dirty="0">
                <a:solidFill>
                  <a:schemeClr val="bg1"/>
                </a:solidFill>
              </a:rPr>
              <a:t>API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Security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Identity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Course Content (1)</a:t>
            </a:r>
          </a:p>
        </p:txBody>
      </p:sp>
    </p:spTree>
    <p:extLst>
      <p:ext uri="{BB962C8B-B14F-4D97-AF65-F5344CB8AC3E}">
        <p14:creationId xmlns:p14="http://schemas.microsoft.com/office/powerpoint/2010/main" val="60954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96766" y="1121143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Testing</a:t>
            </a:r>
          </a:p>
          <a:p>
            <a:r>
              <a:rPr lang="en-US" dirty="0"/>
              <a:t>Project </a:t>
            </a:r>
            <a:r>
              <a:rPr lang="en-US" b="1" dirty="0">
                <a:solidFill>
                  <a:schemeClr val="bg1"/>
                </a:solidFill>
              </a:rPr>
              <a:t>Architecture</a:t>
            </a:r>
          </a:p>
          <a:p>
            <a:pPr>
              <a:buClr>
                <a:schemeClr val="tx1"/>
              </a:buClr>
            </a:pPr>
            <a:r>
              <a:rPr lang="en-US" noProof="1"/>
              <a:t>SignalR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Azure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Deployment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Continuous Integration</a:t>
            </a:r>
          </a:p>
          <a:p>
            <a:pPr>
              <a:buClr>
                <a:schemeClr val="tx1"/>
              </a:buClr>
            </a:pPr>
            <a:r>
              <a:rPr lang="en-US" noProof="1"/>
              <a:t>Blazor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Course Content (2)</a:t>
            </a:r>
          </a:p>
        </p:txBody>
      </p:sp>
    </p:spTree>
    <p:extLst>
      <p:ext uri="{BB962C8B-B14F-4D97-AF65-F5344CB8AC3E}">
        <p14:creationId xmlns:p14="http://schemas.microsoft.com/office/powerpoint/2010/main" val="132831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sz="3400" dirty="0"/>
              <a:t>Implementing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a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web application </a:t>
            </a:r>
            <a:r>
              <a:rPr lang="en-US" sz="3400" dirty="0"/>
              <a:t>with:</a:t>
            </a:r>
          </a:p>
          <a:p>
            <a:pPr lvl="1"/>
            <a:r>
              <a:rPr lang="en-US" noProof="1"/>
              <a:t>ASP.NET </a:t>
            </a:r>
            <a:r>
              <a:rPr lang="en-US" dirty="0"/>
              <a:t>Core 6.0</a:t>
            </a:r>
          </a:p>
          <a:p>
            <a:r>
              <a:rPr lang="en-US" dirty="0"/>
              <a:t>Public defense of its work in front of a trainer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10 – 15</a:t>
            </a:r>
            <a:r>
              <a:rPr lang="en-US" dirty="0"/>
              <a:t> minutes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Demonstrate</a:t>
            </a:r>
            <a:r>
              <a:rPr lang="en-US" dirty="0"/>
              <a:t> how the app works (very short)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Show</a:t>
            </a:r>
            <a:r>
              <a:rPr lang="en-US" dirty="0"/>
              <a:t> the source code and </a:t>
            </a:r>
            <a:r>
              <a:rPr lang="en-US" b="1" dirty="0">
                <a:solidFill>
                  <a:schemeClr val="bg1"/>
                </a:solidFill>
              </a:rPr>
              <a:t>explain</a:t>
            </a:r>
            <a:r>
              <a:rPr lang="en-US" dirty="0"/>
              <a:t> how it works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Answer</a:t>
            </a:r>
            <a:r>
              <a:rPr lang="en-US" dirty="0"/>
              <a:t> questions related to the project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Exam – Project Defense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890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3295</TotalTime>
  <Words>662</Words>
  <Application>Microsoft Office PowerPoint</Application>
  <PresentationFormat>Widescreen</PresentationFormat>
  <Paragraphs>137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Wingdings</vt:lpstr>
      <vt:lpstr>Wingdings 2</vt:lpstr>
      <vt:lpstr>1_SoftUni</vt:lpstr>
      <vt:lpstr>ASP.NET Core</vt:lpstr>
      <vt:lpstr>Table of Contents</vt:lpstr>
      <vt:lpstr>Questions</vt:lpstr>
      <vt:lpstr>SoftUni Diamond Partners</vt:lpstr>
      <vt:lpstr>Educational Partners</vt:lpstr>
      <vt:lpstr>Course Objectives</vt:lpstr>
      <vt:lpstr>ASP.NET Core Course Content (1)</vt:lpstr>
      <vt:lpstr>ASP.NET Core Course Content (2)</vt:lpstr>
      <vt:lpstr>Exam – Project Defense</vt:lpstr>
      <vt:lpstr> Project Challenge</vt:lpstr>
      <vt:lpstr>Trainers</vt:lpstr>
      <vt:lpstr>Stamo Petkov</vt:lpstr>
      <vt:lpstr>Course Organization</vt:lpstr>
      <vt:lpstr>ASP.NET Core Course at SoftUni – Timeline</vt:lpstr>
      <vt:lpstr>Course Workflow</vt:lpstr>
      <vt:lpstr>SoftUni Certificate</vt:lpstr>
      <vt:lpstr>CPE Certificate</vt:lpstr>
      <vt:lpstr>Questions?</vt:lpstr>
      <vt:lpstr>Course Web Site, Forum and FB Group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– Course Overview</dc:title>
  <dc:subject>Software Development Course</dc:subject>
  <dc:creator>Software University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© SoftUni – https://softuni.org_x000d_
© Software University – https://softuni.bg_x000d_
_x000d_
Copyrighted document. Unauthorized copy, reproduction or use is not permitted.</dc:description>
  <cp:lastModifiedBy>Diyan Apostolov</cp:lastModifiedBy>
  <cp:revision>27</cp:revision>
  <dcterms:created xsi:type="dcterms:W3CDTF">2018-05-23T13:08:44Z</dcterms:created>
  <dcterms:modified xsi:type="dcterms:W3CDTF">2022-04-11T12:32:10Z</dcterms:modified>
  <cp:category>programming;computer programming;software development;web development</cp:category>
</cp:coreProperties>
</file>