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0"/>
  </p:notesMasterIdLst>
  <p:handoutMasterIdLst>
    <p:handoutMasterId r:id="rId51"/>
  </p:handoutMasterIdLst>
  <p:sldIdLst>
    <p:sldId id="291" r:id="rId2"/>
    <p:sldId id="292" r:id="rId3"/>
    <p:sldId id="293" r:id="rId4"/>
    <p:sldId id="294" r:id="rId5"/>
    <p:sldId id="295" r:id="rId6"/>
    <p:sldId id="296" r:id="rId7"/>
    <p:sldId id="297" r:id="rId8"/>
    <p:sldId id="298" r:id="rId9"/>
    <p:sldId id="322" r:id="rId10"/>
    <p:sldId id="299" r:id="rId11"/>
    <p:sldId id="300"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401" r:id="rId45"/>
    <p:sldId id="494" r:id="rId46"/>
    <p:sldId id="495" r:id="rId47"/>
    <p:sldId id="405" r:id="rId48"/>
    <p:sldId id="49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322"/>
            <p14:sldId id="299"/>
          </p14:sldIdLst>
        </p14:section>
        <p14:section name="Open/Closed" id="{E7E45F31-0BB6-40E2-B1AB-2AA9389533B3}">
          <p14:sldIdLst>
            <p14:sldId id="300"/>
            <p14:sldId id="301"/>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24" d="100"/>
          <a:sy n="124" d="100"/>
        </p:scale>
        <p:origin x="126" y="21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12.11.2021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46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6228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46.png"/><Relationship Id="rId7" Type="http://schemas.openxmlformats.org/officeDocument/2006/relationships/hyperlink" Target="https://www.postbank.bg/" TargetMode="External"/><Relationship Id="rId12" Type="http://schemas.openxmlformats.org/officeDocument/2006/relationships/image" Target="../media/image41.png"/><Relationship Id="rId17" Type="http://schemas.openxmlformats.org/officeDocument/2006/relationships/image" Target="../media/image44.png"/><Relationship Id="rId2" Type="http://schemas.openxmlformats.org/officeDocument/2006/relationships/notesSlide" Target="../notesSlides/notesSlide22.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38.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43.png"/><Relationship Id="rId23" Type="http://schemas.openxmlformats.org/officeDocument/2006/relationships/image" Target="../media/image47.png"/><Relationship Id="rId10" Type="http://schemas.openxmlformats.org/officeDocument/2006/relationships/image" Target="../media/image40.jpg"/><Relationship Id="rId19"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s://eee.bg/" TargetMode="External"/><Relationship Id="rId7" Type="http://schemas.openxmlformats.org/officeDocument/2006/relationships/hyperlink" Target="https://www.youtube.com/c/CodeItUpwithIvo"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hyperlink" Target="https://virtualracingschool.com/" TargetMode="Externa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Use </a:t>
            </a:r>
            <a:r>
              <a:rPr lang="en-US" b="1" dirty="0">
                <a:solidFill>
                  <a:schemeClr val="bg1"/>
                </a:solidFill>
              </a:rPr>
              <a:t>abstraction</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pic>
        <p:nvPicPr>
          <p:cNvPr id="3" name="Picture 2">
            <a:extLst>
              <a:ext uri="{FF2B5EF4-FFF2-40B4-BE49-F238E27FC236}">
                <a16:creationId xmlns:a16="http://schemas.microsoft.com/office/drawing/2014/main" id="{057B664F-D23E-464C-9321-923D747C2C20}"/>
              </a:ext>
            </a:extLst>
          </p:cNvPr>
          <p:cNvPicPr>
            <a:picLocks noChangeAspect="1"/>
          </p:cNvPicPr>
          <p:nvPr/>
        </p:nvPicPr>
        <p:blipFill>
          <a:blip r:embed="rId2"/>
          <a:stretch>
            <a:fillRect/>
          </a:stretch>
        </p:blipFill>
        <p:spPr>
          <a:xfrm>
            <a:off x="6404008" y="2799000"/>
            <a:ext cx="5512843" cy="188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endParaRPr lang="en-US" dirty="0"/>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pic>
        <p:nvPicPr>
          <p:cNvPr id="5" name="Picture 4">
            <a:extLst>
              <a:ext uri="{FF2B5EF4-FFF2-40B4-BE49-F238E27FC236}">
                <a16:creationId xmlns:a16="http://schemas.microsoft.com/office/drawing/2014/main" id="{2E6AB7F1-9628-461C-9532-220BB1676163}"/>
              </a:ext>
            </a:extLst>
          </p:cNvPr>
          <p:cNvPicPr>
            <a:picLocks noChangeAspect="1"/>
          </p:cNvPicPr>
          <p:nvPr/>
        </p:nvPicPr>
        <p:blipFill>
          <a:blip r:embed="rId2"/>
          <a:stretch>
            <a:fillRect/>
          </a:stretch>
        </p:blipFill>
        <p:spPr>
          <a:xfrm>
            <a:off x="8571000" y="3947893"/>
            <a:ext cx="3114689" cy="2490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normAutofit/>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a:t>
            </a:r>
          </a:p>
          <a:p>
            <a:r>
              <a:rPr lang="en-US" dirty="0"/>
              <a:t>Need to </a:t>
            </a:r>
            <a:r>
              <a:rPr lang="en-US" b="1" dirty="0">
                <a:solidFill>
                  <a:schemeClr val="bg1"/>
                </a:solidFill>
              </a:rPr>
              <a:t>retest (recheck functionality) </a:t>
            </a:r>
            <a:r>
              <a:rPr lang="en-US" dirty="0"/>
              <a:t>after changes</a:t>
            </a:r>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81578" y="1273085"/>
            <a:ext cx="8828843" cy="538241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solidFill>
                  <a:srgbClr val="FF0000"/>
                </a:solidFill>
                <a:latin typeface="Consolas" pitchFamily="49" charset="0"/>
                <a:cs typeface="Consolas" pitchFamily="49" charset="0"/>
              </a:rPr>
              <a:t>    //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16000" y="2124000"/>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a:t>
            </a:r>
            <a:r>
              <a:rPr lang="en-US" i="1" dirty="0"/>
              <a:t>I am not implemented</a:t>
            </a:r>
            <a:r>
              <a:rPr lang="en-US" dirty="0"/>
              <a:t>"</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dirty="0"/>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288306"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40</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3"/>
              <a:extLst>
                <a:ext uri="{FF2B5EF4-FFF2-40B4-BE49-F238E27FC236}">
                  <a16:creationId xmlns:a16="http://schemas.microsoft.com/office/drawing/2014/main" id="{69E679E8-FC9D-4497-AFC1-FB5389A83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5"/>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7"/>
              <a:extLst>
                <a:ext uri="{FF2B5EF4-FFF2-40B4-BE49-F238E27FC236}">
                  <a16:creationId xmlns:a16="http://schemas.microsoft.com/office/drawing/2014/main" id="{19D59668-3C9A-4BAE-83AF-92CB45919E32}"/>
                </a:ext>
              </a:extLst>
            </p:cNvPr>
            <p:cNvPicPr>
              <a:picLocks noChangeAspect="1"/>
            </p:cNvPicPr>
            <p:nvPr/>
          </p:nvPicPr>
          <p:blipFill>
            <a:blip r:embed="rId8"/>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dirty="0"/>
              <a:t>Strong </a:t>
            </a:r>
            <a:r>
              <a:rPr lang="en-US" dirty="0"/>
              <a:t>Cohesion</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dirty="0"/>
              <a:t>Loose Coupling</a:t>
            </a:r>
          </a:p>
        </p:txBody>
      </p:sp>
      <p:pic>
        <p:nvPicPr>
          <p:cNvPr id="1026" name="Picture 2">
            <a:extLst>
              <a:ext uri="{FF2B5EF4-FFF2-40B4-BE49-F238E27FC236}">
                <a16:creationId xmlns:a16="http://schemas.microsoft.com/office/drawing/2014/main" id="{35874826-E6BE-451F-95ED-AE229787A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4"/>
          <a:stretch/>
        </p:blipFill>
        <p:spPr bwMode="auto">
          <a:xfrm>
            <a:off x="8046802" y="3249001"/>
            <a:ext cx="3954796" cy="274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3877</TotalTime>
  <Words>2755</Words>
  <Application>Microsoft Office PowerPoint</Application>
  <PresentationFormat>Widescreen</PresentationFormat>
  <Paragraphs>501</Paragraphs>
  <Slides>48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Consolas</vt:lpstr>
      <vt:lpstr>Wingdings</vt:lpstr>
      <vt:lpstr>Wingdings 2</vt:lpstr>
      <vt:lpstr>1_SoftUni</vt:lpstr>
      <vt:lpstr>SOLID Principles</vt:lpstr>
      <vt:lpstr>Table of Contents</vt:lpstr>
      <vt:lpstr>Questions</vt:lpstr>
      <vt:lpstr>Why Clean Code Matters?</vt:lpstr>
      <vt:lpstr>Single Responsibility</vt:lpstr>
      <vt:lpstr>What is Single Responsibility?</vt:lpstr>
      <vt:lpstr>Strong Cohesion</vt:lpstr>
      <vt:lpstr>Loose Coupling</vt:lpstr>
      <vt:lpstr>Dependencies and Coupling</vt:lpstr>
      <vt:lpstr>Cohesion and Coupling – Approaches </vt:lpstr>
      <vt:lpstr>Open/Closed</vt:lpstr>
      <vt:lpstr>What is the Open/Closed Principle?</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Nikolay Kostov</cp:lastModifiedBy>
  <cp:revision>33</cp:revision>
  <dcterms:created xsi:type="dcterms:W3CDTF">2018-05-23T13:08:44Z</dcterms:created>
  <dcterms:modified xsi:type="dcterms:W3CDTF">2021-11-12T15:10:48Z</dcterms:modified>
  <cp:category>programming;education;software engineering;software development</cp:category>
</cp:coreProperties>
</file>