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97" r:id="rId2"/>
    <p:sldId id="298" r:id="rId3"/>
    <p:sldId id="299" r:id="rId4"/>
    <p:sldId id="494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496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495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497" r:id="rId38"/>
    <p:sldId id="337" r:id="rId39"/>
    <p:sldId id="338" r:id="rId40"/>
    <p:sldId id="339" r:id="rId41"/>
    <p:sldId id="340" r:id="rId42"/>
    <p:sldId id="498" r:id="rId43"/>
    <p:sldId id="342" r:id="rId44"/>
    <p:sldId id="343" r:id="rId45"/>
    <p:sldId id="401" r:id="rId46"/>
    <p:sldId id="499" r:id="rId47"/>
    <p:sldId id="500" r:id="rId48"/>
    <p:sldId id="405" r:id="rId49"/>
    <p:sldId id="49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B0FD76-608E-493D-BAD8-6C664B541162}">
          <p14:sldIdLst>
            <p14:sldId id="297"/>
            <p14:sldId id="298"/>
            <p14:sldId id="299"/>
          </p14:sldIdLst>
        </p14:section>
        <p14:section name="Defining Simple Classes" id="{915B99B5-69C6-46BA-917E-F76BBFB1C0A7}">
          <p14:sldIdLst>
            <p14:sldId id="494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ields and Properties" id="{98DAF176-3CB4-410B-8252-60D43EC21E0E}">
          <p14:sldIdLst>
            <p14:sldId id="496"/>
            <p14:sldId id="312"/>
            <p14:sldId id="313"/>
            <p14:sldId id="314"/>
          </p14:sldIdLst>
        </p14:section>
        <p14:section name="Methods" id="{230E0C7F-60DD-4930-83EF-AD2392825715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structors" id="{9DBB488D-0934-45C8-B91D-B9089A614C8F}">
          <p14:sldIdLst>
            <p14:sldId id="321"/>
            <p14:sldId id="495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Enumerations" id="{F76AEA12-F203-4FFF-BBBA-3C5F543F4B53}">
          <p14:sldIdLst>
            <p14:sldId id="333"/>
            <p14:sldId id="334"/>
            <p14:sldId id="335"/>
          </p14:sldIdLst>
        </p14:section>
        <p14:section name="Static Classes" id="{EFD3C989-375D-437A-8A8D-FA311AEDA971}">
          <p14:sldIdLst>
            <p14:sldId id="497"/>
            <p14:sldId id="337"/>
            <p14:sldId id="338"/>
            <p14:sldId id="339"/>
            <p14:sldId id="340"/>
          </p14:sldIdLst>
        </p14:section>
        <p14:section name="Namespaces" id="{F0FFE85A-6BF9-42AD-8634-666A3E233C79}">
          <p14:sldIdLst>
            <p14:sldId id="498"/>
            <p14:sldId id="342"/>
          </p14:sldIdLst>
        </p14:section>
        <p14:section name="Conclusion" id="{8DBC6D3C-BF7C-42C3-8F05-066B494DF484}">
          <p14:sldIdLst>
            <p14:sldId id="343"/>
            <p14:sldId id="401"/>
            <p14:sldId id="499"/>
            <p14:sldId id="50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14" autoAdjust="0"/>
  </p:normalViewPr>
  <p:slideViewPr>
    <p:cSldViewPr showGuides="1">
      <p:cViewPr varScale="1">
        <p:scale>
          <a:sx n="64" d="100"/>
          <a:sy n="64" d="100"/>
        </p:scale>
        <p:origin x="86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37076-C007-4F22-A6D3-14CA483120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982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292A134-09A8-40E2-BE62-F0A1A31FC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805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9B357B-EF6B-4B13-B927-E53FFEB5B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466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912284-DE2B-4222-9405-51466B35A0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61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E59960-ED43-41DF-860F-F6EF2A841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3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90E3A5-5575-4A69-BFD9-BF8BD3AB7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949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450E47-CD71-40F9-8366-759C32602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028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26D8BB-52F7-4B0C-8A10-9019E96AF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067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ED0D2C-8442-459F-A8E2-BFF316C24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1096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ED6720-DED3-4FED-937F-5DE3BB4A2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8902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84E51A-C940-41EA-85C1-E0D64CDC0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83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22EB5A-930D-4919-85C9-C253FF9022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811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745998-9DDB-4EF9-93E8-D831FED050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609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93350-E22E-403C-98FB-5760384FA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879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099D72-43C3-4EBD-956E-5D1D66AB46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09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4620FB-07BD-4248-85B6-A7519FA52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704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4D6E1-64CB-49A3-95FD-43180049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867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5879B42-1497-461C-8559-E8B64C98C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33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10B50F-0192-4578-B86C-868733152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7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B46313-50B2-4E3C-8585-C9ADAF6AF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01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1CB385-99AF-4877-B51C-AE4751E39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131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F35B65-EE2A-4C7E-A2B0-E10EA10CCC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75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field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propertie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method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1478/Defining-Classes-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bg-bg/dotnet/csharp/programming-guide/classes-and-structs/constructo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8#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8#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enu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static-classes-and-static-class-members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4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10" Type="http://schemas.openxmlformats.org/officeDocument/2006/relationships/image" Target="../media/image43.jpg"/><Relationship Id="rId19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types/clas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member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00" y="2169000"/>
            <a:ext cx="4905000" cy="280033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640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56616"/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pPr marL="0" indent="-356616"/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3800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50824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10600" y="5357045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6786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4386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21325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3448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63000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90" y="3107577"/>
            <a:ext cx="1690892" cy="1503627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96A298A5-4EBC-45DA-B8CD-1CEF494161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0550" y="2627778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041" y="4608195"/>
            <a:ext cx="2086370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56" y="3107485"/>
            <a:ext cx="2019718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550" y="3868353"/>
            <a:ext cx="2057400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94566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2932885"/>
            <a:ext cx="1524001" cy="919401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4705098"/>
            <a:ext cx="1524001" cy="91940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AF34636-ED86-4E7A-80F5-883841ECA9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Fields and Properties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DD37687-EA17-474C-88C9-C83FB5E16AD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77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616"/>
            <a:r>
              <a:rPr lang="en-US" dirty="0"/>
              <a:t>Class </a:t>
            </a:r>
            <a:r>
              <a:rPr lang="en-US" dirty="0">
                <a:hlinkClick r:id="rId2"/>
              </a:rPr>
              <a:t>fields</a:t>
            </a:r>
            <a:r>
              <a:rPr lang="en-US" dirty="0"/>
              <a:t> have type and name</a:t>
            </a:r>
          </a:p>
          <a:p>
            <a:pPr indent="-356616"/>
            <a:r>
              <a:rPr lang="en-US" dirty="0"/>
              <a:t>Modifiers define accessibility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213228" y="2707694"/>
            <a:ext cx="5762368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string type;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noProof="1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int[]</a:t>
            </a:r>
            <a:r>
              <a:rPr lang="en-US" sz="2600" noProof="1">
                <a:solidFill>
                  <a:schemeClr val="tx1"/>
                </a:solidFill>
              </a:rPr>
              <a:t>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1"/>
                </a:solidFill>
              </a:rPr>
              <a:t> owner;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public void Roll </a:t>
            </a:r>
            <a:r>
              <a:rPr lang="en-US" sz="2600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880" y="4644000"/>
            <a:ext cx="2024545" cy="919401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can be of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01652" y="2780562"/>
            <a:ext cx="2115000" cy="510778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modifier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2037" y="3459058"/>
            <a:ext cx="2603088" cy="91940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should </a:t>
            </a: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be private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7644F42-015A-4C12-9424-69CA980B8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</a:t>
            </a:r>
            <a:r>
              <a:rPr lang="en-US" dirty="0">
                <a:hlinkClick r:id="rId2"/>
              </a:rPr>
              <a:t>create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5767" y="2490643"/>
            <a:ext cx="2760233" cy="510778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hidden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3600" y="3624363"/>
            <a:ext cx="2760233" cy="91940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getter provides access to the 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8412" y="5404937"/>
            <a:ext cx="2760233" cy="919401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setter provides field change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DC61D8A-52FD-4A49-BEB0-BE7DC5A2E6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2401" y="3749066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81517" y="2184723"/>
            <a:ext cx="7269298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int year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accent2"/>
                </a:solidFill>
              </a:rPr>
              <a:t>// TODO: </a:t>
            </a:r>
            <a:r>
              <a:rPr lang="en-GB" sz="2400" i="1" dirty="0">
                <a:solidFill>
                  <a:schemeClr val="accent2"/>
                </a:solidFill>
              </a:rPr>
              <a:t>Balance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1000" y="2743201"/>
            <a:ext cx="3409452" cy="2746931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3476" y="1779997"/>
            <a:ext cx="1393951" cy="145001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1367" y="2005922"/>
            <a:ext cx="998167" cy="998167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FD41942-938F-4002-9AF6-0F6C5B5430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4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E96F05-8CE8-4C65-8658-3CBACB20905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Defining a Class </a:t>
            </a:r>
            <a:r>
              <a:rPr lang="en-US" noProof="1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1944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Store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(an algorithm)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6000" y="1856198"/>
            <a:ext cx="1007226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Random rnd = new Random();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public int Roll()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</a:t>
            </a:r>
            <a:r>
              <a:rPr lang="en-US" sz="2800" dirty="0">
                <a:solidFill>
                  <a:schemeClr val="tx1"/>
                </a:solidFill>
              </a:rPr>
              <a:t>int rollResult = rnd.Next(1, </a:t>
            </a:r>
            <a:r>
              <a:rPr lang="en-US" sz="2800" dirty="0">
                <a:solidFill>
                  <a:schemeClr val="bg1"/>
                </a:solidFill>
              </a:rPr>
              <a:t>this</a:t>
            </a:r>
            <a:r>
              <a:rPr lang="en-US" sz="2800" dirty="0">
                <a:solidFill>
                  <a:schemeClr val="tx1"/>
                </a:solidFill>
              </a:rPr>
              <a:t>.sides + 1);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return rollResult;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286733" y="4685515"/>
            <a:ext cx="2985525" cy="1055608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GB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points to the current instance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07D0C4D-3120-4D8C-99B2-4866D0E9F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9237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545" y="1850959"/>
            <a:ext cx="5424506" cy="4368514"/>
            <a:chOff x="-306388" y="2240208"/>
            <a:chExt cx="3137848" cy="3270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-make:string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-model:string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-fuelQuantity:double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-fuelConsumption:double</a:t>
              </a:r>
              <a:endParaRPr lang="en-US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+Drive(double distance):void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+WhoAmI():string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78" y="2286001"/>
            <a:ext cx="4696051" cy="4696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4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A3BCD9E-F29B-4631-B82F-B1A193B697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333"/>
            <a:ext cx="9503571" cy="882654"/>
          </a:xfrm>
        </p:spPr>
        <p:txBody>
          <a:bodyPr/>
          <a:lstStyle/>
          <a:p>
            <a:r>
              <a:rPr lang="en-US" dirty="0"/>
              <a:t>Solution: Car Extension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328831"/>
            <a:ext cx="9601200" cy="51940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US" sz="2400" noProof="1">
                <a:solidFill>
                  <a:schemeClr val="bg1"/>
                </a:solidFill>
              </a:rPr>
              <a:t>FuelQuantity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BEFA13-F981-4DD7-8AC4-D091765AEE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Defining Simple Classes</a:t>
            </a:r>
            <a:endParaRPr lang="bg-BG" dirty="0"/>
          </a:p>
          <a:p>
            <a:pPr lvl="1"/>
            <a:r>
              <a:rPr lang="en-GB" dirty="0"/>
              <a:t>Fields and Properties</a:t>
            </a:r>
          </a:p>
          <a:p>
            <a:pPr lvl="1"/>
            <a:r>
              <a:rPr lang="en-GB" dirty="0"/>
              <a:t>Methods</a:t>
            </a:r>
            <a:endParaRPr lang="en-US" dirty="0"/>
          </a:p>
          <a:p>
            <a:pPr lvl="1"/>
            <a:r>
              <a:rPr lang="en-US" dirty="0"/>
              <a:t>Constructors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Namespaces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2470" y="2214000"/>
            <a:ext cx="10927059" cy="368771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bg1"/>
                </a:solidFill>
              </a:rPr>
              <a:t>void Drive(double distance)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bg-BG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bool canContinue = this.FuelQuantity – (distance *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		        this.FuelConsumption) &gt;=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if(canContionue)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this.FuelQuantity -= distance * this.FuelConsumption;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Console.WriteLine("Not enough fuel to perform this trip!");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9737742-683D-44D1-B5A3-73E2D373B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B5AAA-78B3-4C80-A307-5C64BF48EB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238202" y="2259000"/>
            <a:ext cx="9715595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public </a:t>
            </a:r>
            <a:r>
              <a:rPr lang="en-US" sz="2400" dirty="0">
                <a:solidFill>
                  <a:schemeClr val="bg1"/>
                </a:solidFill>
              </a:rPr>
              <a:t>string WhoAmI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StringBuilder sb = new StringBuilder();</a:t>
            </a:r>
          </a:p>
          <a:p>
            <a:r>
              <a:rPr lang="en-US" sz="2400" dirty="0"/>
              <a:t>    sb.AppendLine($"Make: {this.Make}");</a:t>
            </a:r>
          </a:p>
          <a:p>
            <a:r>
              <a:rPr lang="en-US" sz="2400" dirty="0"/>
              <a:t>    sb.AppendLine($"Model: {this.Model}");</a:t>
            </a:r>
          </a:p>
          <a:p>
            <a:r>
              <a:rPr lang="en-US" sz="2400" dirty="0"/>
              <a:t>    sb.AppendLine($"Year: {this.Year}");</a:t>
            </a:r>
          </a:p>
          <a:p>
            <a:r>
              <a:rPr lang="en-US" sz="2400" dirty="0"/>
              <a:t>    sb.Append($"Fuel: {this.FuelQuantity:F2}L");</a:t>
            </a:r>
          </a:p>
          <a:p>
            <a:r>
              <a:rPr lang="en-US" sz="2400" dirty="0"/>
              <a:t>    return sb.ToString();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9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30" y="762000"/>
            <a:ext cx="3670540" cy="36705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FBD7EAD-B03B-4580-9271-EE193D95A2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5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08911"/>
            <a:ext cx="9994234" cy="5546589"/>
          </a:xfrm>
        </p:spPr>
        <p:txBody>
          <a:bodyPr/>
          <a:lstStyle/>
          <a:p>
            <a:r>
              <a:rPr lang="en-GB" dirty="0"/>
              <a:t>When a </a:t>
            </a:r>
            <a:r>
              <a:rPr lang="en-GB" dirty="0">
                <a:hlinkClick r:id="rId3"/>
              </a:rPr>
              <a:t>constructor</a:t>
            </a:r>
            <a:r>
              <a:rPr lang="en-GB" dirty="0"/>
              <a:t> is invoked, it creates an instance of its class and usually initializes its members</a:t>
            </a:r>
          </a:p>
          <a:p>
            <a:r>
              <a:rPr lang="en-GB" dirty="0"/>
              <a:t>Classes in C# are instantiated with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0" y="3841984"/>
            <a:ext cx="3962400" cy="1904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15479" y="3307324"/>
            <a:ext cx="5137551" cy="3067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dice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Dice()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EABDBA-046B-4D75-A35C-D5AFBC6A87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000" y="1933850"/>
            <a:ext cx="817067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int[]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public </a:t>
            </a:r>
            <a:r>
              <a:rPr lang="en-US" sz="2800" noProof="1">
                <a:solidFill>
                  <a:schemeClr val="bg1"/>
                </a:solidFill>
              </a:rPr>
              <a:t>Dice(</a:t>
            </a:r>
            <a:r>
              <a:rPr lang="en-US" sz="2800" noProof="1">
                <a:solidFill>
                  <a:schemeClr val="tx1"/>
                </a:solidFill>
              </a:rPr>
              <a:t>int sides</a:t>
            </a:r>
            <a:r>
              <a:rPr lang="en-US" sz="2800" noProof="1">
                <a:solidFill>
                  <a:schemeClr val="bg1"/>
                </a:solidFill>
              </a:rPr>
              <a:t>) </a:t>
            </a: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this.rollFrequency =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1"/>
                </a:solidFill>
              </a:rPr>
              <a:t>new int[</a:t>
            </a:r>
            <a:r>
              <a:rPr lang="en-US" sz="2800" noProof="1">
                <a:solidFill>
                  <a:schemeClr val="tx1"/>
                </a:solidFill>
              </a:rPr>
              <a:t>sides</a:t>
            </a:r>
            <a:r>
              <a:rPr lang="en-US" sz="2800" noProof="1">
                <a:solidFill>
                  <a:schemeClr val="bg1"/>
                </a:solidFill>
              </a:rPr>
              <a:t>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3646309"/>
            <a:ext cx="2790000" cy="1055608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ensure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state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ACBC04-E8DA-4D52-924F-64392B0F3C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09908" y="2034000"/>
            <a:ext cx="5356201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</a:t>
            </a:r>
            <a:r>
              <a:rPr lang="en-US" sz="2800" noProof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</a:t>
            </a:r>
            <a:r>
              <a:rPr lang="en-US" sz="2800" dirty="0">
                <a:solidFill>
                  <a:schemeClr val="bg1"/>
                </a:solidFill>
              </a:rPr>
              <a:t>Dice() </a:t>
            </a:r>
            <a:r>
              <a:rPr lang="en-US" sz="2800" dirty="0">
                <a:solidFill>
                  <a:schemeClr val="tx1"/>
                </a:solidFill>
              </a:rPr>
              <a:t>{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 public </a:t>
            </a:r>
            <a:r>
              <a:rPr lang="en-US" sz="2800" dirty="0">
                <a:solidFill>
                  <a:schemeClr val="bg1"/>
                </a:solidFill>
              </a:rPr>
              <a:t>Dice(</a:t>
            </a:r>
            <a:r>
              <a:rPr lang="en-US" sz="2800" dirty="0">
                <a:solidFill>
                  <a:schemeClr val="tx1"/>
                </a:solidFill>
              </a:rPr>
              <a:t>int sides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51000" y="3958678"/>
            <a:ext cx="2790000" cy="1055608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04204" y="2798245"/>
            <a:ext cx="3281411" cy="1055608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8E0BC23-C2D8-48E3-880A-49CA1993C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8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4638" y="1985964"/>
            <a:ext cx="656272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Person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string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noProof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Person()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this.age = 18;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Person(string name) : </a:t>
            </a:r>
            <a:r>
              <a:rPr lang="en-US" sz="2400" dirty="0">
                <a:solidFill>
                  <a:schemeClr val="bg1"/>
                </a:solidFill>
              </a:rPr>
              <a:t>this()</a:t>
            </a:r>
            <a:br>
              <a:rPr lang="bg-BG" sz="2400" dirty="0">
                <a:solidFill>
                  <a:schemeClr val="bg1"/>
                </a:solidFill>
              </a:rPr>
            </a:br>
            <a:r>
              <a:rPr lang="bg-BG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this.name =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11000" y="4883281"/>
            <a:ext cx="2250000" cy="1055608"/>
          </a:xfrm>
          <a:prstGeom prst="wedgeRoundRectCallout">
            <a:avLst>
              <a:gd name="adj1" fmla="val -59723"/>
              <a:gd name="adj2" fmla="val -394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 default constructor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F0A22B-3B9C-4173-9A64-7C164F62E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2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87464"/>
            <a:ext cx="10818812" cy="4427537"/>
          </a:xfrm>
        </p:spPr>
        <p:txBody>
          <a:bodyPr>
            <a:noAutofit/>
          </a:bodyPr>
          <a:lstStyle/>
          <a:p>
            <a:r>
              <a:rPr lang="en-US" sz="3500" dirty="0"/>
              <a:t>Extend the previous problem and </a:t>
            </a:r>
            <a:r>
              <a:rPr lang="en-US" sz="3500" b="1" dirty="0">
                <a:solidFill>
                  <a:schemeClr val="bg1"/>
                </a:solidFill>
              </a:rPr>
              <a:t>create 3 constructors</a:t>
            </a:r>
          </a:p>
          <a:p>
            <a:r>
              <a:rPr lang="en-US" sz="3500" dirty="0"/>
              <a:t>Default values are:</a:t>
            </a:r>
          </a:p>
          <a:p>
            <a:pPr lvl="1"/>
            <a:r>
              <a:rPr lang="en-US" sz="3300" dirty="0"/>
              <a:t>Make - VW</a:t>
            </a:r>
          </a:p>
          <a:p>
            <a:pPr lvl="1"/>
            <a:r>
              <a:rPr lang="en-US" sz="3300" dirty="0"/>
              <a:t>Model - Golf</a:t>
            </a:r>
          </a:p>
          <a:p>
            <a:pPr lvl="1"/>
            <a:r>
              <a:rPr lang="en-US" sz="3300" dirty="0"/>
              <a:t>Year - 2025</a:t>
            </a:r>
          </a:p>
          <a:p>
            <a:pPr lvl="1"/>
            <a:r>
              <a:rPr lang="en-US" sz="3300" noProof="1"/>
              <a:t>FuelQuantity = 200</a:t>
            </a:r>
          </a:p>
          <a:p>
            <a:pPr lvl="1"/>
            <a:r>
              <a:rPr lang="en-US" sz="3300" noProof="1"/>
              <a:t>FuelConsumption =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08077" y="2569496"/>
            <a:ext cx="5679524" cy="3104669"/>
            <a:chOff x="-306388" y="2240208"/>
            <a:chExt cx="3137848" cy="232463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89221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</a:t>
              </a:r>
              <a:r>
                <a:rPr lang="en-US" sz="2400" b="1" noProof="1">
                  <a:latin typeface="Consolas" panose="020B0609020204030204" pitchFamily="49" charset="0"/>
                </a:rPr>
                <a:t>int</a:t>
              </a:r>
              <a:r>
                <a:rPr lang="en-US" sz="2400" b="1" dirty="0">
                  <a:latin typeface="Consolas" panose="020B0609020204030204" pitchFamily="49" charset="0"/>
                </a:rPr>
                <a:t> year</a:t>
              </a:r>
              <a:r>
                <a:rPr lang="en-US" sz="2400" b="1" noProof="1">
                  <a:latin typeface="Consolas" panose="020B0609020204030204" pitchFamily="49" charset="0"/>
                </a:rPr>
                <a:t>, double fuelQuantity, double fuelConsumption)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https://judge.softuni.org/Contests/Practice/Index/1478#2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832421-E046-4B3D-B8EB-4ED008233D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52500" y="1719000"/>
            <a:ext cx="10287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public Car()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this.Make = "VW";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this.Model = "Golf";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this.Year = 2025;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this.FuelQuantity = 200;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this.FuelConsumption = 10;}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public Car(string make, string model, int year) : this()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this.Make =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this.Model =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this.Year = year;} 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8253D2-3F3C-452A-8223-98B289581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81000" y="2259000"/>
            <a:ext cx="9630000" cy="3364355"/>
          </a:xfrm>
        </p:spPr>
        <p:txBody>
          <a:bodyPr/>
          <a:lstStyle/>
          <a:p>
            <a:r>
              <a:rPr lang="en-US" sz="2800" dirty="0"/>
              <a:t>public Car(string make, string model, int year, </a:t>
            </a:r>
            <a:br>
              <a:rPr lang="en-US" sz="2800" dirty="0"/>
            </a:br>
            <a:r>
              <a:rPr lang="en-US" sz="2800" dirty="0"/>
              <a:t>double fuelQuantity, double fuelConsumption)</a:t>
            </a:r>
          </a:p>
          <a:p>
            <a:r>
              <a:rPr lang="en-US" sz="2800" dirty="0"/>
              <a:t>    : this(make, model, year)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this.FuelQuantity = fuelQuantity;</a:t>
            </a:r>
          </a:p>
          <a:p>
            <a:r>
              <a:rPr lang="en-US" sz="2800" dirty="0"/>
              <a:t>    this.FuelConsumption = fuelConsumption;</a:t>
            </a:r>
          </a:p>
          <a:p>
            <a:r>
              <a:rPr lang="en-US" sz="2800" dirty="0"/>
              <a:t>}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9069C-C1D3-44C6-8398-F60B831CC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6425CF-0F9D-451F-BBEF-09D2D1175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1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161859" cy="785075"/>
          </a:xfrm>
        </p:spPr>
        <p:txBody>
          <a:bodyPr>
            <a:normAutofit/>
          </a:bodyPr>
          <a:lstStyle/>
          <a:p>
            <a:r>
              <a:rPr lang="en-US" dirty="0"/>
              <a:t>Create the two classes  and extend the Car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Engine and Tires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00200" y="1809000"/>
            <a:ext cx="4495800" cy="2658118"/>
            <a:chOff x="-306388" y="2240208"/>
            <a:chExt cx="3137848" cy="198345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Engine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25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-306388" y="3495422"/>
              <a:ext cx="3137848" cy="7282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2200" y="1809000"/>
            <a:ext cx="4495800" cy="2661413"/>
            <a:chOff x="-306388" y="2240208"/>
            <a:chExt cx="3137848" cy="1992749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Tire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5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-pressure:double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-306388" y="3502212"/>
              <a:ext cx="3137848" cy="73074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year,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pressure)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6000" y="4550644"/>
            <a:ext cx="7772400" cy="1819206"/>
            <a:chOff x="-306388" y="2240207"/>
            <a:chExt cx="3935606" cy="172720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2240207"/>
              <a:ext cx="3935606" cy="5577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2672636"/>
              <a:ext cx="3935606" cy="129477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</a:t>
              </a:r>
              <a:br>
                <a:rPr lang="en-US" sz="2400" b="1" dirty="0">
                  <a:latin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</a:rPr>
                <a:t>double fuelQuantity, double fuelConsumption, Engine engine, Tire[] tires</a:t>
              </a:r>
              <a:r>
                <a:rPr lang="en-US" sz="2400" b="1" dirty="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1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https://judge.softuni.org/Contests/Practice/Index/1478#3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E47C186-415C-4B24-9D26-D62911F6C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75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344862"/>
            <a:ext cx="10665000" cy="5297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int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double cubicCapacity;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Engine(int horsePower, double cubicCapacity) {   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this.HorsePower =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this.CubicCapacity = 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int HorsePower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this.horsePower;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this.horsePower = value; }}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double CubicCapacity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this.cubicCapacity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72627D-AAF5-4EB9-B7C8-CC4DD5286C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359000"/>
            <a:ext cx="10485000" cy="5235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double pressure;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Tire(int year, double pressure)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this.Year =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this.Pressure = 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int Year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this.year;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this.year = value; }}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double Pressure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this.pressure = value; 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BAAEE0-2F89-43C2-A5C3-C7238B11C8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500" y="2349000"/>
            <a:ext cx="11024999" cy="330273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Car(string make, string model, int year,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double fuelQuantity, double fuelConsumption, Engine engine,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Tire[] tires)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: this(make, model, year, fuelQuantity, fuelConsumption)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this.Engine = engine;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this.Tires = tires;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C34B4E-F466-4976-92CA-BCFF727B7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92" y="1332412"/>
            <a:ext cx="2557838" cy="25578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2BA0E4-8AF8-43AE-B9BC-E5F6CB1B14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3616"/>
            <a:ext cx="10961783" cy="768084"/>
          </a:xfrm>
        </p:spPr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A4E602-43DB-4A66-B449-151C07789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Syntax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79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75410" y="107571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hlinkClick r:id="rId3"/>
              </a:rPr>
              <a:t>Represent</a:t>
            </a:r>
            <a:r>
              <a:rPr lang="en-US" noProof="1"/>
              <a:t>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(1)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361000" y="3759168"/>
            <a:ext cx="356943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577922" y="3759168"/>
            <a:ext cx="457748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114856" y="3941955"/>
            <a:ext cx="296309" cy="221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361000" y="2951022"/>
            <a:ext cx="840086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 Day { Mon, Tue, Wed, Thu, Fri, Sat, Sun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7057B74-5A99-43FA-A504-3444B37DEE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02626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enum</a:t>
            </a:r>
            <a:r>
              <a:rPr lang="en-US" dirty="0"/>
              <a:t> Day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Mon = 1</a:t>
            </a:r>
            <a:r>
              <a:rPr lang="en-US" dirty="0"/>
              <a:t>, </a:t>
            </a:r>
          </a:p>
          <a:p>
            <a:r>
              <a:rPr lang="en-US" dirty="0"/>
              <a:t>  Tue, 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dirty="0"/>
              <a:t>  Wed,  </a:t>
            </a:r>
            <a:r>
              <a:rPr lang="en-US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dirty="0"/>
              <a:t>  Thu,  </a:t>
            </a:r>
            <a:r>
              <a:rPr lang="en-US" i="1" dirty="0">
                <a:solidFill>
                  <a:schemeClr val="accent2"/>
                </a:solidFill>
              </a:rPr>
              <a:t>// 4 </a:t>
            </a:r>
          </a:p>
          <a:p>
            <a:r>
              <a:rPr lang="en-US" dirty="0"/>
              <a:t>  Fri,  </a:t>
            </a:r>
            <a:r>
              <a:rPr lang="en-US" i="1" dirty="0">
                <a:solidFill>
                  <a:schemeClr val="accent2"/>
                </a:solidFill>
              </a:rPr>
              <a:t>// 5 </a:t>
            </a:r>
          </a:p>
          <a:p>
            <a:r>
              <a:rPr lang="en-US" dirty="0"/>
              <a:t>  Sat,  </a:t>
            </a:r>
            <a:r>
              <a:rPr lang="en-US" i="1" dirty="0">
                <a:solidFill>
                  <a:schemeClr val="accent2"/>
                </a:solidFill>
              </a:rPr>
              <a:t>// 6 </a:t>
            </a:r>
          </a:p>
          <a:p>
            <a:r>
              <a:rPr lang="en-US" dirty="0"/>
              <a:t>  Sun   </a:t>
            </a:r>
            <a:r>
              <a:rPr lang="en-US" i="1" dirty="0">
                <a:solidFill>
                  <a:schemeClr val="accent2"/>
                </a:solidFill>
              </a:rPr>
              <a:t>// 7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507" y="2007157"/>
            <a:ext cx="3941952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</a:t>
            </a:r>
            <a:r>
              <a:rPr lang="en-US" dirty="0">
                <a:solidFill>
                  <a:schemeClr val="tx1"/>
                </a:solidFill>
              </a:rPr>
              <a:t> CoffeeSize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Small = 100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Normal = 150,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Double = 300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38" y="3436200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67318" y="520794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28CC3E2F-09B7-4E84-A09A-E78373F6F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8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661D06-CFCD-44AE-AD17-971E10D1C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Classes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7D21F11-D16E-419F-9050-7E1BE4269A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Static Class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39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hlinkClick r:id="rId2"/>
              </a:rPr>
              <a:t>static</a:t>
            </a:r>
            <a:r>
              <a:rPr lang="en-US" dirty="0"/>
              <a:t> class is declared by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</a:t>
            </a:r>
            <a:endParaRPr lang="bg-BG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declare</a:t>
            </a:r>
            <a:r>
              <a:rPr lang="en-US" dirty="0"/>
              <a:t> variables from its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 You access its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4196822"/>
            <a:ext cx="801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.PI;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35EBEB-674B-4247-9E15-6B99C747A9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(1)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98769" y="1121143"/>
            <a:ext cx="10321675" cy="5546589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classes can contain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members:</a:t>
            </a:r>
          </a:p>
          <a:p>
            <a:pPr lvl="1"/>
            <a:r>
              <a:rPr lang="en-US" dirty="0"/>
              <a:t> Methods, fields, properties, etc.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 member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callable</a:t>
            </a:r>
            <a:r>
              <a:rPr lang="en-US" dirty="0"/>
              <a:t> on a class even when no instance of the class has been created</a:t>
            </a:r>
            <a:endParaRPr lang="bg-BG" dirty="0"/>
          </a:p>
          <a:p>
            <a:r>
              <a:rPr lang="bg-BG" dirty="0"/>
              <a:t>А</a:t>
            </a:r>
            <a:r>
              <a:rPr lang="en-US" noProof="1"/>
              <a:t>ccessed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class' </a:t>
            </a:r>
            <a:r>
              <a:rPr lang="en-US" dirty="0"/>
              <a:t>name, not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name</a:t>
            </a:r>
            <a:endParaRPr lang="bg-BG" dirty="0"/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 copy </a:t>
            </a:r>
            <a:r>
              <a:rPr lang="en-US" dirty="0"/>
              <a:t>of a static member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  <a:r>
              <a:rPr lang="en-US" dirty="0"/>
              <a:t>, regardless of how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the class are created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FB08E7B-B2CB-47DD-B633-1EB89CA49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2332014-3B44-496C-98A8-E6F9714BB2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DBA51AD-ABD3-4126-A3B3-530C22971D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Class for an ADT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4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 can be overloaded but not overridden</a:t>
            </a:r>
          </a:p>
          <a:p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is essentially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in its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and it </a:t>
            </a:r>
            <a:br>
              <a:rPr lang="en-US" dirty="0"/>
            </a:br>
            <a:r>
              <a:rPr lang="en-US" dirty="0"/>
              <a:t>belongs to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  <a:p>
            <a:r>
              <a:rPr lang="en-US" dirty="0"/>
              <a:t>Static members are initialized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member 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r>
              <a:rPr lang="bg-BG" dirty="0"/>
              <a:t>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2" y="4448678"/>
            <a:ext cx="6588438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8F15173-3F94-496D-99A3-D660BBF9A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9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Members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1423192"/>
            <a:ext cx="902680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");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09" y="4396368"/>
            <a:ext cx="9026807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static void Main()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Output: This is a static method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4AA9B5-B54D-4905-9FC3-E4553921E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1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FCB9D8-AD83-43E0-AF31-8141B81A3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0F8CA05-EEFD-479D-8DC0-8D3C2F5B43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2929" y="960411"/>
            <a:ext cx="10129234" cy="5546589"/>
          </a:xfrm>
        </p:spPr>
        <p:txBody>
          <a:bodyPr/>
          <a:lstStyle/>
          <a:p>
            <a:r>
              <a:rPr lang="en-US" dirty="0"/>
              <a:t>Used to organize classes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keyword allows us not to write </a:t>
            </a:r>
            <a:br>
              <a:rPr lang="en-US" dirty="0"/>
            </a:br>
            <a:r>
              <a:rPr lang="en-US" dirty="0"/>
              <a:t>their names</a:t>
            </a:r>
          </a:p>
          <a:p>
            <a:r>
              <a:rPr lang="en-US" dirty="0"/>
              <a:t>Declaring your own namespaces can help you </a:t>
            </a:r>
            <a:br>
              <a:rPr lang="en-US" dirty="0"/>
            </a:br>
            <a:r>
              <a:rPr lang="en-US" dirty="0"/>
              <a:t>control the scope of class and method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4323641"/>
            <a:ext cx="873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.Console.WriteLine("Hello world!");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list = new  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Generic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.List&lt;int&gt;();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7555A7-0E71-4CD8-8932-2C5FC047A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 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object's state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1451DFD-FD44-4E13-B2E9-FE3B84E50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5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277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A93F9A-6F6E-47D6-B5FF-A31B53C8A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BB631D-AD41-4747-9B2F-360E02BCC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6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dirty="0">
                <a:hlinkClick r:id="rId3"/>
              </a:rPr>
              <a:t>Class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describing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creating </a:t>
            </a:r>
            <a:r>
              <a:rPr lang="en-US" dirty="0"/>
              <a:t>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74237" y="3845078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56390" y="3407191"/>
            <a:ext cx="1905000" cy="510778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18061" y="5641991"/>
            <a:ext cx="1905000" cy="510778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body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38400" y="3432761"/>
            <a:ext cx="1905000" cy="51077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A64089-9D4E-4496-8621-248927DB7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9439" y="1121143"/>
            <a:ext cx="1003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noProof="1">
                <a:solidFill>
                  <a:schemeClr val="bg1"/>
                </a:solidFill>
              </a:rPr>
              <a:t>PascalCasing</a:t>
            </a:r>
          </a:p>
          <a:p>
            <a:pPr>
              <a:buClr>
                <a:srgbClr val="234465"/>
              </a:buClr>
            </a:pPr>
            <a:r>
              <a:rPr lang="en-US" dirty="0"/>
              <a:t>Use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3707437"/>
            <a:ext cx="6563174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90800" y="4855645"/>
            <a:ext cx="6563174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TPMF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intcalc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9" y="3810001"/>
            <a:ext cx="836357" cy="836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8" y="5201287"/>
            <a:ext cx="850262" cy="85026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388F9FD-E0AF-4CB6-841B-6D5B9F615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hlinkClick r:id="rId2"/>
              </a:rPr>
              <a:t>Members</a:t>
            </a:r>
            <a:r>
              <a:rPr lang="en-US" sz="3600" dirty="0"/>
              <a:t> are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 in the class and they have certain</a:t>
            </a:r>
            <a:br>
              <a:rPr lang="en-US" sz="3600" dirty="0"/>
            </a:br>
            <a:r>
              <a:rPr lang="en-US" sz="3600" dirty="0"/>
              <a:t>accessibility, which can be specified</a:t>
            </a:r>
            <a:endParaRPr lang="bg-BG" sz="3600" b="1" dirty="0"/>
          </a:p>
          <a:p>
            <a:r>
              <a:rPr lang="en-GB" sz="3600" dirty="0"/>
              <a:t>They can be:</a:t>
            </a:r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Methods, etc.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18659" y="2672729"/>
            <a:ext cx="4864137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 Dice 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string Sides {get;}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void Roll(){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66000" y="3184942"/>
            <a:ext cx="898026" cy="510778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194431" y="4447794"/>
            <a:ext cx="1423138" cy="510778"/>
          </a:xfrm>
          <a:prstGeom prst="wedgeRoundRectCallout">
            <a:avLst>
              <a:gd name="adj1" fmla="val -70519"/>
              <a:gd name="adj2" fmla="val -250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696000" y="3669185"/>
            <a:ext cx="1423138" cy="510778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41F3B55-3570-441C-90A3-90388A91DC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743201" y="5134455"/>
            <a:ext cx="2385731" cy="919401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variable stores a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8877" y="3510768"/>
            <a:ext cx="3048000" cy="510778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1407193-D217-4C5D-86BC-6164BEB353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/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pPr marL="0"/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HEAP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STACK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type = null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689127E-9E6A-43FD-A66D-D6536526B3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3976</TotalTime>
  <Words>2851</Words>
  <Application>Microsoft Office PowerPoint</Application>
  <PresentationFormat>Widescreen</PresentationFormat>
  <Paragraphs>516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Defining Simple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Fields and Properties</vt:lpstr>
      <vt:lpstr>Fields and Modifiers</vt:lpstr>
      <vt:lpstr>Properties</vt:lpstr>
      <vt:lpstr>Problem: Car</vt:lpstr>
      <vt:lpstr>Methods</vt:lpstr>
      <vt:lpstr>Methods</vt:lpstr>
      <vt:lpstr>Problem: Car Extension</vt:lpstr>
      <vt:lpstr>Solution: Car Extension (1)</vt:lpstr>
      <vt:lpstr>Solution: Car Extension (2)</vt:lpstr>
      <vt:lpstr>Solution: Car Extension (3)</vt:lpstr>
      <vt:lpstr>Constructors</vt:lpstr>
      <vt:lpstr>Constructors</vt:lpstr>
      <vt:lpstr>Object Initial State</vt:lpstr>
      <vt:lpstr>Multiple Constructors</vt:lpstr>
      <vt:lpstr>Constructor Chaining</vt:lpstr>
      <vt:lpstr>Problem: Car Constructors</vt:lpstr>
      <vt:lpstr>Solution: Car Constructors (1)</vt:lpstr>
      <vt:lpstr>Solution: Car Constructors (2)</vt:lpstr>
      <vt:lpstr>Problem: Car Engine and Tires</vt:lpstr>
      <vt:lpstr>Solution: Car Engine and Tires (1)</vt:lpstr>
      <vt:lpstr>Solution: Car Engine and Tires (2)</vt:lpstr>
      <vt:lpstr>Solution: Car Engine and Tires (3)</vt:lpstr>
      <vt:lpstr>Enumerations</vt:lpstr>
      <vt:lpstr>Enumerations (1)</vt:lpstr>
      <vt:lpstr>Enumerations (2)</vt:lpstr>
      <vt:lpstr>Static Classes</vt:lpstr>
      <vt:lpstr>Static Class</vt:lpstr>
      <vt:lpstr>Static Members (1)</vt:lpstr>
      <vt:lpstr>Static Members (2)</vt:lpstr>
      <vt:lpstr>Example: Static Members</vt:lpstr>
      <vt:lpstr>Namespaces</vt:lpstr>
      <vt:lpstr>Namespaces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33</cp:revision>
  <dcterms:created xsi:type="dcterms:W3CDTF">2018-05-23T13:08:44Z</dcterms:created>
  <dcterms:modified xsi:type="dcterms:W3CDTF">2021-09-02T13:50:16Z</dcterms:modified>
  <cp:category>programming;education;software engineering;software development</cp:category>
</cp:coreProperties>
</file>