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80" r:id="rId2"/>
    <p:sldId id="281" r:id="rId3"/>
    <p:sldId id="282" r:id="rId4"/>
    <p:sldId id="306" r:id="rId5"/>
    <p:sldId id="316" r:id="rId6"/>
    <p:sldId id="283" r:id="rId7"/>
    <p:sldId id="284" r:id="rId8"/>
    <p:sldId id="285" r:id="rId9"/>
    <p:sldId id="286" r:id="rId10"/>
    <p:sldId id="287" r:id="rId11"/>
    <p:sldId id="288" r:id="rId12"/>
    <p:sldId id="307" r:id="rId13"/>
    <p:sldId id="495" r:id="rId14"/>
    <p:sldId id="291" r:id="rId15"/>
    <p:sldId id="292" r:id="rId16"/>
    <p:sldId id="293" r:id="rId17"/>
    <p:sldId id="583" r:id="rId18"/>
    <p:sldId id="603" r:id="rId19"/>
    <p:sldId id="295" r:id="rId20"/>
    <p:sldId id="296" r:id="rId21"/>
    <p:sldId id="401" r:id="rId22"/>
    <p:sldId id="405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5B06713-66C2-4C31-A9BA-A58CC7C31274}">
          <p14:sldIdLst>
            <p14:sldId id="280"/>
            <p14:sldId id="281"/>
            <p14:sldId id="282"/>
          </p14:sldIdLst>
        </p14:section>
        <p14:section name="Partners" id="{75D710C9-C99F-4E5A-ADA5-1CBC6C64DC04}">
          <p14:sldIdLst>
            <p14:sldId id="306"/>
            <p14:sldId id="316"/>
          </p14:sldIdLst>
        </p14:section>
        <p14:section name="Course Objective" id="{192A9189-6D76-4A53-8F97-7C1469E08615}">
          <p14:sldIdLst>
            <p14:sldId id="283"/>
            <p14:sldId id="284"/>
            <p14:sldId id="285"/>
            <p14:sldId id="286"/>
            <p14:sldId id="287"/>
          </p14:sldIdLst>
        </p14:section>
        <p14:section name="Team" id="{4DFFFC8F-2DF9-4D56-AF7A-69D05EC9A3DF}">
          <p14:sldIdLst>
            <p14:sldId id="288"/>
            <p14:sldId id="307"/>
            <p14:sldId id="495"/>
          </p14:sldIdLst>
        </p14:section>
        <p14:section name="Course Organization" id="{CF10DE0D-1C52-4880-89A0-16D83C723D6E}">
          <p14:sldIdLst>
            <p14:sldId id="291"/>
            <p14:sldId id="292"/>
            <p14:sldId id="293"/>
            <p14:sldId id="583"/>
            <p14:sldId id="603"/>
            <p14:sldId id="295"/>
            <p14:sldId id="296"/>
          </p14:sldIdLst>
        </p14:section>
        <p14:section name="Conclusion" id="{5404AF5D-2180-4C81-A701-5A1A563AF3B8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5214" autoAdjust="0"/>
  </p:normalViewPr>
  <p:slideViewPr>
    <p:cSldViewPr showGuides="1">
      <p:cViewPr varScale="1">
        <p:scale>
          <a:sx n="135" d="100"/>
          <a:sy n="135" d="100"/>
        </p:scale>
        <p:origin x="261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3A7441-15ED-448E-9F47-29587D68C0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93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90DB55-8246-483F-8D86-DA74CD8B2C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591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4A50D6-95B2-41DA-9F31-E3DA96316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99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2F0542-C224-44C1-A794-404F0F883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327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6922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EA82F3-17C1-4EB5-BC43-30B5F2BBB9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93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E22912-A834-49E0-AC59-3045AB797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03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7A11A6-AF0A-4C8C-9938-F6268300F1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562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softuni.bg/trainings/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softuni.bg/forum/categories/30" TargetMode="External"/><Relationship Id="rId4" Type="http://schemas.openxmlformats.org/officeDocument/2006/relationships/hyperlink" Target="https://softuni.bg/trainings/3343/csharp-advanced-may-2021" TargetMode="External"/><Relationship Id="rId9" Type="http://schemas.openxmlformats.org/officeDocument/2006/relationships/hyperlink" Target="https://www.facebook.com/groups/SoftUniCSharpCommunit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2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3.jpg"/><Relationship Id="rId19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2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84617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449000"/>
            <a:ext cx="10326000" cy="5546589"/>
          </a:xfrm>
        </p:spPr>
        <p:txBody>
          <a:bodyPr>
            <a:normAutofit/>
          </a:bodyPr>
          <a:lstStyle/>
          <a:p>
            <a:r>
              <a:rPr lang="en-GB" sz="3200" dirty="0"/>
              <a:t>You will have </a:t>
            </a:r>
            <a:r>
              <a:rPr lang="en-GB" sz="3200" b="1" dirty="0">
                <a:solidFill>
                  <a:schemeClr val="bg1"/>
                </a:solidFill>
              </a:rPr>
              <a:t>30 minutes </a:t>
            </a:r>
            <a:r>
              <a:rPr lang="en-GB" sz="3200" dirty="0"/>
              <a:t>once you enter</a:t>
            </a:r>
            <a:endParaRPr lang="bg-BG" sz="3200" dirty="0"/>
          </a:p>
          <a:p>
            <a:pPr lvl="1"/>
            <a:r>
              <a:rPr lang="en-US" sz="3000" dirty="0"/>
              <a:t>Multiple-choice with </a:t>
            </a:r>
            <a:r>
              <a:rPr lang="en-US" sz="3000" b="1" dirty="0">
                <a:solidFill>
                  <a:schemeClr val="bg1"/>
                </a:solidFill>
              </a:rPr>
              <a:t>1 or more</a:t>
            </a:r>
            <a:r>
              <a:rPr lang="en-US" sz="3000" dirty="0"/>
              <a:t> correct answers</a:t>
            </a:r>
            <a:endParaRPr lang="en-GB" sz="3000" dirty="0"/>
          </a:p>
          <a:p>
            <a:pPr lvl="1"/>
            <a:r>
              <a:rPr lang="en-US" sz="3000" dirty="0"/>
              <a:t>English</a:t>
            </a:r>
            <a:endParaRPr lang="en-GB" sz="3000" dirty="0"/>
          </a:p>
          <a:p>
            <a:r>
              <a:rPr lang="en-GB" sz="3200" dirty="0"/>
              <a:t>Automated quiz system</a:t>
            </a:r>
          </a:p>
          <a:p>
            <a:r>
              <a:rPr lang="en-GB" sz="3200" dirty="0"/>
              <a:t>Available </a:t>
            </a:r>
            <a:r>
              <a:rPr lang="en-US" sz="3200" dirty="0"/>
              <a:t>during the </a:t>
            </a:r>
            <a:r>
              <a:rPr lang="en-US" sz="3200" b="1" dirty="0">
                <a:solidFill>
                  <a:schemeClr val="bg1"/>
                </a:solidFill>
              </a:rPr>
              <a:t>practical</a:t>
            </a:r>
            <a:r>
              <a:rPr lang="en-US" sz="3200" dirty="0"/>
              <a:t> exam and </a:t>
            </a:r>
            <a:r>
              <a:rPr lang="en-US" sz="3200" b="1" dirty="0">
                <a:solidFill>
                  <a:schemeClr val="bg1"/>
                </a:solidFill>
              </a:rPr>
              <a:t>30 minutes after it</a:t>
            </a:r>
            <a:endParaRPr lang="en-GB" sz="3200" b="1" dirty="0">
              <a:solidFill>
                <a:schemeClr val="bg1"/>
              </a:solidFill>
            </a:endParaRPr>
          </a:p>
          <a:p>
            <a:pPr lvl="1"/>
            <a:r>
              <a:rPr lang="en-GB" sz="3000" dirty="0"/>
              <a:t>You can submit your answers just </a:t>
            </a:r>
            <a:r>
              <a:rPr lang="en-GB" sz="3000" b="1" dirty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sz="3000" dirty="0"/>
              <a:t>Advice: Start it when you </a:t>
            </a:r>
            <a:r>
              <a:rPr lang="en-GB" sz="3000" b="1" dirty="0">
                <a:solidFill>
                  <a:schemeClr val="bg1"/>
                </a:solidFill>
              </a:rPr>
              <a:t>finish</a:t>
            </a:r>
            <a:r>
              <a:rPr lang="en-GB" sz="3000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</a:t>
            </a:r>
            <a:r>
              <a:rPr lang="en-GB" sz="3000" b="1" dirty="0">
                <a:solidFill>
                  <a:schemeClr val="bg1"/>
                </a:solidFill>
              </a:rPr>
              <a:t>practical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B511D6-1DE4-40B4-A7F0-F947C14FCB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66DF4-0D74-4D08-A504-336A7D97ED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sz="3199" dirty="0"/>
              <a:t>Solutions Architect @ </a:t>
            </a:r>
            <a:r>
              <a:rPr lang="en-US" sz="3199" noProof="1"/>
              <a:t>ZenCodeo</a:t>
            </a:r>
          </a:p>
          <a:p>
            <a:r>
              <a:rPr lang="en-US" sz="3199" dirty="0"/>
              <a:t>15+ years in the IT</a:t>
            </a:r>
          </a:p>
          <a:p>
            <a:pPr lvl="1"/>
            <a:r>
              <a:rPr lang="en-US" sz="2999" dirty="0"/>
              <a:t>Developer, Manager, Trainer, Architect</a:t>
            </a:r>
          </a:p>
          <a:p>
            <a:pPr lvl="1"/>
            <a:r>
              <a:rPr lang="bg-BG" sz="2999" dirty="0"/>
              <a:t>А</a:t>
            </a:r>
            <a:r>
              <a:rPr lang="en-US" sz="2999" noProof="1"/>
              <a:t>ctive role </a:t>
            </a:r>
            <a:r>
              <a:rPr lang="en-US" sz="2999" dirty="0"/>
              <a:t>in the development of the </a:t>
            </a:r>
            <a:br>
              <a:rPr lang="en-US" sz="2999" dirty="0"/>
            </a:br>
            <a:r>
              <a:rPr lang="en-US" sz="2999" dirty="0"/>
              <a:t>Judge platform - </a:t>
            </a:r>
            <a:r>
              <a:rPr lang="en-US" sz="2999" dirty="0">
                <a:hlinkClick r:id="rId2"/>
              </a:rPr>
              <a:t>https://judge.softuni.bg/</a:t>
            </a:r>
            <a:endParaRPr lang="en-US" sz="2999" dirty="0"/>
          </a:p>
          <a:p>
            <a:r>
              <a:rPr lang="en-US" sz="3199" dirty="0"/>
              <a:t>Microsoft Certified Trainer</a:t>
            </a:r>
          </a:p>
          <a:p>
            <a:r>
              <a:rPr lang="en-US" sz="3199" dirty="0"/>
              <a:t>Expert witness @ Bulgarian Court</a:t>
            </a:r>
          </a:p>
          <a:p>
            <a:r>
              <a:rPr lang="en-US" sz="3199" dirty="0"/>
              <a:t>Personal blog: </a:t>
            </a:r>
            <a:r>
              <a:rPr lang="en-US" sz="3199" dirty="0">
                <a:hlinkClick r:id="rId3"/>
              </a:rPr>
              <a:t>nikolay.it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0505" y="1600677"/>
            <a:ext cx="3803765" cy="380376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51E696-8E29-4A5F-9AB7-91E452377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3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noProof="1"/>
              <a:t>.NET Software Engineer 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CoBuilder</a:t>
            </a:r>
            <a:r>
              <a:rPr lang="en-US" noProof="1"/>
              <a:t> – Digitalization of Construction Industry</a:t>
            </a:r>
          </a:p>
          <a:p>
            <a:r>
              <a:rPr lang="en-US" noProof="1"/>
              <a:t>Technical Trainer @ </a:t>
            </a:r>
            <a:r>
              <a:rPr lang="en-US" sz="3198" b="1" noProof="1">
                <a:solidFill>
                  <a:schemeClr val="bg1"/>
                </a:solidFill>
              </a:rPr>
              <a:t>SoftUni</a:t>
            </a:r>
          </a:p>
          <a:p>
            <a:pPr lvl="1"/>
            <a:r>
              <a:rPr lang="en-US" noProof="1"/>
              <a:t>3 years experience</a:t>
            </a:r>
          </a:p>
          <a:p>
            <a:pPr marL="0" indent="0">
              <a:buNone/>
            </a:pPr>
            <a:endParaRPr lang="en-US" noProof="1"/>
          </a:p>
          <a:p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Stoyan</a:t>
            </a:r>
            <a:r>
              <a:rPr lang="bg-BG" noProof="1"/>
              <a:t> </a:t>
            </a:r>
            <a:r>
              <a:rPr lang="en-US" noProof="1"/>
              <a:t>Shopov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35881-9A66-4891-8861-AA9ADCB7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6000" y="1764000"/>
            <a:ext cx="3813869" cy="3665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00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B86A6-5AB8-46D1-B1BA-C6051CAEF8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33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C# Advanced Module – Timeline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953" y="1504890"/>
            <a:ext cx="1589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14-Sep-2021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15610" y="1504391"/>
            <a:ext cx="188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16-Dec-2021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141522" y="3192664"/>
            <a:ext cx="483403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Advanced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14-Sep-2021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</a:t>
            </a:r>
            <a:r>
              <a:rPr lang="en-US" sz="2000" b="1" dirty="0">
                <a:solidFill>
                  <a:srgbClr val="FFFFFF"/>
                </a:solidFill>
              </a:rPr>
              <a:t>23-Oct-2021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Exam: </a:t>
            </a:r>
            <a:r>
              <a:rPr lang="en-US" sz="2000" b="1" dirty="0">
                <a:solidFill>
                  <a:srgbClr val="FFFFFF"/>
                </a:solidFill>
              </a:rPr>
              <a:t>23-Oct-2021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 Retake: 16-Dec-2021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Retake: 16-Dec-2021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67520" y="2249542"/>
            <a:ext cx="10862480" cy="945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0155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4706283" y="1498891"/>
            <a:ext cx="220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23-Oct-2021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Slide Number">
            <a:extLst>
              <a:ext uri="{FF2B5EF4-FFF2-40B4-BE49-F238E27FC236}">
                <a16:creationId xmlns:a16="http://schemas.microsoft.com/office/drawing/2014/main" id="{0212BD41-0204-4982-8218-725B86CAB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CEDB812-875E-4739-934C-A7A2F06D7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4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45460" y="2844000"/>
            <a:ext cx="2010914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Practical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675182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9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5875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731176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25787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30037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40849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11201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5794" y="1705676"/>
            <a:ext cx="8799000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3483/csharp-advanced-september-2021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8799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5"/>
              </a:rPr>
              <a:t>https://softuni.bg/forum/categories/30/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3228" y="2959125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8540" y="1385574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55794" y="4484594"/>
            <a:ext cx="8799000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hhttps://www.facebook.com/groups/CsharpAdvancedSeptember2021</a:t>
            </a: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28" y="533361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55794" y="6017408"/>
            <a:ext cx="880520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9"/>
              </a:rPr>
              <a:t>https://www.facebook.com/SoftUniCSharpCommunity/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B1701E-30EB-4464-9117-98468ECA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3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39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175481"/>
            <a:ext cx="9829800" cy="5201066"/>
          </a:xfrm>
        </p:spPr>
        <p:txBody>
          <a:bodyPr/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Svetlin Nakov &amp; Co., 2013, ISBN 9789544007737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b="1" dirty="0">
                <a:hlinkClick r:id="rId2"/>
              </a:rPr>
              <a:t>www.introprogramming.info</a:t>
            </a:r>
            <a:endParaRPr lang="en-US" b="1" dirty="0"/>
          </a:p>
          <a:p>
            <a:pPr lvl="1"/>
            <a:r>
              <a:rPr lang="en-GB" dirty="0"/>
              <a:t>The C# Programming courses @SoftUni.bg </a:t>
            </a:r>
            <a:br>
              <a:rPr lang="en-GB" dirty="0"/>
            </a:br>
            <a:r>
              <a:rPr lang="en-GB" dirty="0"/>
              <a:t>partially follows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7976" y="3505201"/>
            <a:ext cx="1224292" cy="17323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976" y="1374494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057B4E8-031F-4C21-ACA6-B30283F42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760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66D960-336D-48D7-A32F-A152A7AED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D98669-AB55-47E6-AE13-393949D12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6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FF70F61-BEDC-4436-A2FF-0D03A4213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201DD1-243B-41A6-AD03-EC3F1CDF12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47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639" y="1108911"/>
            <a:ext cx="1003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Getting familiar with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class </a:t>
            </a:r>
            <a:r>
              <a:rPr lang="en-GB" b="1" dirty="0">
                <a:solidFill>
                  <a:schemeClr val="bg1"/>
                </a:solidFill>
              </a:rPr>
              <a:t>hierarchies</a:t>
            </a:r>
          </a:p>
          <a:p>
            <a:pPr>
              <a:buClr>
                <a:schemeClr val="tx1"/>
              </a:buClr>
            </a:pPr>
            <a:r>
              <a:rPr lang="en-GB" dirty="0"/>
              <a:t>Working with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Exceptions</a:t>
            </a:r>
          </a:p>
          <a:p>
            <a:pPr>
              <a:buClr>
                <a:schemeClr val="tx1"/>
              </a:buClr>
            </a:pPr>
            <a:r>
              <a:rPr lang="en-GB" dirty="0"/>
              <a:t>Applying </a:t>
            </a:r>
            <a:r>
              <a:rPr lang="en-GB" b="1" dirty="0">
                <a:solidFill>
                  <a:schemeClr val="bg1"/>
                </a:solidFill>
              </a:rPr>
              <a:t>principles</a:t>
            </a:r>
            <a:r>
              <a:rPr lang="en-GB" dirty="0"/>
              <a:t> and good </a:t>
            </a:r>
            <a:r>
              <a:rPr lang="en-GB" b="1" dirty="0">
                <a:solidFill>
                  <a:schemeClr val="bg1"/>
                </a:solidFill>
              </a:rPr>
              <a:t>practices</a:t>
            </a:r>
            <a:r>
              <a:rPr lang="en-GB" dirty="0"/>
              <a:t> for </a:t>
            </a:r>
            <a:br>
              <a:rPr lang="en-GB" dirty="0"/>
            </a:br>
            <a:r>
              <a:rPr lang="en-GB" dirty="0"/>
              <a:t>building </a:t>
            </a:r>
            <a:r>
              <a:rPr lang="en-GB" b="1" dirty="0">
                <a:solidFill>
                  <a:schemeClr val="bg1"/>
                </a:solidFill>
              </a:rPr>
              <a:t>quality software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Testing application correctness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Module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EF0B65-8D97-485D-84EB-22F77E3657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259297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Working with </a:t>
            </a:r>
            <a:r>
              <a:rPr lang="en-US" sz="3200" b="1" dirty="0">
                <a:solidFill>
                  <a:schemeClr val="bg1"/>
                </a:solidFill>
              </a:rPr>
              <a:t>linear data structures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Stacks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Queues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Multidimensional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Getting familiar with </a:t>
            </a:r>
            <a:r>
              <a:rPr lang="en-US" sz="3200" b="1" dirty="0">
                <a:solidFill>
                  <a:schemeClr val="bg1"/>
                </a:solidFill>
              </a:rPr>
              <a:t>streams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Creating </a:t>
            </a:r>
            <a:r>
              <a:rPr lang="en-US" sz="3200" b="1" dirty="0">
                <a:solidFill>
                  <a:schemeClr val="bg1"/>
                </a:solidFill>
              </a:rPr>
              <a:t>custom</a:t>
            </a:r>
            <a:r>
              <a:rPr lang="en-US" sz="3200" dirty="0"/>
              <a:t> data structures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LinkedList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Simple</a:t>
            </a:r>
            <a:r>
              <a:rPr lang="en-US" sz="3200" b="1" dirty="0">
                <a:solidFill>
                  <a:schemeClr val="bg1"/>
                </a:solidFill>
              </a:rPr>
              <a:t> algorithms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Recursion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Sorting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Searching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Course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0B9C82A-8563-4E66-9AC3-C7DC3514EB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884272"/>
            <a:ext cx="10129234" cy="5919728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3000" dirty="0"/>
              <a:t>3 practical problems for 4 hours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800" dirty="0"/>
              <a:t>The first two problems may include: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sz="2600" dirty="0"/>
              <a:t>Stacks and Queues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sz="2600" dirty="0"/>
              <a:t>Multidimensional Arrays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sz="2600" dirty="0"/>
              <a:t>Dictionaries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Defining Classes</a:t>
            </a:r>
            <a:endParaRPr lang="en-GB" sz="2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3000" dirty="0"/>
              <a:t>Automated judge system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hlinkClick r:id="rId2"/>
              </a:rPr>
              <a:t>http://judge.softuni.bg</a:t>
            </a:r>
            <a:endParaRPr lang="en-GB" sz="2800" b="1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3000" dirty="0"/>
              <a:t>Solutions are evaluated for correctness only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800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7CCB8B-0679-4985-9103-15FFAB9E21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</TotalTime>
  <Words>870</Words>
  <Application>Microsoft Office PowerPoint</Application>
  <PresentationFormat>Widescreen</PresentationFormat>
  <Paragraphs>167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C# Advanced</vt:lpstr>
      <vt:lpstr>Table of Contents</vt:lpstr>
      <vt:lpstr>Have a Question?</vt:lpstr>
      <vt:lpstr>SoftUni Diamond Partners</vt:lpstr>
      <vt:lpstr>Educational Partners</vt:lpstr>
      <vt:lpstr>Course Objectives</vt:lpstr>
      <vt:lpstr>C# Advanced Module Goals</vt:lpstr>
      <vt:lpstr>C# Advanced Course Goals</vt:lpstr>
      <vt:lpstr>Practical Programming Exam</vt:lpstr>
      <vt:lpstr>Theoretical Exam</vt:lpstr>
      <vt:lpstr>The Team</vt:lpstr>
      <vt:lpstr>Nikolay Kostov</vt:lpstr>
      <vt:lpstr>Stoyan Shopov</vt:lpstr>
      <vt:lpstr>Course Organization</vt:lpstr>
      <vt:lpstr>C# Advanced Module – Timeline</vt:lpstr>
      <vt:lpstr>Homework Assignments &amp; Exercises</vt:lpstr>
      <vt:lpstr>SoftUni Certificate</vt:lpstr>
      <vt:lpstr>CPE Certificate</vt:lpstr>
      <vt:lpstr>Course Web Site, Forum and FB Group</vt:lpstr>
      <vt:lpstr>The Free C# Fundamentals Textbook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50</cp:revision>
  <dcterms:created xsi:type="dcterms:W3CDTF">2018-05-23T13:08:44Z</dcterms:created>
  <dcterms:modified xsi:type="dcterms:W3CDTF">2021-09-13T10:30:49Z</dcterms:modified>
  <cp:category>programming; education; software engineering; software development </cp:category>
</cp:coreProperties>
</file>