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503" r:id="rId2"/>
    <p:sldId id="276" r:id="rId3"/>
    <p:sldId id="492" r:id="rId4"/>
    <p:sldId id="305" r:id="rId5"/>
    <p:sldId id="515" r:id="rId6"/>
    <p:sldId id="309" r:id="rId7"/>
    <p:sldId id="568" r:id="rId8"/>
    <p:sldId id="570" r:id="rId9"/>
    <p:sldId id="606" r:id="rId10"/>
    <p:sldId id="607" r:id="rId11"/>
    <p:sldId id="306" r:id="rId12"/>
    <p:sldId id="572" r:id="rId13"/>
    <p:sldId id="608" r:id="rId14"/>
    <p:sldId id="573" r:id="rId15"/>
    <p:sldId id="574" r:id="rId16"/>
    <p:sldId id="575" r:id="rId17"/>
    <p:sldId id="609" r:id="rId18"/>
    <p:sldId id="577" r:id="rId19"/>
    <p:sldId id="578" r:id="rId20"/>
    <p:sldId id="579" r:id="rId21"/>
    <p:sldId id="580" r:id="rId22"/>
    <p:sldId id="581" r:id="rId23"/>
    <p:sldId id="583" r:id="rId24"/>
    <p:sldId id="584" r:id="rId25"/>
    <p:sldId id="585" r:id="rId26"/>
    <p:sldId id="586" r:id="rId27"/>
    <p:sldId id="588" r:id="rId28"/>
    <p:sldId id="362" r:id="rId29"/>
    <p:sldId id="590" r:id="rId30"/>
    <p:sldId id="592" r:id="rId31"/>
    <p:sldId id="366" r:id="rId32"/>
    <p:sldId id="367" r:id="rId33"/>
    <p:sldId id="326" r:id="rId34"/>
    <p:sldId id="610" r:id="rId35"/>
    <p:sldId id="595" r:id="rId36"/>
    <p:sldId id="596" r:id="rId37"/>
    <p:sldId id="349" r:id="rId38"/>
    <p:sldId id="401" r:id="rId39"/>
    <p:sldId id="493" r:id="rId40"/>
    <p:sldId id="4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2CACF62-65BF-4F69-B63C-4A3D661A7E49}">
          <p14:sldIdLst>
            <p14:sldId id="503"/>
            <p14:sldId id="276"/>
            <p14:sldId id="492"/>
          </p14:sldIdLst>
        </p14:section>
        <p14:section name="Typography" id="{77949996-DA15-4BD2-BA63-C207AF859D0F}">
          <p14:sldIdLst>
            <p14:sldId id="305"/>
            <p14:sldId id="515"/>
            <p14:sldId id="309"/>
            <p14:sldId id="568"/>
            <p14:sldId id="570"/>
            <p14:sldId id="606"/>
            <p14:sldId id="607"/>
          </p14:sldIdLst>
        </p14:section>
        <p14:section name="CSS Properties" id="{06D0EAF8-173C-4ADA-A72F-5791C92B90F0}">
          <p14:sldIdLst>
            <p14:sldId id="306"/>
            <p14:sldId id="572"/>
            <p14:sldId id="608"/>
            <p14:sldId id="573"/>
            <p14:sldId id="574"/>
            <p14:sldId id="575"/>
            <p14:sldId id="609"/>
            <p14:sldId id="577"/>
            <p14:sldId id="578"/>
            <p14:sldId id="579"/>
            <p14:sldId id="580"/>
            <p14:sldId id="581"/>
            <p14:sldId id="583"/>
            <p14:sldId id="584"/>
            <p14:sldId id="585"/>
            <p14:sldId id="586"/>
            <p14:sldId id="588"/>
            <p14:sldId id="362"/>
            <p14:sldId id="590"/>
            <p14:sldId id="592"/>
            <p14:sldId id="366"/>
            <p14:sldId id="367"/>
          </p14:sldIdLst>
        </p14:section>
        <p14:section name="Icons" id="{90D2040A-B00B-47FB-9F20-05EA644EFCD3}">
          <p14:sldIdLst>
            <p14:sldId id="326"/>
            <p14:sldId id="610"/>
            <p14:sldId id="595"/>
            <p14:sldId id="596"/>
          </p14:sldIdLst>
        </p14:section>
        <p14:section name="Conclusion" id="{8ACA1374-4103-432B-838A-AA1C5B3C3C17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49" d="100"/>
          <a:sy n="149" d="100"/>
        </p:scale>
        <p:origin x="816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D7A1A32-2EAE-4AFB-9D7C-1F571D356E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7230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15C9F99-93F0-4F84-80C2-BBBF8DB4A5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218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A5E5795-D1BC-487B-B461-87CACDA428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051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D25191-B286-40AF-9921-6BA0E15FEB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5021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30D48C-7EA7-4A9A-82DB-6CCCB7BE92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959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BD9A56-2C14-43A8-A5C6-45C8B3889D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6451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9606E1A-9707-4CA4-BE19-44F8683FE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2621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8A8801D-F27F-48F9-B094-C096DBC49E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5681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92AB5E-5EA4-4B01-9B6E-DC6DB30531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7922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ebtypography.net/" TargetMode="External"/><Relationship Id="rId2" Type="http://schemas.openxmlformats.org/officeDocument/2006/relationships/hyperlink" Target="https://en.wikipedia.org/wiki/The_Elements_of_Typographic_Styl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CSS Text Properties, Fonts, Font Properties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&amp; TYPOGRAPHY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38C1DF-506B-466F-B32B-F16E425B0C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0" y="3494969"/>
            <a:ext cx="6255000" cy="11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8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FAE8D-F41F-45A1-A12A-06DA51634A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Font files contain one or more fonts that can be accessed by the </a:t>
            </a:r>
            <a:r>
              <a:rPr lang="en-US" b="1" dirty="0">
                <a:solidFill>
                  <a:schemeClr val="bg1"/>
                </a:solidFill>
              </a:rPr>
              <a:t>OS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applications</a:t>
            </a:r>
          </a:p>
          <a:p>
            <a:r>
              <a:rPr lang="en-US" dirty="0"/>
              <a:t>Most modern fonts are stored in the following formats:</a:t>
            </a:r>
          </a:p>
          <a:p>
            <a:pPr lvl="1"/>
            <a:r>
              <a:rPr lang="en-US" dirty="0"/>
              <a:t>OpenType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.OTF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TrueType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.TTF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Web Open Font Format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.WOFF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Web Open Font Format 2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.WOFF2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D9333D-50CA-4B1D-87F6-D7F4C0AB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Files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0ABD79E-8C9A-465C-9B99-E4C4B9E883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0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0"/>
          <a:stretch/>
        </p:blipFill>
        <p:spPr>
          <a:xfrm>
            <a:off x="4678500" y="1494000"/>
            <a:ext cx="2835000" cy="24381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10325DE-5889-478C-BE45-B23A537109C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Font Properties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543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Family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&lt;family-name&gt;</a:t>
            </a:r>
            <a:r>
              <a:rPr lang="en-US" sz="3200" dirty="0">
                <a:latin typeface="+mj-lt"/>
              </a:rPr>
              <a:t> </a:t>
            </a:r>
            <a:r>
              <a:rPr lang="en-US" dirty="0"/>
              <a:t>- the name of a font-family</a:t>
            </a:r>
          </a:p>
          <a:p>
            <a:pPr>
              <a:buClr>
                <a:schemeClr val="tx1"/>
              </a:buClr>
            </a:pPr>
            <a:r>
              <a:rPr lang="en-US" dirty="0"/>
              <a:t>If a font name contains white-space, it must be surrounded by </a:t>
            </a:r>
            <a:r>
              <a:rPr lang="en-US" b="1" dirty="0">
                <a:solidFill>
                  <a:schemeClr val="bg1"/>
                </a:solidFill>
              </a:rPr>
              <a:t>quotes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You can find a variety of fonts </a:t>
            </a:r>
            <a:r>
              <a:rPr lang="en-US" b="1" dirty="0">
                <a:hlinkClick r:id="rId2"/>
              </a:rPr>
              <a:t>here</a:t>
            </a:r>
            <a:endParaRPr lang="en-US" b="1" dirty="0"/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51000" y="3359447"/>
            <a:ext cx="7830000" cy="132610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800000"/>
                </a:solidFill>
              </a:rPr>
              <a:t>body</a:t>
            </a:r>
            <a:r>
              <a:rPr lang="en-GB" sz="2400" dirty="0">
                <a:solidFill>
                  <a:srgbClr val="000000"/>
                </a:solidFill>
              </a:rPr>
              <a:t> {</a:t>
            </a:r>
          </a:p>
          <a:p>
            <a:r>
              <a:rPr lang="en-GB" sz="2400" dirty="0">
                <a:solidFill>
                  <a:srgbClr val="000000"/>
                </a:solidFill>
              </a:rPr>
              <a:t>    </a:t>
            </a:r>
            <a:r>
              <a:rPr lang="en-GB" sz="2400" dirty="0">
                <a:solidFill>
                  <a:srgbClr val="FF0000"/>
                </a:solidFill>
              </a:rPr>
              <a:t>font-family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A31515"/>
                </a:solidFill>
              </a:rPr>
              <a:t>"Times New Roman"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451A5"/>
                </a:solidFill>
              </a:rPr>
              <a:t>serif</a:t>
            </a:r>
            <a:r>
              <a:rPr lang="en-GB" sz="2400" dirty="0">
                <a:solidFill>
                  <a:srgbClr val="000000"/>
                </a:solidFill>
              </a:rPr>
              <a:t>; </a:t>
            </a:r>
          </a:p>
          <a:p>
            <a:r>
              <a:rPr lang="en-GB" sz="24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A37A1A1-8A8B-4499-92F3-A5DC14789B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15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7FA96-B974-4C87-92CC-C5285F282D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Specifies a custom font with which to display 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font can be loaded from either a remote server or a </a:t>
            </a:r>
            <a:br>
              <a:rPr lang="en-US" dirty="0"/>
            </a:br>
            <a:r>
              <a:rPr lang="en-US" dirty="0"/>
              <a:t>locally-installed font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591879-EAA9-4651-B88D-387ED73C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@Font-face</a:t>
            </a:r>
            <a:endParaRPr lang="bg-BG" dirty="0"/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99CE9E8B-BB0E-4F45-9F8B-6BA613F64936}"/>
              </a:ext>
            </a:extLst>
          </p:cNvPr>
          <p:cNvSpPr txBox="1"/>
          <p:nvPr/>
        </p:nvSpPr>
        <p:spPr>
          <a:xfrm>
            <a:off x="651000" y="1989000"/>
            <a:ext cx="8575193" cy="157232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@font-face {</a:t>
            </a:r>
          </a:p>
          <a:p>
            <a:r>
              <a:rPr lang="en-GB" dirty="0">
                <a:solidFill>
                  <a:srgbClr val="000000"/>
                </a:solidFill>
              </a:rPr>
              <a:t>   </a:t>
            </a:r>
            <a:r>
              <a:rPr lang="en-GB" dirty="0">
                <a:solidFill>
                  <a:srgbClr val="FF0000"/>
                </a:solidFill>
              </a:rPr>
              <a:t>font-family</a:t>
            </a:r>
            <a:r>
              <a:rPr lang="en-GB" dirty="0">
                <a:solidFill>
                  <a:srgbClr val="000000"/>
                </a:solidFill>
              </a:rPr>
              <a:t>: </a:t>
            </a:r>
            <a:r>
              <a:rPr lang="en-GB" dirty="0">
                <a:solidFill>
                  <a:srgbClr val="A31515"/>
                </a:solidFill>
              </a:rPr>
              <a:t>"Open Sans"</a:t>
            </a:r>
            <a:r>
              <a:rPr lang="en-GB" dirty="0">
                <a:solidFill>
                  <a:srgbClr val="000000"/>
                </a:solidFill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</a:rPr>
              <a:t>   </a:t>
            </a:r>
            <a:r>
              <a:rPr lang="en-GB" dirty="0" err="1">
                <a:solidFill>
                  <a:srgbClr val="FF0000"/>
                </a:solidFill>
              </a:rPr>
              <a:t>src</a:t>
            </a:r>
            <a:r>
              <a:rPr lang="en-GB" dirty="0">
                <a:solidFill>
                  <a:srgbClr val="000000"/>
                </a:solidFill>
              </a:rPr>
              <a:t>: </a:t>
            </a:r>
            <a:r>
              <a:rPr lang="en-GB" dirty="0" err="1">
                <a:solidFill>
                  <a:srgbClr val="000000"/>
                </a:solidFill>
              </a:rPr>
              <a:t>url</a:t>
            </a:r>
            <a:r>
              <a:rPr lang="en-GB" dirty="0">
                <a:solidFill>
                  <a:srgbClr val="000000"/>
                </a:solidFill>
              </a:rPr>
              <a:t>(</a:t>
            </a:r>
            <a:r>
              <a:rPr lang="en-GB" dirty="0">
                <a:solidFill>
                  <a:srgbClr val="A31515"/>
                </a:solidFill>
              </a:rPr>
              <a:t>"/fonts/</a:t>
            </a:r>
            <a:r>
              <a:rPr lang="en-GB" dirty="0" err="1">
                <a:solidFill>
                  <a:srgbClr val="A31515"/>
                </a:solidFill>
              </a:rPr>
              <a:t>webfont.woff</a:t>
            </a:r>
            <a:r>
              <a:rPr lang="en-GB" dirty="0">
                <a:solidFill>
                  <a:srgbClr val="A31515"/>
                </a:solidFill>
              </a:rPr>
              <a:t>"</a:t>
            </a:r>
            <a:r>
              <a:rPr lang="en-GB" dirty="0">
                <a:solidFill>
                  <a:srgbClr val="000000"/>
                </a:solidFill>
              </a:rPr>
              <a:t>) format(</a:t>
            </a:r>
            <a:r>
              <a:rPr lang="en-GB" dirty="0">
                <a:solidFill>
                  <a:srgbClr val="A31515"/>
                </a:solidFill>
              </a:rPr>
              <a:t>"</a:t>
            </a:r>
            <a:r>
              <a:rPr lang="en-GB" dirty="0" err="1">
                <a:solidFill>
                  <a:srgbClr val="A31515"/>
                </a:solidFill>
              </a:rPr>
              <a:t>woff</a:t>
            </a:r>
            <a:r>
              <a:rPr lang="en-GB" dirty="0">
                <a:solidFill>
                  <a:srgbClr val="A31515"/>
                </a:solidFill>
              </a:rPr>
              <a:t>"</a:t>
            </a:r>
            <a:r>
              <a:rPr lang="en-GB" dirty="0">
                <a:solidFill>
                  <a:srgbClr val="000000"/>
                </a:solidFill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8900E6D-515B-4758-8540-013B112D1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75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&lt;generic-name&gt;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dirty="0"/>
              <a:t>- a broad class of similar fonts </a:t>
            </a:r>
            <a:br>
              <a:rPr lang="en-US" dirty="0"/>
            </a:br>
            <a:r>
              <a:rPr lang="en-US" dirty="0"/>
              <a:t>used in a prioritized list of fonts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serif</a:t>
            </a:r>
            <a:r>
              <a:rPr lang="en-US" dirty="0"/>
              <a:t> - all characters have stroke endings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sans-serif</a:t>
            </a:r>
            <a:r>
              <a:rPr lang="en-US" dirty="0"/>
              <a:t> - no character has stroke endings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monospace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all characters have the same width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cursive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handwritten fonts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fantasy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decorative fonts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545" y="2034000"/>
            <a:ext cx="2142455" cy="30429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E2F09FD-14FA-4BCE-AF92-6D2E6A540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017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font-style</a:t>
            </a:r>
            <a:r>
              <a:rPr lang="en-US" dirty="0"/>
              <a:t> - defines how much the text is slanted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normal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the text is not slanted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italic </a:t>
            </a:r>
            <a:r>
              <a:rPr lang="en-US" dirty="0"/>
              <a:t>- the letters are slightly slanted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о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blique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the letters are more slanted than italic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Font Style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108763" y="2529000"/>
            <a:ext cx="3735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font-style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normal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1114436" y="3871969"/>
            <a:ext cx="3724709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font-style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italic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14436" y="5254298"/>
            <a:ext cx="3724709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font-style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oblique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4" b="64189"/>
          <a:stretch/>
        </p:blipFill>
        <p:spPr>
          <a:xfrm>
            <a:off x="5464041" y="2528999"/>
            <a:ext cx="3465000" cy="587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BDF5FE-CD7C-45D5-9BFE-CA2405CB65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3" t="33650" r="1503" b="37652"/>
          <a:stretch/>
        </p:blipFill>
        <p:spPr>
          <a:xfrm>
            <a:off x="5464041" y="3871969"/>
            <a:ext cx="3465000" cy="587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5D6BF1-0AAA-4D2E-B656-6A61864F01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02" b="11401"/>
          <a:stretch/>
        </p:blipFill>
        <p:spPr>
          <a:xfrm>
            <a:off x="5464041" y="5264835"/>
            <a:ext cx="3465000" cy="5874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02F548A3-975C-4D34-BC6C-961D69C851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17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Font-size</a:t>
            </a:r>
            <a:r>
              <a:rPr lang="en-US" dirty="0"/>
              <a:t> - defines the text size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px</a:t>
            </a:r>
            <a:r>
              <a:rPr lang="en-US" dirty="0"/>
              <a:t> values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sz="3398" dirty="0"/>
              <a:t>The default font-size is 18px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rem</a:t>
            </a:r>
            <a:r>
              <a:rPr lang="en-US" dirty="0"/>
              <a:t> values - the value is relative to the root's font-size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If font-size of the root element is </a:t>
            </a:r>
            <a:r>
              <a:rPr lang="en-US" b="1" dirty="0">
                <a:solidFill>
                  <a:schemeClr val="bg1"/>
                </a:solidFill>
              </a:rPr>
              <a:t>18px</a:t>
            </a:r>
            <a:r>
              <a:rPr lang="en-US" dirty="0"/>
              <a:t> then </a:t>
            </a:r>
            <a:r>
              <a:rPr lang="en-US" b="1" dirty="0">
                <a:solidFill>
                  <a:schemeClr val="bg1"/>
                </a:solidFill>
              </a:rPr>
              <a:t>1 rem is 18px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Font Size</a:t>
            </a:r>
            <a:endParaRPr lang="en-US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27208" y="2575058"/>
            <a:ext cx="3150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font-size</a:t>
            </a:r>
            <a:r>
              <a:rPr lang="en-GB" sz="2400">
                <a:solidFill>
                  <a:srgbClr val="000000"/>
                </a:solidFill>
              </a:rPr>
              <a:t>: </a:t>
            </a:r>
            <a:r>
              <a:rPr lang="en-GB" sz="2400">
                <a:solidFill>
                  <a:srgbClr val="098658"/>
                </a:solidFill>
              </a:rPr>
              <a:t>16px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145727" y="4596558"/>
            <a:ext cx="3150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font-size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98658"/>
                </a:solidFill>
              </a:rPr>
              <a:t>1rem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407F7C0-FE2B-4768-8D73-886D1C1849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769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em</a:t>
            </a:r>
            <a:r>
              <a:rPr lang="en-US" dirty="0"/>
              <a:t> values - the value is relative</a:t>
            </a:r>
          </a:p>
          <a:p>
            <a:pPr>
              <a:buClr>
                <a:schemeClr val="tx1"/>
              </a:buClr>
              <a:buNone/>
            </a:pPr>
            <a:r>
              <a:rPr lang="en-US" dirty="0"/>
              <a:t>	 to the root's font-size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Font Size</a:t>
            </a:r>
            <a:endParaRPr lang="en-US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96000" y="2708209"/>
            <a:ext cx="3150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font-size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98658"/>
                </a:solidFill>
              </a:rPr>
              <a:t>1em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052E25-F237-4DBC-AE12-D31114F21C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291820"/>
            <a:ext cx="4599208" cy="511532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F08BCFA-8823-4160-9609-ABD572C6D9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364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font-weight</a:t>
            </a:r>
            <a:r>
              <a:rPr lang="en-US" dirty="0"/>
              <a:t> - defines the weight (or boldness) of the 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Keyword values - such 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bold</a:t>
            </a:r>
            <a:r>
              <a:rPr lang="en-US" dirty="0"/>
              <a:t> or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bolder</a:t>
            </a:r>
            <a:endParaRPr lang="en-US" dirty="0"/>
          </a:p>
          <a:p>
            <a:pPr lvl="1"/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lvl="1"/>
            <a:r>
              <a:rPr lang="en-US" dirty="0"/>
              <a:t>Numeric values - from 100 to 900</a:t>
            </a:r>
          </a:p>
          <a:p>
            <a:pPr lvl="2"/>
            <a:r>
              <a:rPr lang="en-US" dirty="0"/>
              <a:t>100 is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thin</a:t>
            </a:r>
            <a:r>
              <a:rPr lang="en-US" dirty="0"/>
              <a:t>, and 900 is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bolder</a:t>
            </a:r>
          </a:p>
          <a:p>
            <a:pPr lvl="2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Font Weight</a:t>
            </a:r>
            <a:endParaRPr lang="en-US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1206500" y="2484000"/>
            <a:ext cx="3714408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font-weight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bold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F50E6F21-45E8-47CB-81C9-F747CF283998}"/>
              </a:ext>
            </a:extLst>
          </p:cNvPr>
          <p:cNvSpPr txBox="1"/>
          <p:nvPr/>
        </p:nvSpPr>
        <p:spPr>
          <a:xfrm>
            <a:off x="1206500" y="3284162"/>
            <a:ext cx="3714408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font-weight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bolder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2" name="Текстово поле 10">
            <a:extLst>
              <a:ext uri="{FF2B5EF4-FFF2-40B4-BE49-F238E27FC236}">
                <a16:creationId xmlns:a16="http://schemas.microsoft.com/office/drawing/2014/main" id="{B465F60D-52F4-4A3B-A01B-0642DF0E4B32}"/>
              </a:ext>
            </a:extLst>
          </p:cNvPr>
          <p:cNvSpPr txBox="1"/>
          <p:nvPr/>
        </p:nvSpPr>
        <p:spPr>
          <a:xfrm>
            <a:off x="1191001" y="5184000"/>
            <a:ext cx="3714408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font-weight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100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id="{F3EF0F29-8600-414B-A7CA-7363B2194A7E}"/>
              </a:ext>
            </a:extLst>
          </p:cNvPr>
          <p:cNvSpPr txBox="1"/>
          <p:nvPr/>
        </p:nvSpPr>
        <p:spPr>
          <a:xfrm>
            <a:off x="1191001" y="6065398"/>
            <a:ext cx="3714408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font-weight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900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886DE53-6676-43AB-AE34-EC2A3806D2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514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font-weight</a:t>
            </a:r>
            <a:r>
              <a:rPr lang="en-US" dirty="0"/>
              <a:t> with numeric values correspond to a particular named weight:</a:t>
            </a:r>
          </a:p>
          <a:p>
            <a:pPr lvl="1"/>
            <a:r>
              <a:rPr lang="en-US" dirty="0"/>
              <a:t>100 - Thin	</a:t>
            </a:r>
          </a:p>
          <a:p>
            <a:pPr lvl="1"/>
            <a:r>
              <a:rPr lang="en-US" dirty="0"/>
              <a:t>200 - Extra Light	</a:t>
            </a:r>
          </a:p>
          <a:p>
            <a:pPr lvl="1"/>
            <a:r>
              <a:rPr lang="en-US" dirty="0"/>
              <a:t>400 - Normal</a:t>
            </a:r>
          </a:p>
          <a:p>
            <a:pPr lvl="1"/>
            <a:r>
              <a:rPr lang="en-US" dirty="0"/>
              <a:t>700 - Bold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Weight (2)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3"/>
          <a:stretch/>
        </p:blipFill>
        <p:spPr>
          <a:xfrm>
            <a:off x="7311000" y="2349000"/>
            <a:ext cx="2651990" cy="154699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000" y="4366820"/>
            <a:ext cx="2651990" cy="1364098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F7FC946-9F6B-4085-978F-805301431B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327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Typography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Principles Of Readability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CSS Properties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Font Awesome Icons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9A6BF2-AB18-4C66-B4C9-E0929BC537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362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Height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line-height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height of a single line of 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Unitless values - the line height will be relative to the font size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41384" y="2739076"/>
            <a:ext cx="4553712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line-height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98658"/>
                </a:solidFill>
              </a:rPr>
              <a:t>1.5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AF82CC-7C84-4C9D-8F63-F7D911D24B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52506"/>
          <a:stretch/>
        </p:blipFill>
        <p:spPr>
          <a:xfrm>
            <a:off x="1048975" y="3789000"/>
            <a:ext cx="4553712" cy="1631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44A584E-DDBB-4896-9246-C948FC196F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045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 Spacing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23246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letter-spacing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spacing between the  characters of a block of text</a:t>
            </a:r>
            <a:endParaRPr lang="bg-BG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normal</a:t>
            </a:r>
            <a:r>
              <a:rPr lang="en-US" dirty="0"/>
              <a:t> - the spacing between the characters is normal</a:t>
            </a:r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pixels</a:t>
            </a:r>
          </a:p>
          <a:p>
            <a:pPr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50445" y="2931379"/>
            <a:ext cx="5040000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letter-spacing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normal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150445" y="4517298"/>
            <a:ext cx="5044445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letter-spacing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2px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24" y="2835468"/>
            <a:ext cx="3009078" cy="94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514" y="4440051"/>
            <a:ext cx="3009079" cy="8479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A202035B-A874-4E15-98C9-2D7BD310B1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739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Align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text-align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the content of the element is horizontally aligned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b="1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Property values: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en-US" sz="3398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en-US" sz="3398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center</a:t>
            </a:r>
            <a:r>
              <a:rPr lang="en-US" sz="3398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justify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685986" y="2349000"/>
            <a:ext cx="419501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text-align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center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17" y="3744000"/>
            <a:ext cx="3210584" cy="1339725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417" y="3735331"/>
            <a:ext cx="3210583" cy="1363507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5F1B96-9E31-408E-ACD7-6D3480C1B5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00" y="5385166"/>
            <a:ext cx="3186801" cy="1339725"/>
          </a:xfrm>
          <a:prstGeom prst="rect">
            <a:avLst/>
          </a:prstGeom>
          <a:ln w="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6194E4-17C5-49B9-A093-75A2E6CF6C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344" y="5370252"/>
            <a:ext cx="3202656" cy="1323870"/>
          </a:xfrm>
          <a:prstGeom prst="rect">
            <a:avLst/>
          </a:prstGeom>
          <a:ln w="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F14151C7-D5F8-4604-B6D7-77089A82F9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778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Decoration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text-decoration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the text content of the element is decorated: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overline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underline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line-through</a:t>
            </a: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dirty="0"/>
              <a:t> - removes any text decoration</a:t>
            </a:r>
          </a:p>
          <a:p>
            <a:pPr marL="442912" lvl="1" indent="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line-through</a:t>
            </a:r>
            <a:r>
              <a:rPr lang="en-US" dirty="0"/>
              <a:t> - draws a line across the text </a:t>
            </a:r>
          </a:p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051555" y="3636009"/>
            <a:ext cx="6219727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text-decoration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none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51555" y="5075003"/>
            <a:ext cx="6225687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text-decoration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line-through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E65D7-CB0A-446B-ADBA-E18EE876B7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06000" y="5075003"/>
            <a:ext cx="1228725" cy="657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21781-D500-41E8-861E-843CCC222B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21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Indent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90598" cy="50228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text-indent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indentation of the element's first line of text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 text is not indented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 text is indented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b="1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01000" y="2960003"/>
            <a:ext cx="4413482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text-indent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98658"/>
                </a:solidFill>
              </a:rPr>
              <a:t>0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101000" y="4284000"/>
            <a:ext cx="4413482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text-indent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98658"/>
                </a:solidFill>
              </a:rPr>
              <a:t>40px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000" y="2083703"/>
            <a:ext cx="4080920" cy="1752600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000" y="4280439"/>
            <a:ext cx="4101648" cy="1762125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5B551CF0-1EFF-4909-990F-963E9274C8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235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Overflow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text-overflow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the hidden text content behaves if it's overflowing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ellipsis</a:t>
            </a:r>
            <a:r>
              <a:rPr lang="en-US" dirty="0"/>
              <a:t> - the overflowing content is replaced by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. . 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46000" y="3104501"/>
            <a:ext cx="5288521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text-overflow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clip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56"/>
          <a:stretch/>
        </p:blipFill>
        <p:spPr>
          <a:xfrm>
            <a:off x="1146000" y="4107368"/>
            <a:ext cx="2880000" cy="2242457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>
            <a:bevelT w="0" h="0"/>
            <a:contourClr>
              <a:srgbClr val="C0C0C0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E901A4C-12DD-4536-A56E-1331778188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009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Transform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text-transform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specifies how to capitalize text</a:t>
            </a: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capitalize</a:t>
            </a:r>
            <a:r>
              <a:rPr lang="en-US" dirty="0"/>
              <a:t> - turns the </a:t>
            </a:r>
            <a:r>
              <a:rPr lang="en-US" b="1" dirty="0">
                <a:solidFill>
                  <a:schemeClr val="bg1"/>
                </a:solidFill>
              </a:rPr>
              <a:t>first letter </a:t>
            </a:r>
            <a:r>
              <a:rPr lang="en-US" dirty="0"/>
              <a:t>of each word into a capital letter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uppercase</a:t>
            </a:r>
            <a:r>
              <a:rPr lang="en-US" dirty="0"/>
              <a:t> - turns all characters to uppercase</a:t>
            </a: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lowercase</a:t>
            </a:r>
            <a:r>
              <a:rPr lang="en-US" dirty="0"/>
              <a:t> - turns all characters to lowercase</a:t>
            </a:r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94226" y="3148951"/>
            <a:ext cx="605592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text-transform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capitalize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49535A-361F-468C-A123-EFD8F4B5F30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71000" y="3018568"/>
            <a:ext cx="3121516" cy="9097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5624A430-4285-44AC-B476-9CA819F56A5E}"/>
              </a:ext>
            </a:extLst>
          </p:cNvPr>
          <p:cNvSpPr txBox="1"/>
          <p:nvPr/>
        </p:nvSpPr>
        <p:spPr>
          <a:xfrm>
            <a:off x="1094226" y="4601893"/>
            <a:ext cx="605592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text-transform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US" sz="2800" dirty="0">
                <a:solidFill>
                  <a:srgbClr val="0451A5"/>
                </a:solidFill>
              </a:rPr>
              <a:t>uppercase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6B4FCA-44D6-4180-8F71-22659021281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62584" y="4464000"/>
            <a:ext cx="2138348" cy="9187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id="{A4B745AB-AD5F-4BF0-9D53-80411D3AAA63}"/>
              </a:ext>
            </a:extLst>
          </p:cNvPr>
          <p:cNvSpPr txBox="1"/>
          <p:nvPr/>
        </p:nvSpPr>
        <p:spPr>
          <a:xfrm>
            <a:off x="1094226" y="5951175"/>
            <a:ext cx="605592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text-transform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US" sz="2800" dirty="0">
                <a:solidFill>
                  <a:srgbClr val="0451A5"/>
                </a:solidFill>
              </a:rPr>
              <a:t>lowercase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698FD9-7137-4C4A-ACDA-4F6CCA7F42B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71000" y="5979475"/>
            <a:ext cx="3304687" cy="5923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AC4BD9A9-60DE-4E01-9A61-9859DC628C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37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word-break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words should break when reaching the end of line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normal</a:t>
            </a:r>
            <a:r>
              <a:rPr lang="en-US" dirty="0"/>
              <a:t> - words with no space will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break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break-all</a:t>
            </a:r>
            <a:r>
              <a:rPr lang="en-US" dirty="0"/>
              <a:t> - words with no space will </a:t>
            </a:r>
            <a:r>
              <a:rPr lang="en-US" b="1" dirty="0">
                <a:solidFill>
                  <a:schemeClr val="bg1"/>
                </a:solidFill>
              </a:rPr>
              <a:t>break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as soon as they reach the end of a line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46000" y="2979000"/>
            <a:ext cx="4905000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word-break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normal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5339114" y="4485232"/>
            <a:ext cx="4910461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word-break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break-all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000" y="2979000"/>
            <a:ext cx="3838575" cy="733425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59" y="5214200"/>
            <a:ext cx="3838575" cy="895350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>
            <a:bevelT w="0" h="0"/>
            <a:contourClr>
              <a:srgbClr val="C0C0C0"/>
            </a:contourClr>
          </a:sp3d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45E2197-26A8-42BE-9FDE-0EA6B7D89A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823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Shadow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Text-shadow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defines the shadow of the text content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None - the text content has </a:t>
            </a:r>
            <a:r>
              <a:rPr lang="en-US" b="1" dirty="0">
                <a:solidFill>
                  <a:schemeClr val="bg1"/>
                </a:solidFill>
              </a:rPr>
              <a:t>no shadow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Text-shadow: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&lt;horizontal&gt;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&lt;vertical&gt;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&lt;blur&gt;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&lt;color&gt;</a:t>
            </a:r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01000" y="2765947"/>
            <a:ext cx="607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text-shadow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none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98903" y="5180895"/>
            <a:ext cx="607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text-shadow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2px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4px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69" y="2801230"/>
            <a:ext cx="3075569" cy="1244425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69" y="5234351"/>
            <a:ext cx="3075569" cy="1272649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1754F14B-8D25-43B1-AB9A-9CB0795580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548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color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color of the text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You can use one of the 140+ color names</a:t>
            </a:r>
          </a:p>
          <a:p>
            <a:pPr marL="442912" lvl="1" indent="0">
              <a:lnSpc>
                <a:spcPts val="34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</a:rPr>
              <a:t>hexadecimal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color codes</a:t>
            </a:r>
            <a:endParaRPr lang="bg-BG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rgb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dirty="0"/>
              <a:t>color codes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rgba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color codes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Color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56000" y="2349000"/>
            <a:ext cx="5533322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red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18" r="55452" b="15200"/>
          <a:stretch/>
        </p:blipFill>
        <p:spPr>
          <a:xfrm>
            <a:off x="6816000" y="2349000"/>
            <a:ext cx="1710000" cy="531666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7C2C164A-C2BF-48EC-A5DB-FB2D470E6152}"/>
              </a:ext>
            </a:extLst>
          </p:cNvPr>
          <p:cNvSpPr txBox="1"/>
          <p:nvPr/>
        </p:nvSpPr>
        <p:spPr>
          <a:xfrm>
            <a:off x="1056000" y="3609000"/>
            <a:ext cx="5533322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#05ffb0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71269E-7DE5-4E92-A99B-BDB91DDDDDC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98" r="55563" b="15336"/>
          <a:stretch/>
        </p:blipFill>
        <p:spPr>
          <a:xfrm>
            <a:off x="6817807" y="3609000"/>
            <a:ext cx="1710000" cy="531667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sp>
        <p:nvSpPr>
          <p:cNvPr id="12" name="Текстово поле 10">
            <a:extLst>
              <a:ext uri="{FF2B5EF4-FFF2-40B4-BE49-F238E27FC236}">
                <a16:creationId xmlns:a16="http://schemas.microsoft.com/office/drawing/2014/main" id="{32DBC164-C39F-4D9E-BC6C-32C7375A49D5}"/>
              </a:ext>
            </a:extLst>
          </p:cNvPr>
          <p:cNvSpPr txBox="1"/>
          <p:nvPr/>
        </p:nvSpPr>
        <p:spPr>
          <a:xfrm>
            <a:off x="1056000" y="4734000"/>
            <a:ext cx="5533322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 err="1">
                <a:solidFill>
                  <a:srgbClr val="000000"/>
                </a:solidFill>
              </a:rPr>
              <a:t>rgb</a:t>
            </a:r>
            <a:r>
              <a:rPr lang="en-GB" sz="2400" dirty="0">
                <a:solidFill>
                  <a:srgbClr val="000000"/>
                </a:solidFill>
              </a:rPr>
              <a:t>(</a:t>
            </a:r>
            <a:r>
              <a:rPr lang="en-GB" sz="2400" dirty="0">
                <a:solidFill>
                  <a:srgbClr val="098658"/>
                </a:solidFill>
              </a:rPr>
              <a:t>125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98658"/>
                </a:solidFill>
              </a:rPr>
              <a:t>125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98658"/>
                </a:solidFill>
              </a:rPr>
              <a:t>255</a:t>
            </a:r>
            <a:r>
              <a:rPr lang="en-GB" sz="2400" dirty="0">
                <a:solidFill>
                  <a:srgbClr val="000000"/>
                </a:solidFill>
              </a:rPr>
              <a:t>);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78B451-C9BA-45F7-83CC-26C71427F80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16000" y="4764875"/>
            <a:ext cx="1710000" cy="525689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id="{08A7B366-1CD8-4D15-9AF7-D5C7DC8CC8B6}"/>
              </a:ext>
            </a:extLst>
          </p:cNvPr>
          <p:cNvSpPr txBox="1"/>
          <p:nvPr/>
        </p:nvSpPr>
        <p:spPr>
          <a:xfrm>
            <a:off x="1057678" y="5949000"/>
            <a:ext cx="5533322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 err="1">
                <a:solidFill>
                  <a:srgbClr val="000000"/>
                </a:solidFill>
              </a:rPr>
              <a:t>rgba</a:t>
            </a:r>
            <a:r>
              <a:rPr lang="en-GB" sz="2400" dirty="0">
                <a:solidFill>
                  <a:srgbClr val="000000"/>
                </a:solidFill>
              </a:rPr>
              <a:t>(</a:t>
            </a:r>
            <a:r>
              <a:rPr lang="en-GB" sz="2400" dirty="0">
                <a:solidFill>
                  <a:srgbClr val="098658"/>
                </a:solidFill>
              </a:rPr>
              <a:t>255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98658"/>
                </a:solidFill>
              </a:rPr>
              <a:t>0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98658"/>
                </a:solidFill>
              </a:rPr>
              <a:t>0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98658"/>
                </a:solidFill>
              </a:rPr>
              <a:t>0.5</a:t>
            </a:r>
            <a:r>
              <a:rPr lang="en-GB" sz="2400" dirty="0">
                <a:solidFill>
                  <a:srgbClr val="000000"/>
                </a:solidFill>
              </a:rPr>
              <a:t>);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8BF458-BAFD-4407-A3D6-7FE9A7FC7DCA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16000" y="5987075"/>
            <a:ext cx="1893930" cy="5112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F1C14CFA-33B8-4A14-876D-D03C9A16CD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177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54F1A56-A40B-4FF7-8C99-48C60397C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7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Color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background-color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color of the background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transparent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Specify the background color with:</a:t>
            </a:r>
          </a:p>
          <a:p>
            <a:pPr lvl="2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HEX</a:t>
            </a:r>
          </a:p>
          <a:p>
            <a:pPr lvl="2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RGB/RGBA</a:t>
            </a:r>
          </a:p>
          <a:p>
            <a:pPr lvl="2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Named color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049854" y="2400978"/>
            <a:ext cx="5355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background-color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transparent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4EE0807C-B0A5-4C2B-B8AC-61C34FC39FBA}"/>
              </a:ext>
            </a:extLst>
          </p:cNvPr>
          <p:cNvSpPr txBox="1"/>
          <p:nvPr/>
        </p:nvSpPr>
        <p:spPr>
          <a:xfrm>
            <a:off x="1049854" y="5499000"/>
            <a:ext cx="5355001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background-color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navy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E96A906-6826-43AC-9916-4E8CFCE89E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53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Sets the mouse cursor when hovering the element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Pointer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Move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01000" y="2673614"/>
            <a:ext cx="5850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cursor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pointer;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101000" y="5144729"/>
            <a:ext cx="5850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cursor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move;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6" t="16201" r="23071" b="23743"/>
          <a:stretch/>
        </p:blipFill>
        <p:spPr>
          <a:xfrm>
            <a:off x="8931000" y="2673614"/>
            <a:ext cx="1301286" cy="15330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057" y="5113569"/>
            <a:ext cx="1299490" cy="129949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5CEA295B-540B-4D69-AB0E-C139020D38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062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Outline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Outline-width - defines the </a:t>
            </a:r>
            <a:r>
              <a:rPr lang="en-US" b="1" dirty="0">
                <a:solidFill>
                  <a:schemeClr val="bg1"/>
                </a:solidFill>
              </a:rPr>
              <a:t>width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element's outlines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Outline-style - defines the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of the element's outlines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Outline-color - defines the </a:t>
            </a:r>
            <a:r>
              <a:rPr lang="en-US" b="1" dirty="0">
                <a:solidFill>
                  <a:schemeClr val="bg1"/>
                </a:solidFill>
              </a:rPr>
              <a:t>color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element's outlines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ts val="34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831000" y="3975798"/>
            <a:ext cx="6075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outline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4px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dotted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650" y="4359708"/>
            <a:ext cx="3943350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3945AAAD-BE87-4056-80C9-0278FD7771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197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Font Awesome Icons</a:t>
            </a:r>
            <a:endParaRPr lang="en-US" dirty="0"/>
          </a:p>
        </p:txBody>
      </p:sp>
      <p:pic>
        <p:nvPicPr>
          <p:cNvPr id="1026" name="Picture 2" descr="Резултат с изображение за „fontawesome logo png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375" y="819000"/>
            <a:ext cx="4361250" cy="3652548"/>
          </a:xfrm>
          <a:prstGeom prst="roundRect">
            <a:avLst>
              <a:gd name="adj" fmla="val 3934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75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11F943-6043-433F-B2F8-2132515B2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Icon fonts:</a:t>
            </a:r>
          </a:p>
          <a:p>
            <a:pPr lvl="1"/>
            <a:r>
              <a:rPr lang="en-US" dirty="0"/>
              <a:t>Fonts containing </a:t>
            </a:r>
            <a:r>
              <a:rPr lang="en-US" b="1" dirty="0">
                <a:solidFill>
                  <a:schemeClr val="bg1"/>
                </a:solidFill>
              </a:rPr>
              <a:t>symbols and glyphs</a:t>
            </a:r>
            <a:r>
              <a:rPr lang="en-US" dirty="0"/>
              <a:t> instead of </a:t>
            </a:r>
            <a:br>
              <a:rPr lang="en-US" dirty="0"/>
            </a:br>
            <a:r>
              <a:rPr lang="en-US" dirty="0"/>
              <a:t>letters / numbers</a:t>
            </a:r>
          </a:p>
          <a:p>
            <a:pPr lvl="1"/>
            <a:r>
              <a:rPr lang="en-US" dirty="0"/>
              <a:t>You can style them with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/>
              <a:t> the same way as regular text</a:t>
            </a:r>
          </a:p>
          <a:p>
            <a:r>
              <a:rPr lang="en-US" dirty="0"/>
              <a:t>Font awesome is </a:t>
            </a:r>
            <a:r>
              <a:rPr lang="en-US" b="1" dirty="0">
                <a:solidFill>
                  <a:schemeClr val="bg1"/>
                </a:solidFill>
              </a:rPr>
              <a:t>most popular icon toolkit</a:t>
            </a:r>
            <a:r>
              <a:rPr lang="en-US" dirty="0"/>
              <a:t> based on CSS</a:t>
            </a:r>
          </a:p>
          <a:p>
            <a:pPr lvl="1"/>
            <a:r>
              <a:rPr lang="en-US" dirty="0"/>
              <a:t>More than 7,000 Awesome Icons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38445D-94C5-4313-AC5D-DD3F897F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Font Awesome?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C91998F-67FA-48BD-8928-CD752FA206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6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Font Awesome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7227875"/>
          </a:xfrm>
        </p:spPr>
        <p:txBody>
          <a:bodyPr>
            <a:normAutofit/>
          </a:bodyPr>
          <a:lstStyle/>
          <a:p>
            <a:pPr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</a:pPr>
            <a:r>
              <a:rPr lang="en-US" dirty="0"/>
              <a:t>To use the Font Awesome icons, add the following line inside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&lt;head&gt;</a:t>
            </a:r>
            <a:r>
              <a:rPr lang="en-US" sz="3200" dirty="0"/>
              <a:t> </a:t>
            </a:r>
            <a:r>
              <a:rPr lang="en-US" dirty="0"/>
              <a:t>section of your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file: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None/>
            </a:pPr>
            <a:endParaRPr lang="en-US" dirty="0"/>
          </a:p>
          <a:p>
            <a:pPr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</a:pPr>
            <a:r>
              <a:rPr lang="en-US" dirty="0"/>
              <a:t>Import Font Awesome in the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file: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None/>
            </a:pPr>
            <a:endParaRPr lang="en-US" dirty="0"/>
          </a:p>
          <a:p>
            <a:pPr marL="442912" lvl="1" indent="0"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None/>
            </a:pPr>
            <a:r>
              <a:rPr lang="en-US" dirty="0"/>
              <a:t> </a:t>
            </a:r>
            <a:endParaRPr lang="bg-BG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388631" y="2472227"/>
            <a:ext cx="11160000" cy="95677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800000"/>
                </a:solidFill>
              </a:rPr>
              <a:t>&lt;link</a:t>
            </a:r>
            <a:r>
              <a:rPr lang="en-GB" sz="2400" dirty="0">
                <a:solidFill>
                  <a:srgbClr val="000000"/>
                </a:solidFill>
              </a:rPr>
              <a:t> </a:t>
            </a:r>
            <a:r>
              <a:rPr lang="en-GB" sz="2400" dirty="0" err="1">
                <a:solidFill>
                  <a:srgbClr val="FF0000"/>
                </a:solidFill>
              </a:rPr>
              <a:t>rel</a:t>
            </a:r>
            <a:r>
              <a:rPr lang="en-GB" sz="2400" dirty="0">
                <a:solidFill>
                  <a:srgbClr val="000000"/>
                </a:solidFill>
              </a:rPr>
              <a:t>=</a:t>
            </a:r>
            <a:r>
              <a:rPr lang="en-GB" sz="2400" dirty="0">
                <a:solidFill>
                  <a:srgbClr val="0000FF"/>
                </a:solidFill>
              </a:rPr>
              <a:t>"stylesheet"</a:t>
            </a:r>
            <a:r>
              <a:rPr lang="en-GB" sz="2400" dirty="0">
                <a:solidFill>
                  <a:srgbClr val="000000"/>
                </a:solidFill>
              </a:rPr>
              <a:t> </a:t>
            </a:r>
            <a:r>
              <a:rPr lang="en-GB" sz="2400" dirty="0" err="1">
                <a:solidFill>
                  <a:srgbClr val="FF0000"/>
                </a:solidFill>
              </a:rPr>
              <a:t>href</a:t>
            </a:r>
            <a:r>
              <a:rPr lang="en-GB" sz="2400" dirty="0">
                <a:solidFill>
                  <a:srgbClr val="000000"/>
                </a:solidFill>
              </a:rPr>
              <a:t>=</a:t>
            </a:r>
            <a:r>
              <a:rPr lang="en-GB" sz="2400" dirty="0">
                <a:solidFill>
                  <a:srgbClr val="0000FF"/>
                </a:solidFill>
              </a:rPr>
              <a:t>"https://use.fontawesome.com/releases/v5.10.2/</a:t>
            </a:r>
            <a:r>
              <a:rPr lang="en-GB" sz="2400" dirty="0" err="1">
                <a:solidFill>
                  <a:srgbClr val="0000FF"/>
                </a:solidFill>
              </a:rPr>
              <a:t>css</a:t>
            </a:r>
            <a:r>
              <a:rPr lang="en-GB" sz="2400" dirty="0">
                <a:solidFill>
                  <a:srgbClr val="0000FF"/>
                </a:solidFill>
              </a:rPr>
              <a:t>/all.css"</a:t>
            </a:r>
            <a:r>
              <a:rPr lang="en-GB" sz="2400" dirty="0">
                <a:solidFill>
                  <a:srgbClr val="800000"/>
                </a:solidFill>
              </a:rPr>
              <a:t>&gt;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388631" y="4329000"/>
            <a:ext cx="11160000" cy="55666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dirty="0">
                <a:solidFill>
                  <a:srgbClr val="0000FF"/>
                </a:solidFill>
              </a:rPr>
              <a:t>@import</a:t>
            </a:r>
            <a:r>
              <a:rPr lang="en-GB" dirty="0">
                <a:solidFill>
                  <a:srgbClr val="000000"/>
                </a:solidFill>
              </a:rPr>
              <a:t> </a:t>
            </a:r>
            <a:r>
              <a:rPr lang="en-GB" dirty="0">
                <a:solidFill>
                  <a:srgbClr val="A31515"/>
                </a:solidFill>
              </a:rPr>
              <a:t>'https://use.fontawesome.com/releases/v5.10.2/</a:t>
            </a:r>
            <a:r>
              <a:rPr lang="en-GB" dirty="0" err="1">
                <a:solidFill>
                  <a:srgbClr val="A31515"/>
                </a:solidFill>
              </a:rPr>
              <a:t>css</a:t>
            </a:r>
            <a:r>
              <a:rPr lang="en-GB" dirty="0">
                <a:solidFill>
                  <a:srgbClr val="A31515"/>
                </a:solidFill>
              </a:rPr>
              <a:t>/all.css'</a:t>
            </a:r>
            <a:r>
              <a:rPr lang="en-GB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E9B7849-48F0-43B9-B415-3BA402A43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08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Choose an icon</a:t>
            </a:r>
          </a:p>
          <a:p>
            <a:r>
              <a:rPr lang="en-US" dirty="0"/>
              <a:t>Copy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&lt;i&gt;</a:t>
            </a:r>
            <a:r>
              <a:rPr lang="en-US" dirty="0"/>
              <a:t> element</a:t>
            </a:r>
          </a:p>
          <a:p>
            <a:r>
              <a:rPr lang="en-US" dirty="0"/>
              <a:t>Paste it in your HTML file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Font Awesome – Example</a:t>
            </a:r>
            <a:endParaRPr lang="en-US" dirty="0"/>
          </a:p>
        </p:txBody>
      </p:sp>
      <p:sp>
        <p:nvSpPr>
          <p:cNvPr id="14" name="Текстово поле 10"/>
          <p:cNvSpPr txBox="1"/>
          <p:nvPr/>
        </p:nvSpPr>
        <p:spPr>
          <a:xfrm>
            <a:off x="426000" y="3429000"/>
            <a:ext cx="5670000" cy="268032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400" b="1">
                <a:latin typeface="Consolas" panose="020B0609020204030204" pitchFamily="49" charset="0"/>
              </a:defRPr>
            </a:lvl1pPr>
          </a:lstStyle>
          <a:p>
            <a:r>
              <a:rPr lang="en-GB" sz="2000" dirty="0">
                <a:solidFill>
                  <a:srgbClr val="800000"/>
                </a:solidFill>
              </a:rPr>
              <a:t>&lt;head&gt;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</a:rPr>
              <a:t>    </a:t>
            </a:r>
            <a:r>
              <a:rPr lang="en-GB" sz="2000" dirty="0">
                <a:solidFill>
                  <a:srgbClr val="800000"/>
                </a:solidFill>
              </a:rPr>
              <a:t>&lt;link</a:t>
            </a:r>
            <a:r>
              <a:rPr lang="en-GB" sz="2000" dirty="0">
                <a:solidFill>
                  <a:srgbClr val="FF0000"/>
                </a:solidFill>
              </a:rPr>
              <a:t> </a:t>
            </a:r>
            <a:r>
              <a:rPr lang="en-GB" sz="2000" dirty="0" err="1">
                <a:solidFill>
                  <a:srgbClr val="FF0000"/>
                </a:solidFill>
              </a:rPr>
              <a:t>rel</a:t>
            </a:r>
            <a:r>
              <a:rPr lang="en-GB" sz="2000" dirty="0">
                <a:solidFill>
                  <a:srgbClr val="000000"/>
                </a:solidFill>
              </a:rPr>
              <a:t>=</a:t>
            </a:r>
            <a:r>
              <a:rPr lang="en-GB" sz="2000" dirty="0">
                <a:solidFill>
                  <a:srgbClr val="0000FF"/>
                </a:solidFill>
              </a:rPr>
              <a:t>"stylesheet"</a:t>
            </a:r>
            <a:r>
              <a:rPr lang="en-GB" sz="2000" dirty="0">
                <a:solidFill>
                  <a:srgbClr val="FF0000"/>
                </a:solidFill>
              </a:rPr>
              <a:t> </a:t>
            </a:r>
            <a:r>
              <a:rPr lang="en-GB" sz="2000" dirty="0" err="1">
                <a:solidFill>
                  <a:srgbClr val="FF0000"/>
                </a:solidFill>
              </a:rPr>
              <a:t>href</a:t>
            </a:r>
            <a:r>
              <a:rPr lang="en-GB" sz="2000" dirty="0">
                <a:solidFill>
                  <a:srgbClr val="000000"/>
                </a:solidFill>
              </a:rPr>
              <a:t>=</a:t>
            </a:r>
            <a:r>
              <a:rPr lang="en-GB" sz="2000" dirty="0">
                <a:solidFill>
                  <a:srgbClr val="0000FF"/>
                </a:solidFill>
              </a:rPr>
              <a:t>"https://use.fontawesome.com/releases/v5.10.2/</a:t>
            </a:r>
            <a:r>
              <a:rPr lang="en-GB" sz="2000" dirty="0" err="1">
                <a:solidFill>
                  <a:srgbClr val="0000FF"/>
                </a:solidFill>
              </a:rPr>
              <a:t>css</a:t>
            </a:r>
            <a:r>
              <a:rPr lang="en-GB" sz="2000" dirty="0">
                <a:solidFill>
                  <a:srgbClr val="0000FF"/>
                </a:solidFill>
              </a:rPr>
              <a:t>/all.css"</a:t>
            </a:r>
            <a:r>
              <a:rPr lang="en-GB" sz="2000" dirty="0">
                <a:solidFill>
                  <a:srgbClr val="800000"/>
                </a:solidFill>
              </a:rPr>
              <a:t>&gt;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800000"/>
                </a:solidFill>
              </a:rPr>
              <a:t>&lt;/head&gt;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800000"/>
                </a:solidFill>
              </a:rPr>
              <a:t>&lt;body&gt;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</a:rPr>
              <a:t>    </a:t>
            </a:r>
            <a:r>
              <a:rPr lang="en-GB" sz="2000" dirty="0">
                <a:solidFill>
                  <a:srgbClr val="800000"/>
                </a:solidFill>
              </a:rPr>
              <a:t>&lt;</a:t>
            </a:r>
            <a:r>
              <a:rPr lang="en-GB" sz="2000" dirty="0" err="1">
                <a:solidFill>
                  <a:srgbClr val="800000"/>
                </a:solidFill>
              </a:rPr>
              <a:t>i</a:t>
            </a:r>
            <a:r>
              <a:rPr lang="en-GB" sz="2000" dirty="0">
                <a:solidFill>
                  <a:srgbClr val="FF0000"/>
                </a:solidFill>
              </a:rPr>
              <a:t> class</a:t>
            </a:r>
            <a:r>
              <a:rPr lang="en-GB" sz="2000" dirty="0">
                <a:solidFill>
                  <a:srgbClr val="000000"/>
                </a:solidFill>
              </a:rPr>
              <a:t>=</a:t>
            </a:r>
            <a:r>
              <a:rPr lang="en-GB" sz="2000" dirty="0">
                <a:solidFill>
                  <a:srgbClr val="0000FF"/>
                </a:solidFill>
              </a:rPr>
              <a:t>"</a:t>
            </a:r>
            <a:r>
              <a:rPr lang="en-GB" sz="2000" dirty="0" err="1">
                <a:solidFill>
                  <a:srgbClr val="0000FF"/>
                </a:solidFill>
              </a:rPr>
              <a:t>fas</a:t>
            </a:r>
            <a:r>
              <a:rPr lang="en-GB" sz="2000" dirty="0">
                <a:solidFill>
                  <a:srgbClr val="0000FF"/>
                </a:solidFill>
              </a:rPr>
              <a:t> fa-star"</a:t>
            </a:r>
            <a:r>
              <a:rPr lang="en-GB" sz="2000" dirty="0">
                <a:solidFill>
                  <a:srgbClr val="800000"/>
                </a:solidFill>
              </a:rPr>
              <a:t>&gt;&lt;/</a:t>
            </a:r>
            <a:r>
              <a:rPr lang="en-GB" sz="2000" dirty="0" err="1">
                <a:solidFill>
                  <a:srgbClr val="800000"/>
                </a:solidFill>
              </a:rPr>
              <a:t>i</a:t>
            </a:r>
            <a:r>
              <a:rPr lang="en-GB" sz="2000" dirty="0">
                <a:solidFill>
                  <a:srgbClr val="800000"/>
                </a:solidFill>
              </a:rPr>
              <a:t>&gt;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800000"/>
                </a:solidFill>
              </a:rPr>
              <a:t>&lt;/body&gt;</a:t>
            </a:r>
            <a:endParaRPr lang="en-GB" sz="2000" dirty="0">
              <a:solidFill>
                <a:srgbClr val="00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139007" y="1700012"/>
            <a:ext cx="3825000" cy="3457976"/>
            <a:chOff x="7131000" y="1277091"/>
            <a:chExt cx="4140000" cy="3946260"/>
          </a:xfrm>
        </p:grpSpPr>
        <p:grpSp>
          <p:nvGrpSpPr>
            <p:cNvPr id="11" name="Group 10"/>
            <p:cNvGrpSpPr/>
            <p:nvPr/>
          </p:nvGrpSpPr>
          <p:grpSpPr>
            <a:xfrm>
              <a:off x="7131000" y="1277091"/>
              <a:ext cx="4140000" cy="3946260"/>
              <a:chOff x="7556804" y="1449731"/>
              <a:chExt cx="4320000" cy="4147681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6804" y="2138655"/>
                <a:ext cx="4320000" cy="345875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6804" y="1449731"/>
                <a:ext cx="4320000" cy="719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12" name="Rectangle 11"/>
            <p:cNvSpPr/>
            <p:nvPr/>
          </p:nvSpPr>
          <p:spPr bwMode="auto">
            <a:xfrm>
              <a:off x="9201000" y="1296381"/>
              <a:ext cx="1665000" cy="216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88D06C14-4723-4E7E-8908-AB79EF1DF6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37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600" dirty="0"/>
              <a:t>What is </a:t>
            </a:r>
            <a:r>
              <a:rPr lang="en-US" sz="3600" b="1" dirty="0">
                <a:solidFill>
                  <a:schemeClr val="bg1"/>
                </a:solidFill>
              </a:rPr>
              <a:t>Typography</a:t>
            </a:r>
            <a:r>
              <a:rPr lang="en-US" sz="3600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600" dirty="0"/>
              <a:t>The principles of </a:t>
            </a:r>
            <a:r>
              <a:rPr lang="en-US" sz="3600" b="1" dirty="0">
                <a:solidFill>
                  <a:schemeClr val="bg1"/>
                </a:solidFill>
              </a:rPr>
              <a:t>readability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CSS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properties</a:t>
            </a:r>
            <a:r>
              <a:rPr lang="en-US" sz="3600" dirty="0"/>
              <a:t>: font-family, font-size, </a:t>
            </a:r>
            <a:br>
              <a:rPr lang="en-US" sz="3600" dirty="0"/>
            </a:br>
            <a:r>
              <a:rPr lang="en-US" sz="3600" dirty="0"/>
              <a:t>font-style, color, background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Font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Awesome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Icons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91572153-66CC-43B1-BA27-501FC8F4E9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851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465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05536FB-14D8-4113-9F29-A72495E6E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370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298FB4-F8EF-4930-95C8-BC95402679EB}"/>
              </a:ext>
            </a:extLst>
          </p:cNvPr>
          <p:cNvSpPr/>
          <p:nvPr/>
        </p:nvSpPr>
        <p:spPr bwMode="auto">
          <a:xfrm>
            <a:off x="3486000" y="729000"/>
            <a:ext cx="5220000" cy="370582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0A5291-F0CB-4834-AD4C-71D04357642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Font Properties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A09D92-3F92-46F3-8F54-263007E46F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500" y="1675949"/>
            <a:ext cx="6255000" cy="11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6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A1D3408-32A6-4335-BB65-A7146A7E197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2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61000" y="1121143"/>
            <a:ext cx="9634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Typography is the art and technique of arranging type to make written language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Legible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appealing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/>
              <a:t>Typography is the visual component of the </a:t>
            </a:r>
            <a:br>
              <a:rPr lang="en-US" dirty="0"/>
            </a:br>
            <a:r>
              <a:rPr lang="en-US" dirty="0"/>
              <a:t>written word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Typography?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F9FB20D-9419-4C3E-90B7-9A191B4513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5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0" y="1025816"/>
            <a:ext cx="7353305" cy="5546589"/>
          </a:xfrm>
        </p:spPr>
        <p:txBody>
          <a:bodyPr/>
          <a:lstStyle/>
          <a:p>
            <a:r>
              <a:rPr lang="en-US" b="1" i="1" dirty="0">
                <a:hlinkClick r:id="rId2"/>
              </a:rPr>
              <a:t>The Elements of Typographic Style </a:t>
            </a:r>
            <a:r>
              <a:rPr lang="en-US" b="1" i="1" dirty="0"/>
              <a:t>-</a:t>
            </a:r>
            <a:r>
              <a:rPr lang="en-US" dirty="0"/>
              <a:t> the authoritative book on typography and style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i="1" dirty="0">
                <a:hlinkClick r:id="rId3"/>
              </a:rPr>
              <a:t>The Elements of Typographic Style Applied to the Web</a:t>
            </a:r>
            <a:r>
              <a:rPr lang="en-US" b="1" i="1" dirty="0"/>
              <a:t> </a:t>
            </a:r>
            <a:r>
              <a:rPr lang="en-US" dirty="0"/>
              <a:t>- a practical guide to web typography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716" y="997418"/>
            <a:ext cx="1371798" cy="23800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716" y="3609000"/>
            <a:ext cx="1415966" cy="244976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EA378DE-0C62-4B71-95F5-B59C9229BE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2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Readability</a:t>
            </a:r>
            <a:r>
              <a:rPr lang="en-US" dirty="0"/>
              <a:t> is one of the most important aspects of Web design usability</a:t>
            </a:r>
          </a:p>
          <a:p>
            <a:pPr>
              <a:buClr>
                <a:schemeClr val="tx1"/>
              </a:buClr>
            </a:pPr>
            <a:r>
              <a:rPr lang="en-US" dirty="0"/>
              <a:t>Website readability is a measure of how easy it is for visitors to </a:t>
            </a: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understand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online text</a:t>
            </a:r>
          </a:p>
          <a:p>
            <a:pPr>
              <a:buClr>
                <a:schemeClr val="tx1"/>
              </a:buClr>
            </a:pPr>
            <a:r>
              <a:rPr lang="en-US" dirty="0"/>
              <a:t>Readability depends on both a text's presentation and its context</a:t>
            </a:r>
          </a:p>
          <a:p>
            <a:pPr>
              <a:buClr>
                <a:schemeClr val="tx1"/>
              </a:buClr>
            </a:pPr>
            <a:r>
              <a:rPr lang="en-US" dirty="0"/>
              <a:t>Poor readability scares readers away from the content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Principles of Readability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200C82E-82A2-4EA0-9360-248FB166B7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234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51100" y="1134001"/>
            <a:ext cx="9651000" cy="5670000"/>
          </a:xfrm>
        </p:spPr>
        <p:txBody>
          <a:bodyPr>
            <a:normAutofit/>
          </a:bodyPr>
          <a:lstStyle/>
          <a:p>
            <a:r>
              <a:rPr lang="en-US" sz="3600" dirty="0"/>
              <a:t>User-Friendly Headers </a:t>
            </a:r>
          </a:p>
          <a:p>
            <a:r>
              <a:rPr lang="en-US" sz="3600" dirty="0"/>
              <a:t>White Space - </a:t>
            </a:r>
            <a:r>
              <a:rPr lang="en-GB" sz="3600" dirty="0"/>
              <a:t>scannable and consistent </a:t>
            </a:r>
            <a:r>
              <a:rPr lang="en-US" sz="3600" dirty="0"/>
              <a:t>text</a:t>
            </a:r>
          </a:p>
          <a:p>
            <a:r>
              <a:rPr lang="en-US" sz="3600" dirty="0"/>
              <a:t>Emphasis of Important Elements</a:t>
            </a:r>
          </a:p>
          <a:p>
            <a:r>
              <a:rPr lang="en-US" sz="3600" dirty="0"/>
              <a:t>Good Margins to avoid walls of text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Scannable </a:t>
            </a:r>
            <a:r>
              <a:rPr lang="en-US" sz="3600" dirty="0"/>
              <a:t>Text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Consistency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Organization of Information</a:t>
            </a:r>
          </a:p>
          <a:p>
            <a:pPr>
              <a:buClr>
                <a:schemeClr val="tx1"/>
              </a:buClr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to Readable Typography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A93C21C-98E9-4CAC-BC57-DA3B865A67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4B134-7954-42C0-9827-59EAAA0CC3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Maximum </a:t>
            </a:r>
            <a:r>
              <a:rPr lang="en-US" b="1" dirty="0">
                <a:solidFill>
                  <a:schemeClr val="bg1"/>
                </a:solidFill>
              </a:rPr>
              <a:t>compatibility</a:t>
            </a:r>
            <a:r>
              <a:rPr lang="en-US" dirty="0"/>
              <a:t> between browsers/operating systems</a:t>
            </a:r>
          </a:p>
          <a:p>
            <a:r>
              <a:rPr lang="en-US" dirty="0"/>
              <a:t>Generic family fonts: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AF5C8F-8AE3-433F-98F3-05CAA837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Safe Fonts</a:t>
            </a:r>
            <a:endParaRPr lang="bg-BG" dirty="0"/>
          </a:p>
        </p:txBody>
      </p:sp>
      <p:graphicFrame>
        <p:nvGraphicFramePr>
          <p:cNvPr id="15" name="Group Table">
            <a:extLst>
              <a:ext uri="{FF2B5EF4-FFF2-40B4-BE49-F238E27FC236}">
                <a16:creationId xmlns:a16="http://schemas.microsoft.com/office/drawing/2014/main" id="{C359D04F-397F-48B9-A0F2-CE628005E3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2662802"/>
              </p:ext>
            </p:extLst>
          </p:nvPr>
        </p:nvGraphicFramePr>
        <p:xfrm>
          <a:off x="3216000" y="3024000"/>
          <a:ext cx="5265000" cy="2117493"/>
        </p:xfrm>
        <a:graphic>
          <a:graphicData uri="http://schemas.openxmlformats.org/drawingml/2006/table">
            <a:tbl>
              <a:tblPr/>
              <a:tblGrid>
                <a:gridCol w="2110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4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957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 Name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934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Arial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 New Roman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3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Courier New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Trebuchet MS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3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Georgia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Verdana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493883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3C6B0871-C647-48D5-9AA0-A1CC49F885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717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3732</TotalTime>
  <Words>1677</Words>
  <Application>Microsoft Office PowerPoint</Application>
  <PresentationFormat>Widescreen</PresentationFormat>
  <Paragraphs>415</Paragraphs>
  <Slides>40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</vt:lpstr>
      <vt:lpstr>CSS &amp; TYPOGRAPHY</vt:lpstr>
      <vt:lpstr>Table of Contents</vt:lpstr>
      <vt:lpstr>Have a Question?</vt:lpstr>
      <vt:lpstr>CSS Font Properties</vt:lpstr>
      <vt:lpstr>What is Typography?</vt:lpstr>
      <vt:lpstr>Books</vt:lpstr>
      <vt:lpstr>Principles of Readability</vt:lpstr>
      <vt:lpstr>Keys to Readable Typography</vt:lpstr>
      <vt:lpstr>Web Safe Fonts</vt:lpstr>
      <vt:lpstr>Font Files</vt:lpstr>
      <vt:lpstr>Font Properties</vt:lpstr>
      <vt:lpstr>Family Name</vt:lpstr>
      <vt:lpstr>@Font-face</vt:lpstr>
      <vt:lpstr>Generic Name</vt:lpstr>
      <vt:lpstr>Font Style</vt:lpstr>
      <vt:lpstr>Font Size</vt:lpstr>
      <vt:lpstr>Font Size</vt:lpstr>
      <vt:lpstr>Font Weight</vt:lpstr>
      <vt:lpstr>Font Weight (2)</vt:lpstr>
      <vt:lpstr>Line Height</vt:lpstr>
      <vt:lpstr>Letter Spacing</vt:lpstr>
      <vt:lpstr>Text Align</vt:lpstr>
      <vt:lpstr>Text Decoration</vt:lpstr>
      <vt:lpstr>Text Indent</vt:lpstr>
      <vt:lpstr>Text Overflow</vt:lpstr>
      <vt:lpstr>Text Transform</vt:lpstr>
      <vt:lpstr>Word Break</vt:lpstr>
      <vt:lpstr>Text Shadow</vt:lpstr>
      <vt:lpstr>Text Color</vt:lpstr>
      <vt:lpstr>Background Color</vt:lpstr>
      <vt:lpstr>Cursor</vt:lpstr>
      <vt:lpstr>Outline</vt:lpstr>
      <vt:lpstr>Font Awesome Icons</vt:lpstr>
      <vt:lpstr>What is Font Awesome?</vt:lpstr>
      <vt:lpstr>Getting Started with Font Awesome</vt:lpstr>
      <vt:lpstr>Font Awesome – Example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CSS-and-Typography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Kosta Kiryazov</cp:lastModifiedBy>
  <cp:revision>17</cp:revision>
  <dcterms:created xsi:type="dcterms:W3CDTF">2018-05-23T13:08:44Z</dcterms:created>
  <dcterms:modified xsi:type="dcterms:W3CDTF">2021-12-15T12:32:50Z</dcterms:modified>
  <cp:category>computer programming;programming;software development;software engineering</cp:category>
</cp:coreProperties>
</file>