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49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547" r:id="rId25"/>
    <p:sldId id="549" r:id="rId26"/>
    <p:sldId id="30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43" r:id="rId42"/>
    <p:sldId id="401" r:id="rId43"/>
    <p:sldId id="627" r:id="rId44"/>
    <p:sldId id="628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257"/>
            <p14:sldId id="258"/>
          </p14:sldIdLst>
        </p14:section>
        <p14:section name="What is HTML?" id="{84F05529-3EAD-4E28-808D-7946EA3FD459}">
          <p14:sldIdLst>
            <p14:sldId id="259"/>
            <p14:sldId id="495"/>
            <p14:sldId id="260"/>
            <p14:sldId id="261"/>
            <p14:sldId id="262"/>
            <p14:sldId id="263"/>
            <p14:sldId id="264"/>
          </p14:sldIdLst>
        </p14:section>
        <p14:section name="HTML Common Elements" id="{7C1A06DE-2D93-4146-8DF1-57443DDA0FC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SS" id="{94880984-0FEF-4050-AC6F-40003AF495FA}">
          <p14:sldIdLst>
            <p14:sldId id="277"/>
            <p14:sldId id="278"/>
            <p14:sldId id="279"/>
            <p14:sldId id="547"/>
            <p14:sldId id="549"/>
            <p14:sldId id="308"/>
            <p14:sldId id="280"/>
            <p14:sldId id="281"/>
            <p14:sldId id="282"/>
            <p14:sldId id="283"/>
            <p14:sldId id="284"/>
          </p14:sldIdLst>
        </p14:section>
        <p14:section name="Inline and Block Elements" id="{ADA07FA1-19DB-4C68-8CFF-F0C5392DA70A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Summary" id="{044FE56B-152C-469D-A109-71332C64881D}">
          <p14:sldIdLst>
            <p14:sldId id="343"/>
            <p14:sldId id="401"/>
            <p14:sldId id="627"/>
            <p14:sldId id="62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0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379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63032-C555-43AD-9525-6E7187092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148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1BB80-BB79-48BA-A525-43ECF30EA7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86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9A3DC-00B5-45D0-B928-DC13D90780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81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33AEB6-9377-4E4F-8A15-B57896B989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27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0D00BD-BB0C-4B07-8321-8FD51B9D8E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176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anon/pen/bgrjQr?editors=1000" TargetMode="External"/><Relationship Id="rId2" Type="http://schemas.openxmlformats.org/officeDocument/2006/relationships/hyperlink" Target="https://codepen.io/snakov/pen/poNxXry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codepen.io/snakov/pen/GRjLWW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70.jpeg"/><Relationship Id="rId21" Type="http://schemas.openxmlformats.org/officeDocument/2006/relationships/image" Target="../media/image79.png"/><Relationship Id="rId7" Type="http://schemas.openxmlformats.org/officeDocument/2006/relationships/image" Target="../media/image7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8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7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71.png"/><Relationship Id="rId15" Type="http://schemas.openxmlformats.org/officeDocument/2006/relationships/image" Target="../media/image76.jpeg"/><Relationship Id="rId23" Type="http://schemas.openxmlformats.org/officeDocument/2006/relationships/image" Target="../media/image8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7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jpeg"/><Relationship Id="rId2" Type="http://schemas.openxmlformats.org/officeDocument/2006/relationships/hyperlink" Target="https://jetbrains.com/webstor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www.visualstudi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 and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Coding (Emmet)</a:t>
            </a:r>
            <a:r>
              <a:rPr lang="bg-BG" dirty="0"/>
              <a:t> </a:t>
            </a:r>
            <a:r>
              <a:rPr lang="en-US" dirty="0"/>
              <a:t>for</a:t>
            </a:r>
            <a:r>
              <a:rPr lang="bg-BG" dirty="0"/>
              <a:t> </a:t>
            </a:r>
            <a:r>
              <a:rPr lang="en-US" dirty="0"/>
              <a:t>Fast HTML Coding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11029" y="1477709"/>
            <a:ext cx="4799350" cy="595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399" noProof="1">
                <a:ln w="0"/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ul&gt;li.red*6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11029" y="2834355"/>
            <a:ext cx="4799350" cy="3518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2799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rrow: Down 7"/>
          <p:cNvSpPr/>
          <p:nvPr/>
        </p:nvSpPr>
        <p:spPr>
          <a:xfrm>
            <a:off x="2820254" y="2253103"/>
            <a:ext cx="380901" cy="45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867461" y="1477708"/>
            <a:ext cx="5699115" cy="934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ln w="0"/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div#page&gt;div.logo+ul#menu&gt;li*3&gt;a</a:t>
            </a:r>
            <a:endParaRPr lang="en-US" sz="2799" noProof="1">
              <a:ln w="0"/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5867461" y="2834355"/>
            <a:ext cx="5699115" cy="3518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page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logo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menu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2799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8526568" y="2253103"/>
            <a:ext cx="380901" cy="45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F9A435-02CB-4CA9-8CC9-802AF0CBB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7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7680C16-C7EB-4618-9C5D-1702DEE762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Used in 90% of All Internet Sites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Common Elements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5E7E3A7-C2E6-4217-8EEC-E48F9DC877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6031339" y="1162151"/>
            <a:ext cx="99392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50"/>
                </a:solidFill>
              </a:rPr>
              <a:t>&lt;div&gt;</a:t>
            </a:r>
          </a:p>
        </p:txBody>
      </p:sp>
      <p:sp>
        <p:nvSpPr>
          <p:cNvPr id="5" name="TextBox 4"/>
          <p:cNvSpPr txBox="1"/>
          <p:nvPr/>
        </p:nvSpPr>
        <p:spPr>
          <a:xfrm rot="20516259">
            <a:off x="5988111" y="3495010"/>
            <a:ext cx="136912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92D050"/>
                </a:solidFill>
              </a:rPr>
              <a:t>&lt;script&gt;</a:t>
            </a:r>
          </a:p>
        </p:txBody>
      </p:sp>
      <p:sp>
        <p:nvSpPr>
          <p:cNvPr id="6" name="TextBox 5"/>
          <p:cNvSpPr txBox="1"/>
          <p:nvPr/>
        </p:nvSpPr>
        <p:spPr>
          <a:xfrm rot="699201">
            <a:off x="6222531" y="2729282"/>
            <a:ext cx="15550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F0"/>
                </a:solidFill>
              </a:rPr>
              <a:t>&lt;button&gt;</a:t>
            </a:r>
          </a:p>
        </p:txBody>
      </p:sp>
      <p:sp>
        <p:nvSpPr>
          <p:cNvPr id="7" name="TextBox 6"/>
          <p:cNvSpPr txBox="1"/>
          <p:nvPr/>
        </p:nvSpPr>
        <p:spPr>
          <a:xfrm rot="21098724">
            <a:off x="5734050" y="2230345"/>
            <a:ext cx="71507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FF3399"/>
                </a:solidFill>
              </a:rPr>
              <a:t>&lt;a&gt;</a:t>
            </a:r>
          </a:p>
        </p:txBody>
      </p:sp>
      <p:sp>
        <p:nvSpPr>
          <p:cNvPr id="8" name="TextBox 7"/>
          <p:cNvSpPr txBox="1"/>
          <p:nvPr/>
        </p:nvSpPr>
        <p:spPr>
          <a:xfrm rot="20856118">
            <a:off x="4338397" y="2688175"/>
            <a:ext cx="124873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50"/>
                </a:solidFill>
              </a:rPr>
              <a:t>&lt;span&gt;</a:t>
            </a:r>
          </a:p>
        </p:txBody>
      </p:sp>
      <p:sp>
        <p:nvSpPr>
          <p:cNvPr id="9" name="TextBox 8"/>
          <p:cNvSpPr txBox="1"/>
          <p:nvPr/>
        </p:nvSpPr>
        <p:spPr>
          <a:xfrm rot="630690">
            <a:off x="6942958" y="2043494"/>
            <a:ext cx="719881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FFFF00"/>
                </a:solidFill>
              </a:rPr>
              <a:t>&lt;li&gt;</a:t>
            </a: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8211" y="2440165"/>
            <a:ext cx="82405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/>
              <a:t>&lt;ul&gt;</a:t>
            </a:r>
          </a:p>
        </p:txBody>
      </p:sp>
      <p:sp>
        <p:nvSpPr>
          <p:cNvPr id="11" name="TextBox 10"/>
          <p:cNvSpPr txBox="1"/>
          <p:nvPr/>
        </p:nvSpPr>
        <p:spPr>
          <a:xfrm rot="21240044">
            <a:off x="5180805" y="1725619"/>
            <a:ext cx="161572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7030A0"/>
                </a:solidFill>
              </a:rPr>
              <a:t>&lt;section&gt;</a:t>
            </a: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50205" y="1274414"/>
            <a:ext cx="91539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chemeClr val="bg1"/>
                </a:solidFill>
              </a:rPr>
              <a:t>&lt;h1&gt;</a:t>
            </a:r>
          </a:p>
        </p:txBody>
      </p:sp>
      <p:sp>
        <p:nvSpPr>
          <p:cNvPr id="13" name="TextBox 12"/>
          <p:cNvSpPr txBox="1"/>
          <p:nvPr/>
        </p:nvSpPr>
        <p:spPr>
          <a:xfrm rot="255400">
            <a:off x="4739103" y="3306204"/>
            <a:ext cx="14855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ADA485"/>
                </a:solidFill>
              </a:rPr>
              <a:t>&lt;strong&gt;</a:t>
            </a: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1832" y="2899424"/>
            <a:ext cx="133367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chemeClr val="bg1"/>
                </a:solidFill>
              </a:rPr>
              <a:t>&lt;input&gt;</a:t>
            </a:r>
          </a:p>
        </p:txBody>
      </p:sp>
      <p:sp>
        <p:nvSpPr>
          <p:cNvPr id="15" name="TextBox 14"/>
          <p:cNvSpPr txBox="1"/>
          <p:nvPr/>
        </p:nvSpPr>
        <p:spPr>
          <a:xfrm rot="161718">
            <a:off x="4421028" y="2139956"/>
            <a:ext cx="109328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70C0"/>
                </a:solidFill>
              </a:rPr>
              <a:t>&lt;img&gt;</a:t>
            </a:r>
          </a:p>
        </p:txBody>
      </p:sp>
    </p:spTree>
    <p:extLst>
      <p:ext uri="{BB962C8B-B14F-4D97-AF65-F5344CB8AC3E}">
        <p14:creationId xmlns:p14="http://schemas.microsoft.com/office/powerpoint/2010/main" val="29608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and Paragraphs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132955" y="1234035"/>
            <a:ext cx="11801576" cy="5569087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&lt;h6&gt;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&lt;p&gt;&lt;/p&gt;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9489" y="1884637"/>
            <a:ext cx="11343399" cy="1941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799" b="1" noProof="1">
                <a:cs typeface="Consolas" pitchFamily="49" charset="0"/>
              </a:rPr>
              <a:t>This is Heading 1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Biggest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799" b="1" noProof="1">
                <a:cs typeface="Consolas" pitchFamily="49" charset="0"/>
              </a:rPr>
              <a:t>This is Heading 2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Smaller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799" b="1" noProof="1">
                <a:cs typeface="Consolas" pitchFamily="49" charset="0"/>
              </a:rPr>
              <a:t>This is Heading 3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More Smaller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799" b="1" noProof="1">
                <a:cs typeface="Consolas" pitchFamily="49" charset="0"/>
              </a:rPr>
              <a:t>This is Heading 4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Smallest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&lt;/h4&gt;</a:t>
            </a:r>
            <a:endParaRPr lang="en-US" sz="27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9489" y="4558938"/>
            <a:ext cx="11343399" cy="20642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&lt;br</a:t>
            </a:r>
            <a:r>
              <a:rPr lang="en-US" sz="29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275954" y="5093566"/>
            <a:ext cx="1708250" cy="652600"/>
          </a:xfrm>
          <a:prstGeom prst="wedgeRoundRectCallout">
            <a:avLst>
              <a:gd name="adj1" fmla="val -74644"/>
              <a:gd name="adj2" fmla="val 56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Comment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09" y="247524"/>
            <a:ext cx="5266096" cy="2448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392" y="3154368"/>
            <a:ext cx="3092941" cy="3146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BCBDE6A-F7D4-4C5D-B8D5-031AC29F7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8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536" y="1179587"/>
            <a:ext cx="11804750" cy="5569086"/>
          </a:xfrm>
        </p:spPr>
        <p:txBody>
          <a:bodyPr/>
          <a:lstStyle/>
          <a:p>
            <a:r>
              <a:rPr lang="en-ZA" dirty="0"/>
              <a:t>External hyperlink</a:t>
            </a:r>
          </a:p>
          <a:p>
            <a:endParaRPr lang="en-ZA" dirty="0"/>
          </a:p>
          <a:p>
            <a:pPr>
              <a:spcBef>
                <a:spcPts val="1200"/>
              </a:spcBef>
            </a:pPr>
            <a:r>
              <a:rPr lang="en-ZA" dirty="0"/>
              <a:t>Local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2399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690" y="1927361"/>
            <a:ext cx="10864918" cy="507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="https://softuni.bg"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690" y="3411311"/>
            <a:ext cx="10864918" cy="1412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See the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="#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_blank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3690" y="5644549"/>
            <a:ext cx="10864918" cy="508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href="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../2.%20HTML5-Overview.pptx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presentation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84" y="1337458"/>
            <a:ext cx="2294927" cy="8665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782" y="2527311"/>
            <a:ext cx="2679988" cy="73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784" y="3623237"/>
            <a:ext cx="2923413" cy="590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rved Right Arrow 10"/>
          <p:cNvSpPr/>
          <p:nvPr/>
        </p:nvSpPr>
        <p:spPr>
          <a:xfrm flipV="1">
            <a:off x="8073884" y="2823290"/>
            <a:ext cx="457080" cy="10129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783" y="5026610"/>
            <a:ext cx="2133044" cy="5618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620984" y="1149921"/>
            <a:ext cx="2818666" cy="674203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Specify the URL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C5B3DE2-EC49-4248-822E-9E80C0653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39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885" y="1234035"/>
            <a:ext cx="11801576" cy="55690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Images are </a:t>
            </a:r>
            <a:r>
              <a:rPr lang="en-US" sz="3400" b="1" dirty="0">
                <a:solidFill>
                  <a:schemeClr val="bg1"/>
                </a:solidFill>
              </a:rPr>
              <a:t>external files</a:t>
            </a:r>
            <a:r>
              <a:rPr lang="en-US" sz="3400" dirty="0"/>
              <a:t>, inserted through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&lt;img&gt;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tag</a:t>
            </a:r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r>
              <a:rPr lang="en-US" sz="3400" dirty="0"/>
              <a:t>Embedded image (</a:t>
            </a:r>
            <a:r>
              <a:rPr lang="en-US" sz="3400" b="1" dirty="0"/>
              <a:t>data URI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sz="3199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sz="3199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199" dirty="0"/>
              <a:t>Example: </a:t>
            </a:r>
            <a:r>
              <a:rPr lang="en-US" sz="3199" dirty="0">
                <a:hlinkClick r:id="rId2"/>
              </a:rPr>
              <a:t>https://codepen.io/snakov/pen/poNxXry</a:t>
            </a:r>
            <a:endParaRPr lang="en-US" sz="3199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715" y="2027707"/>
            <a:ext cx="10512860" cy="1941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400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313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2" name="Text Placeholder 5">
            <a:hlinkClick r:id="rId3"/>
          </p:cNvPr>
          <p:cNvSpPr txBox="1">
            <a:spLocks/>
          </p:cNvSpPr>
          <p:nvPr/>
        </p:nvSpPr>
        <p:spPr>
          <a:xfrm>
            <a:off x="767716" y="5048578"/>
            <a:ext cx="10512861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data:image/gif;base64, R0lGODlhEAAOAL…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84" y="4077073"/>
            <a:ext cx="950521" cy="871311"/>
          </a:xfrm>
          <a:prstGeom prst="roundRect">
            <a:avLst>
              <a:gd name="adj" fmla="val 3376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44" y="2044152"/>
            <a:ext cx="2917330" cy="282500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E084AA7-221F-40BB-BA06-CAA0DA81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0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830" y="1234035"/>
            <a:ext cx="5826195" cy="5569086"/>
          </a:xfrm>
        </p:spPr>
        <p:txBody>
          <a:bodyPr>
            <a:normAutofit/>
          </a:bodyPr>
          <a:lstStyle/>
          <a:p>
            <a:r>
              <a:rPr lang="en-US" sz="3400" dirty="0"/>
              <a:t>You are given 4 image files: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organge.png</a:t>
            </a:r>
          </a:p>
          <a:p>
            <a:pPr>
              <a:spcBef>
                <a:spcPts val="1799"/>
              </a:spcBef>
            </a:pPr>
            <a:r>
              <a:rPr lang="en-US" sz="3400" dirty="0"/>
              <a:t>Create a Web page like the screenshot on the right</a:t>
            </a:r>
          </a:p>
          <a:p>
            <a:pPr lvl="1"/>
            <a:r>
              <a:rPr lang="en-US" sz="3200" dirty="0"/>
              <a:t>Hints: use 3 paragraphs, each holding 5 images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19" y="1392898"/>
            <a:ext cx="4739783" cy="469041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0897708-F543-4C5C-B063-8B983CC1E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6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Ordered Lists: &lt;Ol&gt; Tag</a:t>
            </a:r>
            <a:endParaRPr lang="en-US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7547" y="1209766"/>
            <a:ext cx="11576210" cy="23092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400" dirty="0"/>
              <a:t>Create an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rdered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ist</a:t>
            </a:r>
          </a:p>
          <a:p>
            <a:pPr>
              <a:defRPr/>
            </a:pPr>
            <a:r>
              <a:rPr lang="en-US" sz="34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200" noProof="1"/>
              <a:t>Each holding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&lt;li&gt;&lt;/li&gt;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564084" y="1218526"/>
            <a:ext cx="5525616" cy="243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&gt;One&lt;/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&gt;Two&lt;/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3331740" y="4252733"/>
            <a:ext cx="2598805" cy="1014999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5599032" y="4252733"/>
            <a:ext cx="866363" cy="1045313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>
            <a:off x="6885353" y="4252731"/>
            <a:ext cx="1" cy="1014998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7420201" y="4252731"/>
            <a:ext cx="912574" cy="1014998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510" y="4670027"/>
            <a:ext cx="1323630" cy="1152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53" y="5470545"/>
            <a:ext cx="1342675" cy="1085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147" y="5470351"/>
            <a:ext cx="1255540" cy="1107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8307" y="5464289"/>
            <a:ext cx="1430666" cy="1091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409" y="5087169"/>
            <a:ext cx="1333153" cy="1104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82" y="1349211"/>
            <a:ext cx="1924599" cy="1675371"/>
          </a:xfrm>
          <a:prstGeom prst="roundRect">
            <a:avLst>
              <a:gd name="adj" fmla="val 2249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7817" y="3706773"/>
            <a:ext cx="11576369" cy="6387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tx1"/>
              </a:buClr>
              <a:defRPr/>
            </a:pPr>
            <a:r>
              <a:rPr lang="en-US" dirty="0"/>
              <a:t>Attribute values for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, or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8332776" y="4252732"/>
            <a:ext cx="1651657" cy="90446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F6D293C-9350-4469-B8A5-C04DC6A62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6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9" grpId="0" animBg="1"/>
      <p:bldP spid="921611" grpId="0" animBg="1"/>
      <p:bldP spid="921613" grpId="0" animBg="1"/>
      <p:bldP spid="921615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Unordered Lists: &lt;Ul&gt; Tag</a:t>
            </a:r>
            <a:endParaRPr lang="en-US" dirty="0"/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8291" y="1242832"/>
            <a:ext cx="11576210" cy="5665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/>
              <a:t>nordered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/>
              <a:t>ist using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4010761" y="4913614"/>
            <a:ext cx="1838358" cy="727468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6136530" y="4913614"/>
            <a:ext cx="999989" cy="656713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1982274" y="1848362"/>
            <a:ext cx="8227455" cy="243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12" y="5641108"/>
            <a:ext cx="1744142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930" y="5303755"/>
            <a:ext cx="1674833" cy="982061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477" y="5641108"/>
            <a:ext cx="1828527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416" y="5641108"/>
            <a:ext cx="1858129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48" y="2047345"/>
            <a:ext cx="3046832" cy="1786551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07817" y="4418742"/>
            <a:ext cx="11576369" cy="61429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  <a:defRPr/>
            </a:pPr>
            <a:r>
              <a:rPr lang="en-US" sz="3200" dirty="0"/>
              <a:t>Attribute values for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/>
              <a:t> are</a:t>
            </a:r>
            <a:r>
              <a:rPr lang="bg-BG" sz="3200" dirty="0"/>
              <a:t>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3200" b="1" dirty="0"/>
              <a:t>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8054002" y="4965594"/>
            <a:ext cx="583212" cy="622845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10368200" y="4965594"/>
            <a:ext cx="250135" cy="604733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CD6450B-E262-4FF3-86BE-C6A5BCE3F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70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nimBg="1"/>
      <p:bldP spid="923654" grpId="0" animBg="1"/>
      <p:bldP spid="15" grpId="0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Definition Lists: &lt;Dl&gt; Tag</a:t>
            </a:r>
            <a:endParaRPr lang="bg-BG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Holds </a:t>
            </a:r>
            <a:r>
              <a:rPr lang="en-US" b="1" dirty="0">
                <a:solidFill>
                  <a:schemeClr val="bg1"/>
                </a:solidFill>
              </a:rPr>
              <a:t>terms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) with their </a:t>
            </a:r>
            <a:r>
              <a:rPr lang="en-US" b="1" dirty="0">
                <a:solidFill>
                  <a:schemeClr val="bg1"/>
                </a:solidFill>
              </a:rPr>
              <a:t>definitions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)</a:t>
            </a:r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594650" y="2767185"/>
            <a:ext cx="7075941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&gt;HTML&lt;/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&gt;A markup language …&lt;/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&gt;CSS&lt;/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&gt;Language used to …&lt;/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67" y="3085189"/>
            <a:ext cx="4376197" cy="294137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9DF49C1-983B-481F-9456-E3E79F2BA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101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261" y="1710116"/>
            <a:ext cx="493731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i="1" dirty="0"/>
              <a:t>(page continues here …)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2" y="2062663"/>
            <a:ext cx="5879325" cy="425414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14" y="2060848"/>
            <a:ext cx="4982564" cy="425414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E0A558E-12DA-4E06-88ED-340F72F2D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What is </a:t>
            </a:r>
            <a:r>
              <a:rPr lang="en-US" sz="3500" b="1" dirty="0">
                <a:solidFill>
                  <a:schemeClr val="bg1"/>
                </a:solidFill>
              </a:rPr>
              <a:t>HTML</a:t>
            </a:r>
            <a:r>
              <a:rPr lang="en-US" sz="35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HTML Page: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&lt;!DOCTYPE&gt;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HTML Common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  <a:r>
              <a:rPr lang="en-US" sz="35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Headings, Paragraphs, Lists, Images, Links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HTML </a:t>
            </a:r>
            <a:r>
              <a:rPr lang="en-US" sz="3500" b="1" dirty="0">
                <a:solidFill>
                  <a:schemeClr val="bg1"/>
                </a:solidFill>
              </a:rPr>
              <a:t>Terminology</a:t>
            </a:r>
            <a:r>
              <a:rPr lang="en-US" sz="3500" dirty="0"/>
              <a:t>: Tags and Attributes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What is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  <a:r>
              <a:rPr lang="en-US" sz="35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Combining HTML and CSS Files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Inline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Block</a:t>
            </a:r>
            <a:r>
              <a:rPr lang="en-US" sz="3500" dirty="0"/>
              <a:t>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2F7C580-D266-470D-B0AC-B7AA2B77C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25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Hints: Wiki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wiki-page.html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 Brown Bear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&lt;h1&gt;</a:t>
            </a:r>
          </a:p>
          <a:p>
            <a:pPr>
              <a:lnSpc>
                <a:spcPct val="100000"/>
              </a:lnSpc>
            </a:pPr>
            <a:r>
              <a:rPr lang="en-US" dirty="0"/>
              <a:t>Hyperlink: </a:t>
            </a:r>
            <a:r>
              <a:rPr lang="en-US" sz="3199" b="1" dirty="0">
                <a:solidFill>
                  <a:schemeClr val="bg1"/>
                </a:solidFill>
              </a:rPr>
              <a:t>https://en.wikipedia.org/wiki/Brown_bear</a:t>
            </a:r>
            <a:endParaRPr lang="en-US" sz="3199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List: use </a:t>
            </a:r>
            <a:r>
              <a:rPr lang="en-US" b="1" dirty="0">
                <a:solidFill>
                  <a:schemeClr val="bg1"/>
                </a:solidFill>
              </a:rPr>
              <a:t>ordered list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unordered list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Text: use </a:t>
            </a:r>
            <a:r>
              <a:rPr lang="en-US" b="1" dirty="0">
                <a:solidFill>
                  <a:schemeClr val="bg1"/>
                </a:solidFill>
              </a:rPr>
              <a:t>paragraph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04656" lvl="1" indent="-304656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 Image: use the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bear.jpg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53FC32-E4FF-40D3-95B7-6E6ECEFF5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48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3B4CA08-BCE6-4D51-A6E3-5E8D0115FD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Cascading Style Sheets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F24C84-D852-4BD0-B7C9-8C7F8F6881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76" y="2079352"/>
            <a:ext cx="2923424" cy="11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defines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HTML elements</a:t>
            </a:r>
          </a:p>
          <a:p>
            <a:pPr lvl="1"/>
            <a:r>
              <a:rPr lang="en-US" dirty="0"/>
              <a:t>Specifies fonts, colors, margins, sizes, positioning, floating, …</a:t>
            </a:r>
          </a:p>
          <a:p>
            <a:pPr lvl="1"/>
            <a:r>
              <a:rPr lang="en-US" dirty="0"/>
              <a:t>CSS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format: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rule 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20037" y="3854260"/>
            <a:ext cx="5180251" cy="2187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h1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  font-size: 42px;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  color: yellow;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95732" y="4068840"/>
            <a:ext cx="1722670" cy="579044"/>
          </a:xfrm>
          <a:prstGeom prst="wedgeRoundRectCallout">
            <a:avLst>
              <a:gd name="adj1" fmla="val 80519"/>
              <a:gd name="adj2" fmla="val -23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Selector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4413" y="3429002"/>
            <a:ext cx="3353514" cy="614649"/>
          </a:xfrm>
          <a:prstGeom prst="wedgeRoundRectCallout">
            <a:avLst>
              <a:gd name="adj1" fmla="val -64429"/>
              <a:gd name="adj2" fmla="val 59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Opening curly brace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63392" y="5387197"/>
            <a:ext cx="3093913" cy="631930"/>
          </a:xfrm>
          <a:prstGeom prst="wedgeRoundRectCallout">
            <a:avLst>
              <a:gd name="adj1" fmla="val 65931"/>
              <a:gd name="adj2" fmla="val 10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Closing curly brace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7118" y="4923428"/>
            <a:ext cx="3961368" cy="59161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527902" y="4532972"/>
            <a:ext cx="2235232" cy="667622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Declaration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685298" y="5826441"/>
            <a:ext cx="1733300" cy="593036"/>
          </a:xfrm>
          <a:prstGeom prst="wedgeRoundRectCallout">
            <a:avLst>
              <a:gd name="adj1" fmla="val -37006"/>
              <a:gd name="adj2" fmla="val -962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Property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48145" y="5826441"/>
            <a:ext cx="1218552" cy="593036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Value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CC616B9-102F-430F-9E8C-4F619C75C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6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5" grpId="0" animBg="1"/>
      <p:bldP spid="12" grpId="0" animBg="1"/>
      <p:bldP spid="17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535" y="1832021"/>
            <a:ext cx="7270404" cy="4153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&lt;link rel="stylesheet" type="text/css"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href="styles.css"&gt;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&lt;body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id="modern"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This is a &lt;span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&gt;special drink&lt;/span&gt; for &lt;span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&gt;special drinkers&lt;/span&gt;.&lt;/p&gt;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7051" y="1832022"/>
            <a:ext cx="4303029" cy="4281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799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#modern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799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90438" y="1886435"/>
            <a:ext cx="1340393" cy="37563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82584" y="3774619"/>
            <a:ext cx="1228212" cy="36949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351715" y="4224503"/>
            <a:ext cx="2349982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57313" y="3234761"/>
            <a:ext cx="2024473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2536" y="1298956"/>
            <a:ext cx="7270404" cy="53306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using-css.html</a:t>
            </a:r>
            <a:endParaRPr lang="en-US" sz="1799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7051" y="1298956"/>
            <a:ext cx="4303029" cy="53306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styles.css</a:t>
            </a:r>
            <a:endParaRPr lang="en-US" sz="1799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72798" y="3898503"/>
            <a:ext cx="1744806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801598" y="4584409"/>
            <a:ext cx="2339391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Elbow Connector 12"/>
          <p:cNvCxnSpPr>
            <a:cxnSpLocks/>
            <a:stCxn id="17" idx="3"/>
          </p:cNvCxnSpPr>
          <p:nvPr/>
        </p:nvCxnSpPr>
        <p:spPr>
          <a:xfrm flipV="1">
            <a:off x="3081786" y="1577834"/>
            <a:ext cx="5769091" cy="1838655"/>
          </a:xfrm>
          <a:prstGeom prst="bentConnector3">
            <a:avLst>
              <a:gd name="adj1" fmla="val 50000"/>
            </a:avLst>
          </a:prstGeom>
          <a:ln w="76200"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2">
            <a:extLst>
              <a:ext uri="{FF2B5EF4-FFF2-40B4-BE49-F238E27FC236}">
                <a16:creationId xmlns:a16="http://schemas.microsoft.com/office/drawing/2014/main" id="{F01495D5-6C87-4AA1-8422-B9CEAB04590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217604" y="3898502"/>
            <a:ext cx="4464980" cy="6086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12">
            <a:extLst>
              <a:ext uri="{FF2B5EF4-FFF2-40B4-BE49-F238E27FC236}">
                <a16:creationId xmlns:a16="http://schemas.microsoft.com/office/drawing/2014/main" id="{A5990AB3-0DDC-4E62-B4BF-F9A8DB93AC32}"/>
              </a:ext>
            </a:extLst>
          </p:cNvPr>
          <p:cNvCxnSpPr>
            <a:cxnSpLocks/>
            <a:stCxn id="21" idx="0"/>
            <a:endCxn id="22" idx="1"/>
          </p:cNvCxnSpPr>
          <p:nvPr/>
        </p:nvCxnSpPr>
        <p:spPr>
          <a:xfrm rot="5400000" flipH="1" flipV="1">
            <a:off x="5008096" y="1592866"/>
            <a:ext cx="2200952" cy="3163731"/>
          </a:xfrm>
          <a:prstGeom prst="bentConnector2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70" y="5098400"/>
            <a:ext cx="2382523" cy="155626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73CDE059-1901-4F8F-8052-517CED03B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1" grpId="0" animBg="1"/>
      <p:bldP spid="17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010FA-8D80-40F1-8392-FF390124F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elements by </a:t>
            </a:r>
            <a:r>
              <a:rPr lang="en-US" b="1" dirty="0"/>
              <a:t>name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by </a:t>
            </a:r>
            <a:r>
              <a:rPr lang="en-US" b="1" dirty="0"/>
              <a:t>class</a:t>
            </a:r>
            <a:r>
              <a:rPr lang="en-US" dirty="0"/>
              <a:t> name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by element </a:t>
            </a:r>
            <a:r>
              <a:rPr lang="en-US" b="1" dirty="0"/>
              <a:t>id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</a:t>
            </a:r>
            <a:r>
              <a:rPr lang="en-US" b="1" dirty="0"/>
              <a:t>element</a:t>
            </a:r>
            <a:r>
              <a:rPr lang="en-US" dirty="0"/>
              <a:t> with certain </a:t>
            </a:r>
            <a:r>
              <a:rPr lang="en-US" b="1" dirty="0"/>
              <a:t>class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37DE7-64FB-4710-9848-10CBF5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F371D03-6A47-486A-A0AE-DD0E8FFECAF9}"/>
              </a:ext>
            </a:extLst>
          </p:cNvPr>
          <p:cNvSpPr txBox="1">
            <a:spLocks/>
          </p:cNvSpPr>
          <p:nvPr/>
        </p:nvSpPr>
        <p:spPr>
          <a:xfrm>
            <a:off x="6588071" y="1809423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h1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color: blue;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F54E66-5333-44A7-AA7F-9BA0C9372315}"/>
              </a:ext>
            </a:extLst>
          </p:cNvPr>
          <p:cNvSpPr txBox="1">
            <a:spLocks/>
          </p:cNvSpPr>
          <p:nvPr/>
        </p:nvSpPr>
        <p:spPr>
          <a:xfrm>
            <a:off x="597601" y="1809423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&lt;h1&gt;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Page Title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&lt;/h1&gt; 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80CBEDD-0A51-4773-83E6-6B1B94051287}"/>
              </a:ext>
            </a:extLst>
          </p:cNvPr>
          <p:cNvSpPr txBox="1">
            <a:spLocks/>
          </p:cNvSpPr>
          <p:nvPr/>
        </p:nvSpPr>
        <p:spPr>
          <a:xfrm>
            <a:off x="6588071" y="3204060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.odd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font-size: 10px;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84C5413-EC3A-4CA6-870E-DBFAB1158EC1}"/>
              </a:ext>
            </a:extLst>
          </p:cNvPr>
          <p:cNvSpPr txBox="1">
            <a:spLocks/>
          </p:cNvSpPr>
          <p:nvPr/>
        </p:nvSpPr>
        <p:spPr>
          <a:xfrm>
            <a:off x="597601" y="3204060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&lt;p class="odd"&gt;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Text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&lt;/p&gt;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6BF0052-D9C0-4A74-99E8-F67EBFF4E33B}"/>
              </a:ext>
            </a:extLst>
          </p:cNvPr>
          <p:cNvSpPr txBox="1">
            <a:spLocks/>
          </p:cNvSpPr>
          <p:nvPr/>
        </p:nvSpPr>
        <p:spPr>
          <a:xfrm>
            <a:off x="6588071" y="4595089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#login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width: 150px;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9056C-ACF8-45F6-9DBD-2CC3E09509C3}"/>
              </a:ext>
            </a:extLst>
          </p:cNvPr>
          <p:cNvSpPr txBox="1">
            <a:spLocks/>
          </p:cNvSpPr>
          <p:nvPr/>
        </p:nvSpPr>
        <p:spPr>
          <a:xfrm>
            <a:off x="597601" y="4595089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&lt;span id="login"&gt;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Go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&lt;/span&gt;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346F1DD-EA78-43B6-A19A-E93C9C6DB64D}"/>
              </a:ext>
            </a:extLst>
          </p:cNvPr>
          <p:cNvSpPr txBox="1">
            <a:spLocks/>
          </p:cNvSpPr>
          <p:nvPr/>
        </p:nvSpPr>
        <p:spPr>
          <a:xfrm>
            <a:off x="6588071" y="5989726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a.login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width: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80px;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02C3868-B09E-4A0D-B1A9-AEA55D6C3479}"/>
              </a:ext>
            </a:extLst>
          </p:cNvPr>
          <p:cNvSpPr txBox="1">
            <a:spLocks/>
          </p:cNvSpPr>
          <p:nvPr/>
        </p:nvSpPr>
        <p:spPr>
          <a:xfrm>
            <a:off x="597601" y="5989726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&lt;a class="login"&gt;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Login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&lt;/a&gt;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A95832F-3F8E-433F-90EE-C90A6B9D229E}"/>
              </a:ext>
            </a:extLst>
          </p:cNvPr>
          <p:cNvSpPr/>
          <p:nvPr/>
        </p:nvSpPr>
        <p:spPr bwMode="auto">
          <a:xfrm>
            <a:off x="6061982" y="1968684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511E15-B0AF-4C45-AF54-12FC772FC8B6}"/>
              </a:ext>
            </a:extLst>
          </p:cNvPr>
          <p:cNvSpPr/>
          <p:nvPr/>
        </p:nvSpPr>
        <p:spPr bwMode="auto">
          <a:xfrm>
            <a:off x="6061982" y="3363321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D9E2A7-4071-4E4B-A44D-F57FBE3BAB12}"/>
              </a:ext>
            </a:extLst>
          </p:cNvPr>
          <p:cNvSpPr/>
          <p:nvPr/>
        </p:nvSpPr>
        <p:spPr bwMode="auto">
          <a:xfrm>
            <a:off x="6061982" y="4754351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85AB9A5-7419-4B4B-84FC-069A23237C6E}"/>
              </a:ext>
            </a:extLst>
          </p:cNvPr>
          <p:cNvSpPr/>
          <p:nvPr/>
        </p:nvSpPr>
        <p:spPr bwMode="auto">
          <a:xfrm>
            <a:off x="6061982" y="6148987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7FC667BF-CEA5-4971-A903-7280955FF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698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237DE7-64FB-4710-9848-10CBF5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</a:t>
            </a:r>
            <a:r>
              <a:rPr lang="en-US"/>
              <a:t>CSS Selectors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F371D03-6A47-486A-A0AE-DD0E8FFECAF9}"/>
              </a:ext>
            </a:extLst>
          </p:cNvPr>
          <p:cNvSpPr txBox="1">
            <a:spLocks/>
          </p:cNvSpPr>
          <p:nvPr/>
        </p:nvSpPr>
        <p:spPr>
          <a:xfrm>
            <a:off x="7580614" y="1420028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&gt; h1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F54E66-5333-44A7-AA7F-9BA0C9372315}"/>
              </a:ext>
            </a:extLst>
          </p:cNvPr>
          <p:cNvSpPr txBox="1">
            <a:spLocks/>
          </p:cNvSpPr>
          <p:nvPr/>
        </p:nvSpPr>
        <p:spPr>
          <a:xfrm>
            <a:off x="382489" y="1420029"/>
            <a:ext cx="6883207" cy="5128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&lt;section id="news"&gt;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&lt;h1&gt;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Hot News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&lt;/h1&gt;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&lt;article&gt;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&lt;h1&gt;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New Release!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&lt;/h1&gt;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&lt;p&gt;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Today we released</a:t>
            </a:r>
            <a:endParaRPr lang="en-US" altLang="en-US" sz="2799" dirty="0">
              <a:solidFill>
                <a:schemeClr val="bg1"/>
              </a:solidFill>
              <a:effectLst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  &lt;b class="red"&gt;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ver. 7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&lt;/b&gt;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  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of our unique software …</a:t>
            </a:r>
            <a:endParaRPr lang="en-US" altLang="en-US" sz="2799" dirty="0">
              <a:solidFill>
                <a:schemeClr val="bg1"/>
              </a:solidFill>
              <a:effectLst/>
              <a:latin typeface="+mn-lt"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&lt;/p&gt;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&lt;/article&gt;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&lt;p&gt;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Published: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&lt;span class="date"&gt;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1/1/2021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&lt;/span&gt;&lt;/p&gt;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&lt;/section&gt;</a:t>
            </a:r>
            <a:endParaRPr lang="en-US" altLang="en-US" sz="2799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D6DB2C9-11F7-4EF5-B18D-7AAF5A87E725}"/>
              </a:ext>
            </a:extLst>
          </p:cNvPr>
          <p:cNvSpPr txBox="1">
            <a:spLocks/>
          </p:cNvSpPr>
          <p:nvPr/>
        </p:nvSpPr>
        <p:spPr>
          <a:xfrm>
            <a:off x="7580614" y="2316039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article &gt; h1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F3239A3-096F-4530-B8EA-BC9C59641FED}"/>
              </a:ext>
            </a:extLst>
          </p:cNvPr>
          <p:cNvSpPr txBox="1">
            <a:spLocks/>
          </p:cNvSpPr>
          <p:nvPr/>
        </p:nvSpPr>
        <p:spPr>
          <a:xfrm>
            <a:off x="7580614" y="3212051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article p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11F63ED-46D7-4456-A4F6-7448E8A8E1EC}"/>
              </a:ext>
            </a:extLst>
          </p:cNvPr>
          <p:cNvSpPr txBox="1">
            <a:spLocks/>
          </p:cNvSpPr>
          <p:nvPr/>
        </p:nvSpPr>
        <p:spPr>
          <a:xfrm>
            <a:off x="7580614" y="4108063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p &gt; b.red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761CAC3-DB2D-4840-BDFD-9098ED84E92B}"/>
              </a:ext>
            </a:extLst>
          </p:cNvPr>
          <p:cNvSpPr txBox="1">
            <a:spLocks/>
          </p:cNvSpPr>
          <p:nvPr/>
        </p:nvSpPr>
        <p:spPr>
          <a:xfrm>
            <a:off x="7580614" y="5004074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span.date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0D62154-42A7-4734-8B66-CA1CEAC33A56}"/>
              </a:ext>
            </a:extLst>
          </p:cNvPr>
          <p:cNvSpPr txBox="1">
            <a:spLocks/>
          </p:cNvSpPr>
          <p:nvPr/>
        </p:nvSpPr>
        <p:spPr>
          <a:xfrm>
            <a:off x="7580614" y="5900087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article&gt;p, section&gt;p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72A1387-DFA2-476F-ADC0-575A60DC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7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D35F33C-522C-4730-BFBA-5FB5191FEE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99" dirty="0">
                <a:hlinkClick r:id="rId2"/>
              </a:rPr>
              <a:t>h</a:t>
            </a:r>
            <a:r>
              <a:rPr lang="da-DK" sz="2799" dirty="0">
                <a:hlinkClick r:id="rId2"/>
              </a:rPr>
              <a:t>ttps://codepen.io/snakov/pen/GRjLWWN </a:t>
            </a:r>
            <a:endParaRPr lang="en-US" sz="2799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857F86-C537-48FA-9CE2-CDDB28AC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Live Demo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2BCA2F3C-2654-44A4-A810-195713E0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07" y="1816507"/>
            <a:ext cx="6145643" cy="4914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EA339C5-856B-469F-B3DE-639C2A92A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2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to 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739" y="1189047"/>
            <a:ext cx="11804750" cy="5569086"/>
          </a:xfrm>
        </p:spPr>
        <p:txBody>
          <a:bodyPr>
            <a:normAutofit/>
          </a:bodyPr>
          <a:lstStyle/>
          <a:p>
            <a:r>
              <a:rPr lang="en-US" dirty="0"/>
              <a:t>Create the following page</a:t>
            </a:r>
            <a:br>
              <a:rPr lang="en-US" dirty="0"/>
            </a:br>
            <a:r>
              <a:rPr lang="en-US" dirty="0"/>
              <a:t>(HTML + CSS files)</a:t>
            </a:r>
          </a:p>
          <a:p>
            <a:pPr>
              <a:spcBef>
                <a:spcPts val="1200"/>
              </a:spcBef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Container: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&lt;main&gt;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Background color: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#f7f381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Heading: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</a:p>
          <a:p>
            <a:pPr lvl="1"/>
            <a:r>
              <a:rPr lang="en-US" dirty="0"/>
              <a:t>Date: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+ center it</a:t>
            </a:r>
          </a:p>
          <a:p>
            <a:pPr lvl="1"/>
            <a:r>
              <a:rPr lang="en-US" dirty="0"/>
              <a:t>List: 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99" y="1386909"/>
            <a:ext cx="5198142" cy="460522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70BF3F5-F5C3-4A59-A2FD-0E9E27ED2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38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to Do List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3529" y="1820822"/>
            <a:ext cx="10621089" cy="471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599" b="1" i="1" noProof="1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2599" b="1" i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 link the CSS here </a:t>
            </a:r>
            <a:r>
              <a:rPr lang="en-US" sz="2599" b="1" i="1" noProof="1"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&lt;main class="my-list"&gt;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Today's to do list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TODO: Put day-info here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TODO: Put list-item here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3529" y="1305511"/>
            <a:ext cx="10621089" cy="51531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to-do-list.html</a:t>
            </a:r>
            <a:endParaRPr lang="en-US" sz="2399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66" y="3204059"/>
            <a:ext cx="3985092" cy="349893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44D1C1A-5276-4F92-BF18-C19761C30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6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to Do List (CSS)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20505" y="1830394"/>
            <a:ext cx="4021564" cy="3872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ol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margin: 12px;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p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0505" y="1269563"/>
            <a:ext cx="4021564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to-do-list.css</a:t>
            </a:r>
            <a:endParaRPr lang="en-US" sz="25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5155" y="1834936"/>
            <a:ext cx="6554647" cy="3872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margin: 0 auto;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padding: 8px 24px;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width: 500px;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border: 1px solid #f7f381;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background: #f7f381;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box-shadow: 0 0 10px 2px #333333;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5155" y="1269563"/>
            <a:ext cx="6554647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to-do-list.css</a:t>
            </a:r>
            <a:endParaRPr lang="en-US" sz="2599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8457BD-0340-49F0-ADC7-AB104D258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defines </a:t>
            </a:r>
            <a:r>
              <a:rPr lang="en-US" b="1" dirty="0">
                <a:solidFill>
                  <a:schemeClr val="bg1"/>
                </a:solidFill>
              </a:rPr>
              <a:t>inline CSS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8671" y="2870456"/>
            <a:ext cx="7876247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</a:rPr>
              <a:t>&lt;h1 style="color:blue"&gt;</a:t>
            </a:r>
            <a:r>
              <a:rPr lang="en-US" sz="2799" b="1" noProof="1"/>
              <a:t>This is a blue …</a:t>
            </a:r>
            <a:r>
              <a:rPr lang="en-US" sz="2799" b="1" noProof="1">
                <a:latin typeface="Consolas" pitchFamily="49" charset="0"/>
              </a:rPr>
              <a:t> &lt;/h1&gt;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8671" y="4859863"/>
            <a:ext cx="7876247" cy="1449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&lt;h2 style="color:red; font-size:2.1em"&gt;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This is a red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&lt;/h2&gt;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16453" y="2056982"/>
            <a:ext cx="3123386" cy="610217"/>
          </a:xfrm>
          <a:prstGeom prst="wedgeRoundRectCallout">
            <a:avLst>
              <a:gd name="adj1" fmla="val -41809"/>
              <a:gd name="adj2" fmla="val 97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Attribute "style"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804916" y="3834373"/>
            <a:ext cx="1700960" cy="623365"/>
          </a:xfrm>
          <a:prstGeom prst="wedgeRoundRectCallout">
            <a:avLst>
              <a:gd name="adj1" fmla="val 39951"/>
              <a:gd name="adj2" fmla="val -1218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Property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297867" y="3834372"/>
            <a:ext cx="1363252" cy="623365"/>
          </a:xfrm>
          <a:prstGeom prst="wedgeRoundRectCallout">
            <a:avLst>
              <a:gd name="adj1" fmla="val -45017"/>
              <a:gd name="adj2" fmla="val -120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Value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887876" y="5500561"/>
            <a:ext cx="2468237" cy="1038225"/>
          </a:xfrm>
          <a:prstGeom prst="wedgeRoundRectCallout">
            <a:avLst>
              <a:gd name="adj1" fmla="val -68712"/>
              <a:gd name="adj2" fmla="val -6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Multiple CSS declarations</a:t>
            </a:r>
            <a:endParaRPr lang="bg-BG" sz="2799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4028845"/>
            <a:ext cx="3435141" cy="2409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334288"/>
            <a:ext cx="3435141" cy="240963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9C5876A4-46F7-4C67-9C5D-A15892B8C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1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CSS Styles in the HTML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59" y="1189047"/>
            <a:ext cx="11801576" cy="5569087"/>
          </a:xfrm>
        </p:spPr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0" indent="0">
              <a:buNone/>
            </a:pPr>
            <a:endParaRPr lang="en-GB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51246" y="1989375"/>
            <a:ext cx="6619034" cy="15103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&lt;body&gt;</a:t>
            </a:r>
            <a:endParaRPr lang="en-GB" altLang="en-US" sz="2799" dirty="0"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2799" dirty="0">
                <a:solidFill>
                  <a:schemeClr val="tx1"/>
                </a:solidFill>
                <a:effectLst/>
              </a:rPr>
              <a:t>  &lt;p </a:t>
            </a:r>
            <a:r>
              <a:rPr lang="en-GB" altLang="en-US" sz="2799" dirty="0">
                <a:solidFill>
                  <a:schemeClr val="bg1"/>
                </a:solidFill>
                <a:effectLst/>
              </a:rPr>
              <a:t>class</a:t>
            </a:r>
            <a:r>
              <a:rPr lang="en-GB" altLang="en-US" sz="2799" dirty="0">
                <a:solidFill>
                  <a:schemeClr val="tx1"/>
                </a:solidFill>
                <a:effectLst/>
              </a:rPr>
              <a:t>="</a:t>
            </a:r>
            <a:r>
              <a:rPr lang="en-GB" altLang="en-US" sz="2799" dirty="0">
                <a:solidFill>
                  <a:schemeClr val="bg1"/>
                </a:solidFill>
                <a:effectLst/>
              </a:rPr>
              <a:t>red</a:t>
            </a:r>
            <a:r>
              <a:rPr lang="en-GB" altLang="en-US" sz="2799" dirty="0">
                <a:solidFill>
                  <a:schemeClr val="tx1"/>
                </a:solidFill>
                <a:effectLst/>
              </a:rPr>
              <a:t>"&gt;This is red&lt;/p&gt;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2465" y="1989376"/>
            <a:ext cx="4453840" cy="3664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  .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red</a:t>
            </a:r>
            <a:r>
              <a:rPr lang="en-US" altLang="en-US" sz="2799" dirty="0">
                <a:solidFill>
                  <a:schemeClr val="tx1"/>
                </a:solidFill>
                <a:effectLst/>
              </a:rPr>
              <a:t> {color:red;}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88" y="3159071"/>
            <a:ext cx="4762409" cy="313034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5E80E2F-9B2E-42E9-BE9A-190E165D7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11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E02D616-A77B-495C-8FAA-6D8B4BBFB9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/>
              <a:t>&lt;div&gt; </a:t>
            </a:r>
            <a:r>
              <a:rPr lang="en-US" dirty="0"/>
              <a:t>vs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en-US" b="1" dirty="0"/>
              <a:t>&lt;span&gt;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Inline and 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ACC61B-F07C-453B-8761-D7CBDDDE7D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27" y="1143597"/>
            <a:ext cx="2055974" cy="28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(rectangles)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5" name="Rounded Rectangle 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b="1" dirty="0">
                  <a:solidFill>
                    <a:schemeClr val="bg1"/>
                  </a:solidFill>
                </a:rPr>
                <a:t>display: block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68161" y="3331996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45" y="3235300"/>
            <a:ext cx="3147183" cy="1385280"/>
          </a:xfrm>
          <a:prstGeom prst="roundRect">
            <a:avLst>
              <a:gd name="adj" fmla="val 1511"/>
            </a:avLst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1ECB7A46-C659-4B72-9377-2CFB44C4F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0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59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be split across multiple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bg1"/>
                </a:solidFill>
              </a:rPr>
              <a:t>display: inline</a:t>
            </a:r>
            <a:endParaRPr lang="en-US" sz="1799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6563" y="2924944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Welcome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7D0259E8-38D7-4DCD-8EC5-866664755D87}"/>
              </a:ext>
            </a:extLst>
          </p:cNvPr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42" name="Rounded Rectangle 41"/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55D138-9B3D-481E-962E-08726D4C2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8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Elements can be also </a:t>
            </a:r>
            <a:r>
              <a:rPr lang="en-US" b="1" dirty="0">
                <a:solidFill>
                  <a:schemeClr val="bg1"/>
                </a:solidFill>
              </a:rPr>
              <a:t>inline-block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words in a sentence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4"/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/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27477" y="3160888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0" name="Rounded Rectangle 1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2" name="Rounded Rectangle 2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25" name="Rounded Rectangle 2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29" name="Rounded Rectangle 2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32" name="Rounded Rectangle 3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35" name="Rounded Rectangle 3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9" name="Rounded Rectangle 3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5" name="Rectangle 44"/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12" y="3304743"/>
            <a:ext cx="2840242" cy="1615159"/>
          </a:xfrm>
          <a:prstGeom prst="rect">
            <a:avLst/>
          </a:prstGeom>
        </p:spPr>
      </p:pic>
      <p:sp>
        <p:nvSpPr>
          <p:cNvPr id="38" name="Slide Number">
            <a:extLst>
              <a:ext uri="{FF2B5EF4-FFF2-40B4-BE49-F238E27FC236}">
                <a16:creationId xmlns:a16="http://schemas.microsoft.com/office/drawing/2014/main" id="{C52F74B3-B01E-4B70-8D62-6B0A6E729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8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F4D82A4-58E5-4ED5-B13D-AECF6CEB29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More HTML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B07297-2782-458A-BDC1-6088277BCC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7" name="Picture 6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76" y="1809423"/>
            <a:ext cx="2894907" cy="173866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Резултат с изображение за proble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526" y="1935417"/>
            <a:ext cx="1446256" cy="144625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25032" y="1189047"/>
            <a:ext cx="7500571" cy="5569086"/>
          </a:xfrm>
        </p:spPr>
        <p:txBody>
          <a:bodyPr/>
          <a:lstStyle/>
          <a:p>
            <a:r>
              <a:rPr lang="en-GB" dirty="0"/>
              <a:t>Create a HTML page, holding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at the example</a:t>
            </a:r>
          </a:p>
          <a:p>
            <a:r>
              <a:rPr lang="en-GB" dirty="0"/>
              <a:t>Hints:</a:t>
            </a:r>
          </a:p>
          <a:p>
            <a:pPr lvl="1"/>
            <a:r>
              <a:rPr lang="en-GB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for</a:t>
            </a:r>
            <a:br>
              <a:rPr lang="en-GB" dirty="0"/>
            </a:br>
            <a:r>
              <a:rPr lang="en-US" b="1" dirty="0">
                <a:solidFill>
                  <a:schemeClr val="bg1"/>
                </a:solidFill>
              </a:rPr>
              <a:t>List Item 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List item 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List Item 3</a:t>
            </a:r>
          </a:p>
          <a:p>
            <a:pPr lvl="1"/>
            <a:r>
              <a:rPr lang="en-GB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dirty="0"/>
              <a:t>,</a:t>
            </a:r>
            <a:r>
              <a:rPr lang="en-GB" dirty="0">
                <a:solidFill>
                  <a:srgbClr val="F3BE6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for the nested lists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04" y="1414174"/>
            <a:ext cx="3955989" cy="4681133"/>
          </a:xfrm>
          <a:prstGeom prst="roundRect">
            <a:avLst>
              <a:gd name="adj" fmla="val 530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174B7AE-C174-48D8-B304-EFCA56BD6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39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209" y="1822259"/>
            <a:ext cx="10817582" cy="4707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 type="I"&gt;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&lt;li&gt;List item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&lt;ol type="a"&gt;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&lt;li&gt;Nested item 1.1&lt;/li&gt;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&lt;li&gt;Nested item 1.2&lt;/li&gt;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 &lt;!-- </a:t>
            </a:r>
            <a:r>
              <a:rPr lang="en-US" sz="2999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List item 2 and List item 3 here 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7209" y="1224574"/>
            <a:ext cx="10817582" cy="59768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  <a:endParaRPr lang="en-US" sz="27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423" y="2203146"/>
            <a:ext cx="4408795" cy="1530514"/>
          </a:xfrm>
          <a:prstGeom prst="roundRect">
            <a:avLst>
              <a:gd name="adj" fmla="val 1734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20FB259-57CE-4BE4-B719-A4E845A21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1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533" y="1719447"/>
            <a:ext cx="10665222" cy="5076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&lt;li&gt;List item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&lt;ul type="circle"&gt;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&lt;li&gt;Nested item 2.2.1&lt;/li&gt;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&lt;li&gt;&lt;!-- </a:t>
            </a:r>
            <a:r>
              <a:rPr lang="en-US" sz="2599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the next items here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--&gt;&lt;/li&gt;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2.3&lt;/li&gt;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&lt;/li&gt;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6533" y="1134598"/>
            <a:ext cx="10665222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063" y="1890836"/>
            <a:ext cx="3851767" cy="2078025"/>
          </a:xfrm>
          <a:prstGeom prst="roundRect">
            <a:avLst>
              <a:gd name="adj" fmla="val 1734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EF89743-EC65-40EE-A152-E4457295C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69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777" y="2046968"/>
            <a:ext cx="11004446" cy="3462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&lt;li&gt;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List item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&lt;ul type="disc"&gt;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&lt;li&gt;Nested item 3.1&lt;/li&gt;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&lt;li&gt;&lt;!--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the next items here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--&gt;&lt;/li&gt;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&lt;/li&gt;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3777" y="1384671"/>
            <a:ext cx="11004446" cy="66229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46" y="2289652"/>
            <a:ext cx="3514621" cy="1544699"/>
          </a:xfrm>
          <a:prstGeom prst="roundRect">
            <a:avLst>
              <a:gd name="adj" fmla="val 1873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264CFE7-6B72-4F8E-BF25-15BDD2083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3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224575"/>
            <a:ext cx="11735168" cy="5494658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551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456" y="1412776"/>
            <a:ext cx="10764221" cy="502589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2"/>
                </a:solidFill>
              </a:rPr>
              <a:t>What is HTML?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27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1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9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2"/>
                </a:solidFill>
              </a:rPr>
              <a:t>CSS styles may be: </a:t>
            </a:r>
            <a:r>
              <a:rPr lang="bg-BG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xternal</a:t>
            </a:r>
            <a:r>
              <a:rPr lang="en-US" sz="3199" b="1" dirty="0">
                <a:solidFill>
                  <a:schemeClr val="bg2"/>
                </a:solidFill>
              </a:rPr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inline</a:t>
            </a:r>
            <a:r>
              <a:rPr lang="en-US" sz="3199" b="1" dirty="0">
                <a:solidFill>
                  <a:schemeClr val="bg2"/>
                </a:solidFill>
              </a:rPr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embedded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2335" y="6023734"/>
            <a:ext cx="10242217" cy="438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.my-list p { </a:t>
            </a:r>
            <a:r>
              <a:rPr lang="en-US" sz="18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text-align: center; </a:t>
            </a:r>
            <a:r>
              <a:rPr lang="en-US" sz="18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813490" y="1944387"/>
            <a:ext cx="10251062" cy="3492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html&gt;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meta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charset=</a:t>
            </a:r>
            <a:r>
              <a:rPr lang="en-US" altLang="en-US" sz="1899" dirty="0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&gt;HTML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Example&lt;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/title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/head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&gt;Hello HTML!&lt;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/h1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&gt;tags&lt;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/strong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&gt;. Visit the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href="https://softuni.bg/trainings/courses"&gt;SoftUni HTML course to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   learn</a:t>
            </a:r>
            <a:r>
              <a:rPr lang="bg-BG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more.&lt;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/p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/body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/html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5ED4EFF-85A3-4FB0-BCDF-137D07A8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212" y="1179576"/>
            <a:ext cx="11801576" cy="556908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language describes </a:t>
            </a:r>
            <a:r>
              <a:rPr lang="en-US" b="1" dirty="0">
                <a:solidFill>
                  <a:schemeClr val="bg1"/>
                </a:solidFill>
              </a:rPr>
              <a:t>Web content </a:t>
            </a:r>
            <a:r>
              <a:rPr lang="en-US" dirty="0"/>
              <a:t>(Web pages)</a:t>
            </a:r>
          </a:p>
          <a:p>
            <a:pPr lvl="1"/>
            <a:r>
              <a:rPr lang="en-US" dirty="0"/>
              <a:t>Text with formatting, images, lists, hyperlinks, tables, forms, etc.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dirty="0"/>
              <a:t> to define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dirty="0"/>
              <a:t> </a:t>
            </a:r>
            <a:r>
              <a:rPr lang="en-US" dirty="0"/>
              <a:t>in the Web page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lnSpc>
                <a:spcPct val="100000"/>
              </a:lnSpc>
              <a:buNone/>
            </a:pPr>
            <a:endParaRPr lang="en-GB" sz="25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25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091338" y="3577262"/>
            <a:ext cx="7618016" cy="13650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1"/>
                </a:solidFill>
                <a:effectLst/>
              </a:rPr>
              <a:t>&lt;p&gt;</a:t>
            </a:r>
          </a:p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799" dirty="0">
                <a:solidFill>
                  <a:schemeClr val="accent1"/>
                </a:solidFill>
                <a:effectLst/>
              </a:rPr>
              <a:t>&lt;b&gt;</a:t>
            </a:r>
            <a:r>
              <a:rPr lang="en-US" sz="2799" dirty="0">
                <a:solidFill>
                  <a:schemeClr val="tx1"/>
                </a:solidFill>
                <a:effectLst/>
              </a:rPr>
              <a:t>Document</a:t>
            </a:r>
            <a:r>
              <a:rPr lang="en-US" sz="2799" dirty="0">
                <a:solidFill>
                  <a:schemeClr val="accent1"/>
                </a:solidFill>
                <a:effectLst/>
              </a:rPr>
              <a:t>&lt;/b&gt; </a:t>
            </a:r>
            <a:r>
              <a:rPr lang="en-US" sz="2799" b="0" dirty="0">
                <a:solidFill>
                  <a:schemeClr val="tx1"/>
                </a:solidFill>
                <a:effectLst/>
              </a:rPr>
              <a:t>content goes here…</a:t>
            </a:r>
          </a:p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582056" y="3163182"/>
            <a:ext cx="2209225" cy="609441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>
                <a:solidFill>
                  <a:srgbClr val="FFFFFF"/>
                </a:solidFill>
              </a:rPr>
              <a:t>Opening tag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582056" y="4869208"/>
            <a:ext cx="2209225" cy="592749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Closing tag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76" y="5716912"/>
            <a:ext cx="6094940" cy="841102"/>
          </a:xfrm>
          <a:prstGeom prst="roundRect">
            <a:avLst>
              <a:gd name="adj" fmla="val 5105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9828829" y="3330577"/>
            <a:ext cx="1677551" cy="65258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>
                <a:solidFill>
                  <a:srgbClr val="FFFFFF"/>
                </a:solidFill>
              </a:rPr>
              <a:t>Element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A3CE52B-154C-44DE-A6C4-6CA62D0DB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263352" y="1140954"/>
            <a:ext cx="11593288" cy="5672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meta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charset=</a:t>
            </a:r>
            <a:r>
              <a:rPr lang="en-US" altLang="en-US" sz="2599" dirty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&gt;HTML Example&lt;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/title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/head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&gt;Hello HTML!&lt;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/h1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&gt;tags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/strong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&gt;. Visit the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href="https://softuni.bg/trainings/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courses"&gt;SoftUni HTML course to learn</a:t>
            </a: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more.&lt;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/p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/html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30" y="1449516"/>
            <a:ext cx="5203338" cy="260932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C67B50-F19F-4F5E-BAB6-FD721EC37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5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1AC752-79D6-412B-A3C1-3B8D1AEB1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welcome.html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b="1" dirty="0">
                <a:solidFill>
                  <a:schemeClr val="bg1"/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Paragraph of text: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Modify the code from the previous slide,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Submit the page in the judge: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welcome.html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ZIP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66" y="1422891"/>
            <a:ext cx="5615281" cy="28158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B91CDCA-7957-4D46-9254-B4AA890B4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0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79587"/>
            <a:ext cx="11804750" cy="556908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Code, Brackets</a:t>
            </a:r>
            <a:r>
              <a:rPr lang="bg-BG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NetBeans</a:t>
            </a:r>
          </a:p>
          <a:p>
            <a:pPr lvl="1"/>
            <a:r>
              <a:rPr lang="en-US" dirty="0"/>
              <a:t>Good free tools for HTML5, cross-platform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WebStorm</a:t>
            </a:r>
          </a:p>
          <a:p>
            <a:pPr lvl="1"/>
            <a:r>
              <a:rPr lang="en-US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</a:t>
            </a:r>
          </a:p>
          <a:p>
            <a:pPr lvl="1"/>
            <a:r>
              <a:rPr lang="en-US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Sublime Text, Vim, Notepad++</a:t>
            </a:r>
          </a:p>
          <a:p>
            <a:pPr lvl="1"/>
            <a:r>
              <a:rPr lang="en-US" dirty="0"/>
              <a:t>For hackers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5184" y="2736527"/>
            <a:ext cx="1146541" cy="1120936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1317" y="4148812"/>
            <a:ext cx="1674277" cy="1022936"/>
          </a:xfrm>
          <a:prstGeom prst="roundRect">
            <a:avLst>
              <a:gd name="adj" fmla="val 2286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2774" y="5404135"/>
            <a:ext cx="1371362" cy="987381"/>
          </a:xfrm>
          <a:prstGeom prst="rect">
            <a:avLst/>
          </a:prstGeom>
        </p:spPr>
      </p:pic>
      <p:pic>
        <p:nvPicPr>
          <p:cNvPr id="1028" name="Picture 4" descr="https://cdn.tutsplus.com/net/uploads/2013/11/deeper-in-brackets-retina-preview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909" y="1310189"/>
            <a:ext cx="1039093" cy="1039093"/>
          </a:xfrm>
          <a:prstGeom prst="roundRect">
            <a:avLst>
              <a:gd name="adj" fmla="val 2286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98B6EA-BABC-4A26-B63A-1DB4BCBC1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57" y="1269563"/>
            <a:ext cx="8613595" cy="530475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678FDF-392D-43C0-B8F1-0FA4FD2A7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38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2885</Words>
  <Application>Microsoft Office PowerPoint</Application>
  <PresentationFormat>Широк екран</PresentationFormat>
  <Paragraphs>499</Paragraphs>
  <Slides>46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Page – Example</vt:lpstr>
      <vt:lpstr>Problem: Welcome to HTML</vt:lpstr>
      <vt:lpstr>HTML – Developer Environments</vt:lpstr>
      <vt:lpstr>Developer Tools: [F12] in the Browser</vt:lpstr>
      <vt:lpstr>Zen Coding (Emmet) for Fast HTML Coding</vt:lpstr>
      <vt:lpstr>HTML Common Elements</vt:lpstr>
      <vt:lpstr>Headings and Paragraphs</vt:lpstr>
      <vt:lpstr>Hyperlinks</vt:lpstr>
      <vt:lpstr>Images</vt:lpstr>
      <vt:lpstr>Problem: Fruits</vt:lpstr>
      <vt:lpstr>Ordered Lists: &lt;Ol&gt; Tag</vt:lpstr>
      <vt:lpstr>Unordered Lists: &lt;Ul&gt; Tag</vt:lpstr>
      <vt:lpstr>Definition Lists: &lt;Dl&gt; Tag</vt:lpstr>
      <vt:lpstr>Problem: Wiki Page</vt:lpstr>
      <vt:lpstr>Hints: Wiki Page</vt:lpstr>
      <vt:lpstr>What is CSS?</vt:lpstr>
      <vt:lpstr>What is CSS?</vt:lpstr>
      <vt:lpstr>Combining HTML and CSS Files (External Style)</vt:lpstr>
      <vt:lpstr>CSS Selectors</vt:lpstr>
      <vt:lpstr>Combined CSS Selectors</vt:lpstr>
      <vt:lpstr>CSS Selectors: Live Demo</vt:lpstr>
      <vt:lpstr>Problem: to Do List</vt:lpstr>
      <vt:lpstr>Solution: to Do List (HTML)</vt:lpstr>
      <vt:lpstr>Solution: to Do List (CSS)</vt:lpstr>
      <vt:lpstr>Inline CSS Style</vt:lpstr>
      <vt:lpstr>Embedded CSS Styles in the HTML Page</vt:lpstr>
      <vt:lpstr>Inline and Block Elements</vt:lpstr>
      <vt:lpstr>Block Elements</vt:lpstr>
      <vt:lpstr>Inline Elements</vt:lpstr>
      <vt:lpstr>Inline-Block Elements</vt:lpstr>
      <vt:lpstr>More HTML Problems</vt:lpstr>
      <vt:lpstr>Problem: HTML Lists</vt:lpstr>
      <vt:lpstr>Solution: HTML Lists</vt:lpstr>
      <vt:lpstr>Solution: HTML Lists (2)</vt:lpstr>
      <vt:lpstr>Solution: HTML Lists (3)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30</cp:revision>
  <dcterms:created xsi:type="dcterms:W3CDTF">2018-05-23T13:08:44Z</dcterms:created>
  <dcterms:modified xsi:type="dcterms:W3CDTF">2022-12-19T13:44:52Z</dcterms:modified>
  <cp:category>programming;computer programming;software development;web development</cp:category>
</cp:coreProperties>
</file>