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</p:sldMasterIdLst>
  <p:notesMasterIdLst>
    <p:notesMasterId r:id="rId24"/>
  </p:notesMasterIdLst>
  <p:handoutMasterIdLst>
    <p:handoutMasterId r:id="rId25"/>
  </p:handoutMasterIdLst>
  <p:sldIdLst>
    <p:sldId id="256" r:id="rId3"/>
    <p:sldId id="287" r:id="rId4"/>
    <p:sldId id="258" r:id="rId5"/>
    <p:sldId id="626" r:id="rId6"/>
    <p:sldId id="316" r:id="rId7"/>
    <p:sldId id="261" r:id="rId8"/>
    <p:sldId id="269" r:id="rId9"/>
    <p:sldId id="262" r:id="rId10"/>
    <p:sldId id="263" r:id="rId11"/>
    <p:sldId id="264" r:id="rId12"/>
    <p:sldId id="286" r:id="rId13"/>
    <p:sldId id="625" r:id="rId14"/>
    <p:sldId id="268" r:id="rId15"/>
    <p:sldId id="270" r:id="rId16"/>
    <p:sldId id="271" r:id="rId17"/>
    <p:sldId id="618" r:id="rId18"/>
    <p:sldId id="615" r:id="rId19"/>
    <p:sldId id="622" r:id="rId20"/>
    <p:sldId id="278" r:id="rId21"/>
    <p:sldId id="280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42FEBD-26D1-436B-AC56-7EC5DB266A07}">
          <p14:sldIdLst>
            <p14:sldId id="256"/>
            <p14:sldId id="287"/>
            <p14:sldId id="258"/>
          </p14:sldIdLst>
        </p14:section>
        <p14:section name="Partners" id="{783DEDEE-CB4E-429E-AF53-A548D51732E9}">
          <p14:sldIdLst>
            <p14:sldId id="626"/>
            <p14:sldId id="316"/>
          </p14:sldIdLst>
        </p14:section>
        <p14:section name="Introduction" id="{7C2F6FA8-27CD-4EF1-BCC5-C3CA6958A557}">
          <p14:sldIdLst>
            <p14:sldId id="261"/>
            <p14:sldId id="269"/>
            <p14:sldId id="262"/>
            <p14:sldId id="263"/>
          </p14:sldIdLst>
        </p14:section>
        <p14:section name="Trainers and Team" id="{2EE8BF26-A732-457D-9965-28337059A8FB}">
          <p14:sldIdLst>
            <p14:sldId id="264"/>
            <p14:sldId id="286"/>
            <p14:sldId id="625"/>
          </p14:sldIdLst>
        </p14:section>
        <p14:section name="Course Objectives" id="{0A29C37D-6F4E-4A6F-90D3-669657AC39A8}">
          <p14:sldIdLst>
            <p14:sldId id="268"/>
            <p14:sldId id="270"/>
            <p14:sldId id="271"/>
            <p14:sldId id="618"/>
            <p14:sldId id="615"/>
            <p14:sldId id="622"/>
          </p14:sldIdLst>
        </p14:section>
        <p14:section name="Conclusion" id="{8EC75E86-77E3-4EF2-A234-DFD9FF50D827}">
          <p14:sldIdLst>
            <p14:sldId id="278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00"/>
    <a:srgbClr val="234465"/>
    <a:srgbClr val="00B050"/>
    <a:srgbClr val="44A9F8"/>
    <a:srgbClr val="44444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490" y="6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91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549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309/JS-Applications-Exams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589/js-applications-february-2022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8.png"/><Relationship Id="rId10" Type="http://schemas.openxmlformats.org/officeDocument/2006/relationships/hyperlink" Target="https://www.facebook.com/groups/JSAdvancedSeptember2021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softuni.bg/forum/categories/19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5.jp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8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www.youtube.com/c/CodeItUpwithIv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21" y="1212344"/>
            <a:ext cx="10965303" cy="882654"/>
          </a:xfrm>
        </p:spPr>
        <p:txBody>
          <a:bodyPr>
            <a:normAutofit/>
          </a:bodyPr>
          <a:lstStyle/>
          <a:p>
            <a:r>
              <a:rPr lang="en-US" sz="4000" b="1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887"/>
            <a:ext cx="12097731" cy="882654"/>
          </a:xfrm>
        </p:spPr>
        <p:txBody>
          <a:bodyPr>
            <a:noAutofit/>
          </a:bodyPr>
          <a:lstStyle/>
          <a:p>
            <a:r>
              <a:rPr lang="en-US" sz="5400" dirty="0"/>
              <a:t>JavaScript Applications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01885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4876" y="4689000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876" y="501457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C75A333-5C91-412E-9C84-4E59CC74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7" y="2192731"/>
            <a:ext cx="2305546" cy="2305546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447801"/>
            <a:ext cx="7198125" cy="4724329"/>
          </a:xfrm>
        </p:spPr>
        <p:txBody>
          <a:bodyPr>
            <a:normAutofit/>
          </a:bodyPr>
          <a:lstStyle/>
          <a:p>
            <a:r>
              <a:rPr lang="en-US" sz="3600" b="1" dirty="0">
                <a:ea typeface="+mn-lt"/>
                <a:cs typeface="+mn-lt"/>
              </a:rPr>
              <a:t>Senior Full Stack Developer &amp; Team Lead at Motion-Software</a:t>
            </a:r>
            <a:endParaRPr lang="bg-BG" sz="3600" b="1" dirty="0">
              <a:ea typeface="+mn-lt"/>
              <a:cs typeface="+mn-lt"/>
            </a:endParaRPr>
          </a:p>
          <a:p>
            <a:r>
              <a:rPr lang="en-US" sz="3600" b="1" dirty="0">
                <a:ea typeface="+mn-lt"/>
                <a:cs typeface="+mn-lt"/>
              </a:rPr>
              <a:t>Trainer</a:t>
            </a:r>
            <a:r>
              <a:rPr lang="en-US" sz="3600" dirty="0">
                <a:ea typeface="+mn-lt"/>
                <a:cs typeface="+mn-lt"/>
              </a:rPr>
              <a:t> at </a:t>
            </a:r>
            <a:r>
              <a:rPr lang="en-US" sz="3600" dirty="0" err="1">
                <a:ea typeface="+mn-lt"/>
                <a:cs typeface="+mn-lt"/>
              </a:rPr>
              <a:t>SoftUni</a:t>
            </a:r>
            <a:endParaRPr lang="en-US" sz="3600" dirty="0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Experience with </a:t>
            </a:r>
            <a:r>
              <a:rPr lang="en-US" sz="3600" b="1" dirty="0">
                <a:ea typeface="+mn-lt"/>
                <a:cs typeface="+mn-lt"/>
              </a:rPr>
              <a:t>JS, React, Node.js, MongoDB</a:t>
            </a:r>
          </a:p>
          <a:p>
            <a:r>
              <a:rPr lang="bg-BG" sz="3600" dirty="0">
                <a:ea typeface="+mn-lt"/>
                <a:cs typeface="+mn-lt"/>
              </a:rPr>
              <a:t>6</a:t>
            </a:r>
            <a:r>
              <a:rPr lang="en-US" sz="3600">
                <a:ea typeface="+mn-lt"/>
                <a:cs typeface="+mn-lt"/>
              </a:rPr>
              <a:t>+ </a:t>
            </a:r>
            <a:r>
              <a:rPr lang="en-US" sz="3600" dirty="0">
                <a:ea typeface="+mn-lt"/>
                <a:cs typeface="+mn-lt"/>
              </a:rPr>
              <a:t>years professional experience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0ED82-2297-4D55-AC8C-1DD7EC9B8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64" y="1752601"/>
            <a:ext cx="3490102" cy="3486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947A8C8-2602-4097-A770-8DD632192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37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6000" y="1584000"/>
            <a:ext cx="7750594" cy="453907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3600" b="1" dirty="0"/>
              <a:t>Software Engineer at EPAM Systems</a:t>
            </a:r>
            <a:endParaRPr lang="bg-BG" sz="3600" b="1" dirty="0"/>
          </a:p>
          <a:p>
            <a:pPr>
              <a:lnSpc>
                <a:spcPct val="120000"/>
              </a:lnSpc>
            </a:pPr>
            <a:r>
              <a:rPr lang="en-US" sz="3600" dirty="0"/>
              <a:t>+4 years of experience as a </a:t>
            </a:r>
            <a:r>
              <a:rPr lang="en-US" sz="3600" b="1" dirty="0"/>
              <a:t>Technical Trainer </a:t>
            </a:r>
            <a:r>
              <a:rPr lang="en-US" sz="3600" dirty="0"/>
              <a:t>at </a:t>
            </a:r>
            <a:r>
              <a:rPr lang="en-US" sz="3600" b="1" dirty="0"/>
              <a:t>Software University</a:t>
            </a:r>
            <a:endParaRPr lang="bg-BG" sz="3600" b="1" dirty="0"/>
          </a:p>
          <a:p>
            <a:pPr>
              <a:lnSpc>
                <a:spcPct val="120000"/>
              </a:lnSpc>
            </a:pPr>
            <a:r>
              <a:rPr lang="en-US" sz="3600" b="1" dirty="0"/>
              <a:t>Front-end development</a:t>
            </a:r>
          </a:p>
          <a:p>
            <a:pPr>
              <a:lnSpc>
                <a:spcPct val="120000"/>
              </a:lnSpc>
            </a:pPr>
            <a:r>
              <a:rPr lang="en-US" sz="3600" b="1" dirty="0"/>
              <a:t>Lecturer</a:t>
            </a:r>
            <a:r>
              <a:rPr lang="en-US" sz="3600" dirty="0"/>
              <a:t> in various conferences </a:t>
            </a:r>
            <a:r>
              <a:rPr lang="bg-BG" sz="3600" dirty="0"/>
              <a:t>              </a:t>
            </a:r>
            <a:r>
              <a:rPr lang="en-US" sz="3600" dirty="0"/>
              <a:t>and seminars</a:t>
            </a: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bg-BG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Ivaylo</a:t>
            </a:r>
            <a:r>
              <a:rPr lang="en-US" dirty="0"/>
              <a:t> Dimitrov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34E902-A017-4E43-991D-F666D4C51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A0C556F-1B12-4313-AE32-0C7C212B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000" y="1719000"/>
            <a:ext cx="2700000" cy="3585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140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Assessment and 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091000" y="1120775"/>
            <a:ext cx="9904150" cy="5546725"/>
          </a:xfrm>
        </p:spPr>
        <p:txBody>
          <a:bodyPr>
            <a:normAutofit/>
          </a:bodyPr>
          <a:lstStyle/>
          <a:p>
            <a:r>
              <a:rPr lang="en-US" dirty="0"/>
              <a:t>Structure: </a:t>
            </a:r>
            <a:r>
              <a:rPr lang="en-US" b="1" dirty="0">
                <a:solidFill>
                  <a:schemeClr val="bg1"/>
                </a:solidFill>
              </a:rPr>
              <a:t>1 problem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4 hours</a:t>
            </a:r>
          </a:p>
          <a:p>
            <a:pPr lvl="1"/>
            <a:r>
              <a:rPr lang="en-US" dirty="0"/>
              <a:t>Single Page Application with </a:t>
            </a:r>
            <a:r>
              <a:rPr lang="en-US" b="1" dirty="0">
                <a:solidFill>
                  <a:schemeClr val="bg1"/>
                </a:solidFill>
              </a:rPr>
              <a:t>multiple features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remote data storage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</a:p>
          <a:p>
            <a:pPr lvl="1"/>
            <a:r>
              <a:rPr lang="en-US" dirty="0"/>
              <a:t>Libraries for </a:t>
            </a:r>
            <a:r>
              <a:rPr lang="en-US" b="1" dirty="0">
                <a:solidFill>
                  <a:schemeClr val="bg1"/>
                </a:solidFill>
              </a:rPr>
              <a:t>templating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</a:p>
          <a:p>
            <a:r>
              <a:rPr lang="en-US" dirty="0"/>
              <a:t>Exam: </a:t>
            </a:r>
            <a:r>
              <a:rPr lang="en-US" b="1" dirty="0">
                <a:solidFill>
                  <a:schemeClr val="bg1"/>
                </a:solidFill>
              </a:rPr>
              <a:t>2 Apr 2022</a:t>
            </a:r>
          </a:p>
          <a:p>
            <a:r>
              <a:rPr lang="en-US" dirty="0"/>
              <a:t>Retake: </a:t>
            </a:r>
            <a:r>
              <a:rPr lang="en-US" b="1" dirty="0">
                <a:solidFill>
                  <a:schemeClr val="bg1"/>
                </a:solidFill>
              </a:rPr>
              <a:t>10 Apr 2022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669" y="2400491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642128FC-CEF4-4583-A2A1-82AF8CB8233D}"/>
              </a:ext>
            </a:extLst>
          </p:cNvPr>
          <p:cNvSpPr/>
          <p:nvPr/>
        </p:nvSpPr>
        <p:spPr>
          <a:xfrm>
            <a:off x="9405009" y="5563630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Advanced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441001" y="5382861"/>
            <a:ext cx="3285626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06. Apr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Apr 2022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858627" y="5382861"/>
            <a:ext cx="1499626" cy="791139"/>
            <a:chOff x="7052165" y="5186411"/>
            <a:chExt cx="1220975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052171" y="5186411"/>
              <a:ext cx="1220969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052165" y="5366537"/>
              <a:ext cx="1220969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April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299393"/>
            <a:ext cx="3015000" cy="6159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1000" y="1683431"/>
            <a:ext cx="3015000" cy="615962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441000" y="1679343"/>
            <a:ext cx="3285626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Jan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 Feb 2022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824567" y="1679102"/>
            <a:ext cx="4737322" cy="1236013"/>
            <a:chOff x="7214556" y="1922272"/>
            <a:chExt cx="5069969" cy="123601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192227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19.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9786000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291000" y="3533146"/>
            <a:ext cx="3015000" cy="615962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2883C5-0284-40B8-915E-7A301B5D3539}"/>
              </a:ext>
            </a:extLst>
          </p:cNvPr>
          <p:cNvSpPr/>
          <p:nvPr/>
        </p:nvSpPr>
        <p:spPr bwMode="auto">
          <a:xfrm>
            <a:off x="290387" y="4149108"/>
            <a:ext cx="3015000" cy="6159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441001" y="3533146"/>
            <a:ext cx="3285626" cy="1231924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 Feb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Apr 2022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858627" y="3529058"/>
            <a:ext cx="4817373" cy="1236012"/>
            <a:chOff x="6835660" y="4209853"/>
            <a:chExt cx="5155640" cy="123601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22.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209853"/>
              <a:ext cx="869893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60" y="4834853"/>
              <a:ext cx="7842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7692812" y="4834853"/>
              <a:ext cx="335567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March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DDB626C-D44B-4A0E-A52D-78CAD94BEB9C}"/>
                </a:ext>
              </a:extLst>
            </p:cNvPr>
            <p:cNvSpPr/>
            <p:nvPr/>
          </p:nvSpPr>
          <p:spPr bwMode="auto">
            <a:xfrm>
              <a:off x="11121402" y="4834853"/>
              <a:ext cx="869898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</a:t>
              </a:r>
            </a:p>
          </p:txBody>
        </p:sp>
      </p:grpSp>
      <p:sp>
        <p:nvSpPr>
          <p:cNvPr id="34" name="Rectangle 1">
            <a:extLst>
              <a:ext uri="{FF2B5EF4-FFF2-40B4-BE49-F238E27FC236}">
                <a16:creationId xmlns:a16="http://schemas.microsoft.com/office/drawing/2014/main" id="{8DAFE1D9-9BFA-4D7D-B072-2CD3798FBD74}"/>
              </a:ext>
            </a:extLst>
          </p:cNvPr>
          <p:cNvSpPr/>
          <p:nvPr/>
        </p:nvSpPr>
        <p:spPr bwMode="auto">
          <a:xfrm>
            <a:off x="98147" y="1574516"/>
            <a:ext cx="11800594" cy="141189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12725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5083500" y="2393258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4476000" y="1784858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410557" y="1848431"/>
            <a:ext cx="9611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u="sng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softuni.bg/trainings/3589/js-applications-february-2022</a:t>
            </a:r>
            <a:endParaRPr lang="en-US" sz="2400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softuni.bg/forum/categories/19/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facebook.com/groups/JSAdvancedSeptember2021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24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00" y="1089000"/>
            <a:ext cx="5916372" cy="1033303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1448104"/>
            <a:ext cx="9049234" cy="5207396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Introduction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Training &amp; Team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Course Organization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9" y="1760873"/>
            <a:ext cx="2964682" cy="1668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Applications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 &amp; Program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4000" dirty="0"/>
              <a:t>Improve </a:t>
            </a:r>
            <a:r>
              <a:rPr lang="en-US" sz="4000" b="1" dirty="0">
                <a:solidFill>
                  <a:schemeClr val="bg1"/>
                </a:solidFill>
              </a:rPr>
              <a:t>DOM</a:t>
            </a:r>
            <a:r>
              <a:rPr lang="en-US" sz="4000" dirty="0"/>
              <a:t> skills with </a:t>
            </a:r>
            <a:r>
              <a:rPr lang="en-US" sz="4000" b="1" dirty="0">
                <a:solidFill>
                  <a:schemeClr val="bg1"/>
                </a:solidFill>
              </a:rPr>
              <a:t>new techniques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Use </a:t>
            </a:r>
            <a:r>
              <a:rPr lang="en-US" sz="4000" b="1" dirty="0">
                <a:solidFill>
                  <a:schemeClr val="bg1"/>
                </a:solidFill>
              </a:rPr>
              <a:t>remote services </a:t>
            </a:r>
            <a:r>
              <a:rPr lang="en-US" sz="4000" dirty="0"/>
              <a:t>to read and store data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Work with </a:t>
            </a:r>
            <a:r>
              <a:rPr lang="en-US" sz="4000" b="1" dirty="0">
                <a:solidFill>
                  <a:schemeClr val="bg1"/>
                </a:solidFill>
              </a:rPr>
              <a:t>external libraries </a:t>
            </a:r>
            <a:r>
              <a:rPr lang="en-US" sz="4000" dirty="0"/>
              <a:t>and </a:t>
            </a:r>
            <a:r>
              <a:rPr lang="en-US" sz="4000" b="1" dirty="0">
                <a:solidFill>
                  <a:schemeClr val="bg1"/>
                </a:solidFill>
              </a:rPr>
              <a:t>documentation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Apply </a:t>
            </a:r>
            <a:r>
              <a:rPr lang="en-US" sz="4000" b="1" dirty="0">
                <a:solidFill>
                  <a:schemeClr val="bg1"/>
                </a:solidFill>
              </a:rPr>
              <a:t>best practices </a:t>
            </a:r>
            <a:r>
              <a:rPr lang="en-US" sz="4000" dirty="0"/>
              <a:t>and project </a:t>
            </a:r>
            <a:r>
              <a:rPr lang="en-US" sz="4000" b="1" dirty="0">
                <a:solidFill>
                  <a:schemeClr val="bg1"/>
                </a:solidFill>
              </a:rPr>
              <a:t>architecture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Create fully-featured </a:t>
            </a:r>
            <a:r>
              <a:rPr lang="en-US" sz="4000" b="1" dirty="0">
                <a:solidFill>
                  <a:schemeClr val="bg1"/>
                </a:solidFill>
              </a:rPr>
              <a:t>front-end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 HTTP and REST Services</a:t>
            </a:r>
          </a:p>
          <a:p>
            <a:r>
              <a:rPr lang="en-US" noProof="1"/>
              <a:t>Asynchronous Programming</a:t>
            </a:r>
          </a:p>
          <a:p>
            <a:r>
              <a:rPr lang="en-US" noProof="1"/>
              <a:t>Data and Authentication</a:t>
            </a:r>
          </a:p>
          <a:p>
            <a:r>
              <a:rPr lang="en-US" noProof="1"/>
              <a:t>Single Page Applications</a:t>
            </a:r>
          </a:p>
          <a:p>
            <a:r>
              <a:rPr lang="en-US" noProof="1"/>
              <a:t>Architecture and Testing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Applications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noProof="1"/>
              <a:t>Client-Side Rendering</a:t>
            </a:r>
          </a:p>
          <a:p>
            <a:pPr>
              <a:buFont typeface="+mj-lt"/>
              <a:buAutoNum type="arabicPeriod" startAt="6"/>
            </a:pPr>
            <a:r>
              <a:rPr lang="en-US" noProof="1"/>
              <a:t>Routing</a:t>
            </a:r>
          </a:p>
          <a:p>
            <a:pPr>
              <a:buFont typeface="+mj-lt"/>
              <a:buAutoNum type="arabicPeriod" startAt="6"/>
            </a:pPr>
            <a:r>
              <a:rPr lang="en-US" noProof="1"/>
              <a:t>Modular Applications</a:t>
            </a:r>
          </a:p>
          <a:p>
            <a:pPr>
              <a:buFont typeface="+mj-lt"/>
              <a:buAutoNum type="arabicPeriod" startAt="6"/>
            </a:pPr>
            <a:r>
              <a:rPr lang="en-US" noProof="1"/>
              <a:t>End-to-End Application</a:t>
            </a:r>
          </a:p>
          <a:p>
            <a:pPr>
              <a:buFont typeface="+mj-lt"/>
              <a:buAutoNum type="arabicPeriod" startAt="6"/>
            </a:pPr>
            <a:r>
              <a:rPr lang="bg-BG" noProof="1"/>
              <a:t> </a:t>
            </a:r>
            <a:r>
              <a:rPr lang="en-US" dirty="0"/>
              <a:t>Webpack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Applications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5794</TotalTime>
  <Words>748</Words>
  <Application>Microsoft Office PowerPoint</Application>
  <PresentationFormat>Широк екран</PresentationFormat>
  <Paragraphs>169</Paragraphs>
  <Slides>21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JavaScript Applications</vt:lpstr>
      <vt:lpstr>Table of Contents</vt:lpstr>
      <vt:lpstr>Have a Question?</vt:lpstr>
      <vt:lpstr>SoftUni Diamond Partners</vt:lpstr>
      <vt:lpstr>Educational Partners</vt:lpstr>
      <vt:lpstr>Презентация на PowerPoint</vt:lpstr>
      <vt:lpstr>Course Objectives</vt:lpstr>
      <vt:lpstr>JS Applications – Course Topics</vt:lpstr>
      <vt:lpstr>JS Applications – Course Topics</vt:lpstr>
      <vt:lpstr>Trainers and Team</vt:lpstr>
      <vt:lpstr>Ivaylo Papazov</vt:lpstr>
      <vt:lpstr>Ivaylo Dimitrov</vt:lpstr>
      <vt:lpstr>Course Details</vt:lpstr>
      <vt:lpstr>Practical Exam</vt:lpstr>
      <vt:lpstr>Theoretical Exam</vt:lpstr>
      <vt:lpstr>JS Advanced Module Timeline</vt:lpstr>
      <vt:lpstr>Course Scoring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Applications  - Course Intro</dc:title>
  <dc:subject>Software Development</dc:subject>
  <dc:creator>Software University</dc:creator>
  <cp:keywords>JS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141</cp:revision>
  <dcterms:created xsi:type="dcterms:W3CDTF">2018-05-23T13:08:44Z</dcterms:created>
  <dcterms:modified xsi:type="dcterms:W3CDTF">2022-02-21T15:08:09Z</dcterms:modified>
  <cp:category>programming;computer programming;software development;web development</cp:category>
</cp:coreProperties>
</file>