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5" r:id="rId56"/>
    <p:sldId id="317" r:id="rId57"/>
    <p:sldId id="31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CA7DDBE-FAC6-4A10-9B93-A22BABF65ACD}">
          <p14:sldIdLst>
            <p14:sldId id="256"/>
            <p14:sldId id="257"/>
            <p14:sldId id="258"/>
          </p14:sldIdLst>
        </p14:section>
        <p14:section name="Introduction and Basic Syntax" id="{79F45A36-EE9F-41BD-A892-9EBD5739E7C6}">
          <p14:sldIdLst>
            <p14:sldId id="259"/>
            <p14:sldId id="260"/>
            <p14:sldId id="261"/>
            <p14:sldId id="262"/>
            <p14:sldId id="263"/>
          </p14:sldIdLst>
        </p14:section>
        <p14:section name="Input/Output" id="{168731ED-CDD3-4660-A5DF-C74302F3B606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ison Operators" id="{2397FA48-BC1D-4895-97F5-5F63B7F41FA0}">
          <p14:sldIdLst>
            <p14:sldId id="273"/>
            <p14:sldId id="274"/>
            <p14:sldId id="275"/>
          </p14:sldIdLst>
        </p14:section>
        <p14:section name="Implementing Control-Flow Logic" id="{04CD3DF3-EDA3-44FE-8D88-C2ABE52F61B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Logical Operators" id="{100AA997-5A21-4403-B315-11B33BE414FC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Loops" id="{44C61B1D-D47E-4861-8E5E-051A29064E04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Debugging and Troubleshooting" id="{05BBA99B-54F4-4364-8A61-9D4D95C93907}">
          <p14:sldIdLst>
            <p14:sldId id="304"/>
            <p14:sldId id="305"/>
            <p14:sldId id="306"/>
            <p14:sldId id="307"/>
            <p14:sldId id="308"/>
          </p14:sldIdLst>
        </p14:section>
        <p14:section name="Conclusion" id="{0329CA56-F9F1-4EE4-87D0-613C5C9EFCF9}">
          <p14:sldIdLst>
            <p14:sldId id="309"/>
            <p14:sldId id="315"/>
            <p14:sldId id="31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95214" autoAdjust="0"/>
  </p:normalViewPr>
  <p:slideViewPr>
    <p:cSldViewPr showGuides="1">
      <p:cViewPr varScale="1">
        <p:scale>
          <a:sx n="55" d="100"/>
          <a:sy n="55" d="100"/>
        </p:scale>
        <p:origin x="53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60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1160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1456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9923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752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8269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5541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8629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153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2655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257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99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8184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590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65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88/Intro-and-Basic-Syntax-Lab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udge.softuni.bg/Contests/1188/Intro-and-Basic-Syntax-Lab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88/Intro-and-Basic-Syntax-Lab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178879"/>
            <a:ext cx="10962447" cy="1225140"/>
          </a:xfrm>
        </p:spPr>
        <p:txBody>
          <a:bodyPr>
            <a:noAutofit/>
          </a:bodyPr>
          <a:lstStyle/>
          <a:p>
            <a:r>
              <a:rPr lang="en-US" sz="4000" dirty="0"/>
              <a:t>Basic Syntax , I/O, Conditions, Loops and Debugging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1" y="254857"/>
            <a:ext cx="11097320" cy="882654"/>
          </a:xfrm>
        </p:spPr>
        <p:txBody>
          <a:bodyPr>
            <a:noAutofit/>
          </a:bodyPr>
          <a:lstStyle/>
          <a:p>
            <a:r>
              <a:rPr lang="en-US" sz="5400" dirty="0"/>
              <a:t>C#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0" y="4876800"/>
            <a:ext cx="3137440" cy="506796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29D80-EC3F-4C59-903D-A55EE0F8B6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996893" y="2068237"/>
            <a:ext cx="4198214" cy="332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read/write</a:t>
            </a:r>
            <a:r>
              <a:rPr lang="en-US" sz="3600" dirty="0"/>
              <a:t> to the console, using</a:t>
            </a:r>
            <a:br>
              <a:rPr lang="en-US" sz="3600" dirty="0"/>
            </a:br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endParaRPr lang="en-US" sz="3600" dirty="0"/>
          </a:p>
          <a:p>
            <a:r>
              <a:rPr lang="en-US" sz="3600" dirty="0"/>
              <a:t>Reading input from the console using</a:t>
            </a:r>
            <a:br>
              <a:rPr lang="en-US" sz="3600" dirty="0"/>
            </a:b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Console.ReadLine()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endParaRPr lang="bg-BG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3581400"/>
            <a:ext cx="2819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using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System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5719917"/>
            <a:ext cx="65532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string name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Console.ReadLine()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80984" y="4897109"/>
            <a:ext cx="3084004" cy="769074"/>
          </a:xfrm>
          <a:prstGeom prst="wedgeRoundRectCallout">
            <a:avLst>
              <a:gd name="adj1" fmla="val -54343"/>
              <a:gd name="adj2" fmla="val 44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Returns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bg-BG" sz="27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4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Input from the Console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600" dirty="0"/>
              <a:t> </a:t>
            </a:r>
          </a:p>
          <a:p>
            <a:r>
              <a:rPr lang="en-US" sz="3600" dirty="0"/>
              <a:t>Convert the string to number by </a:t>
            </a:r>
            <a:r>
              <a:rPr lang="en-US" sz="3600" b="1" dirty="0">
                <a:solidFill>
                  <a:schemeClr val="bg1"/>
                </a:solidFill>
              </a:rPr>
              <a:t>parsing</a:t>
            </a:r>
            <a:r>
              <a:rPr lang="en-US" sz="36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1" y="2743200"/>
            <a:ext cx="9604837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string</a:t>
            </a:r>
            <a:r>
              <a:rPr lang="en-US" sz="2700" b="1" noProof="1">
                <a:latin typeface="Consolas" pitchFamily="49" charset="0"/>
              </a:rPr>
              <a:t> name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700" b="1" noProof="1">
                <a:latin typeface="Consolas" pitchFamily="49" charset="0"/>
              </a:rPr>
              <a:t> age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int.Parse(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salary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2700" b="1" noProof="1">
                <a:latin typeface="Consolas" pitchFamily="49" charset="0"/>
              </a:rPr>
              <a:t> isHungry =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bool.Parse(</a:t>
            </a:r>
            <a:r>
              <a:rPr lang="en-US" sz="2700" b="1" noProof="1">
                <a:latin typeface="Consolas" pitchFamily="49" charset="0"/>
              </a:rPr>
              <a:t>Console.ReadLine()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700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17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to the console, using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Use the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System</a:t>
            </a:r>
            <a:r>
              <a:rPr lang="en-US" sz="3600" dirty="0"/>
              <a:t> namespace to access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System.Console</a:t>
            </a:r>
            <a:r>
              <a:rPr lang="en-US" sz="3600" dirty="0"/>
              <a:t> class</a:t>
            </a:r>
          </a:p>
          <a:p>
            <a:r>
              <a:rPr lang="en-US" sz="3600" dirty="0"/>
              <a:t>Writing output to the console: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34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Printing to the Console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1000" y="4239000"/>
            <a:ext cx="5105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Write(</a:t>
            </a:r>
            <a:r>
              <a:rPr lang="en-US" sz="2400" b="1" noProof="1">
                <a:latin typeface="Consolas" pitchFamily="49" charset="0"/>
              </a:rPr>
              <a:t>"Hi,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WriteLine(</a:t>
            </a:r>
            <a:r>
              <a:rPr lang="en-US" sz="2400" b="1" noProof="1">
                <a:latin typeface="Consolas" pitchFamily="49" charset="0"/>
              </a:rPr>
              <a:t>"John!"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Hi, John!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Using </a:t>
            </a:r>
            <a:r>
              <a:rPr lang="en-US" sz="3600" b="1" dirty="0">
                <a:solidFill>
                  <a:schemeClr val="bg1"/>
                </a:solidFill>
              </a:rPr>
              <a:t>placeholders</a:t>
            </a:r>
            <a:r>
              <a:rPr lang="en-US" sz="3600" dirty="0"/>
              <a:t>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Examples: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85800" y="2779138"/>
            <a:ext cx="1011405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Console.WriteLine("Name: </a:t>
            </a:r>
            <a:r>
              <a:rPr lang="en-US" sz="2700" dirty="0">
                <a:solidFill>
                  <a:schemeClr val="bg1"/>
                </a:solidFill>
              </a:rPr>
              <a:t>{0}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{1}</a:t>
            </a:r>
            <a:r>
              <a:rPr lang="en-US" sz="2700" dirty="0"/>
              <a:t>", </a:t>
            </a:r>
            <a:r>
              <a:rPr lang="en-US" sz="2700" dirty="0">
                <a:solidFill>
                  <a:schemeClr val="bg1"/>
                </a:solidFill>
              </a:rPr>
              <a:t>name</a:t>
            </a:r>
            <a:r>
              <a:rPr lang="en-US" sz="2700" dirty="0"/>
              <a:t>, </a:t>
            </a:r>
            <a:r>
              <a:rPr lang="en-US" sz="2700" dirty="0">
                <a:solidFill>
                  <a:schemeClr val="bg1"/>
                </a:solidFill>
              </a:rPr>
              <a:t>age</a:t>
            </a:r>
            <a:r>
              <a:rPr lang="en-US" sz="2700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 Name: George, Age: 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Placeholders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21000" y="2570877"/>
            <a:ext cx="3469196" cy="1084220"/>
          </a:xfrm>
          <a:prstGeom prst="wedgeRoundRectCallout">
            <a:avLst>
              <a:gd name="adj1" fmla="val -32568"/>
              <a:gd name="adj2" fmla="val 75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{0}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137311" y="4886405"/>
            <a:ext cx="3469196" cy="1084220"/>
          </a:xfrm>
          <a:prstGeom prst="wedgeRoundRectCallout">
            <a:avLst>
              <a:gd name="adj1" fmla="val -29071"/>
              <a:gd name="adj2" fmla="val -760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Placeholder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{1}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corresponds to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r>
              <a:rPr lang="en-US" dirty="0"/>
              <a:t> – format number to certain digits with leading zeros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r>
              <a:rPr lang="en-US" dirty="0"/>
              <a:t> – format floating point number with certain digits after the</a:t>
            </a:r>
            <a:br>
              <a:rPr lang="en-US" dirty="0"/>
            </a:br>
            <a:r>
              <a:rPr lang="en-US" dirty="0"/>
              <a:t>decimal point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3788938"/>
            <a:ext cx="9396974" cy="24048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double grade = 5.5334;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int</a:t>
            </a:r>
            <a:r>
              <a:rPr lang="en-US" sz="2700" dirty="0"/>
              <a:t> percentage = 55;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{0:F2}</a:t>
            </a:r>
            <a:r>
              <a:rPr lang="en-US" sz="2700" dirty="0"/>
              <a:t>", grade);      </a:t>
            </a:r>
            <a:r>
              <a:rPr lang="en-US" sz="2700" i="1" dirty="0">
                <a:solidFill>
                  <a:schemeClr val="accent2"/>
                </a:solidFill>
              </a:rPr>
              <a:t>// 5.53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 err="1"/>
              <a:t>Console.WriteLine</a:t>
            </a:r>
            <a:r>
              <a:rPr lang="en-US" sz="2700" dirty="0"/>
              <a:t>("</a:t>
            </a:r>
            <a:r>
              <a:rPr lang="en-US" sz="2700" dirty="0">
                <a:solidFill>
                  <a:schemeClr val="bg1"/>
                </a:solidFill>
              </a:rPr>
              <a:t>{0:D3}</a:t>
            </a:r>
            <a:r>
              <a:rPr lang="en-US" sz="2700" dirty="0"/>
              <a:t>", percentage); </a:t>
            </a:r>
            <a:r>
              <a:rPr lang="en-US" sz="2700" i="1" dirty="0">
                <a:solidFill>
                  <a:schemeClr val="accent2"/>
                </a:solidFill>
              </a:rPr>
              <a:t>// 055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Numbers in Placeholders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4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string interpolation to print on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667000"/>
            <a:ext cx="9296400" cy="29950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string name = "George";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int age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7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dirty="0"/>
              <a:t>Console.WriteLine(</a:t>
            </a:r>
            <a:r>
              <a:rPr lang="en-US" sz="2700" dirty="0">
                <a:solidFill>
                  <a:schemeClr val="bg1"/>
                </a:solidFill>
              </a:rPr>
              <a:t>$</a:t>
            </a:r>
            <a:r>
              <a:rPr lang="en-US" sz="2700" dirty="0"/>
              <a:t>"Name: </a:t>
            </a:r>
            <a:r>
              <a:rPr lang="en-US" sz="2700" dirty="0">
                <a:solidFill>
                  <a:schemeClr val="bg1"/>
                </a:solidFill>
              </a:rPr>
              <a:t>{name}</a:t>
            </a:r>
            <a:r>
              <a:rPr lang="en-US" sz="2700" dirty="0"/>
              <a:t>, Age: </a:t>
            </a:r>
            <a:r>
              <a:rPr lang="en-US" sz="2700" dirty="0">
                <a:solidFill>
                  <a:schemeClr val="bg1"/>
                </a:solidFill>
              </a:rPr>
              <a:t>{age}</a:t>
            </a:r>
            <a:r>
              <a:rPr lang="en-US" sz="2700" dirty="0"/>
              <a:t>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700" i="1" dirty="0">
                <a:solidFill>
                  <a:schemeClr val="accent2"/>
                </a:solidFill>
              </a:rPr>
              <a:t>//Name: George, Age 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 Interpolation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3200401"/>
            <a:ext cx="3657600" cy="1226959"/>
          </a:xfrm>
          <a:prstGeom prst="wedgeRoundRectCallout">
            <a:avLst>
              <a:gd name="adj1" fmla="val -58932"/>
              <a:gd name="adj2" fmla="val 43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Put </a:t>
            </a:r>
            <a:r>
              <a:rPr lang="en-US" sz="2700" b="1" dirty="0">
                <a:solidFill>
                  <a:schemeClr val="bg1"/>
                </a:solidFill>
              </a:rPr>
              <a:t>$</a:t>
            </a:r>
            <a:r>
              <a:rPr lang="en-US" sz="2700" b="1" dirty="0">
                <a:solidFill>
                  <a:srgbClr val="FFFFFF"/>
                </a:solidFill>
              </a:rPr>
              <a:t> in front of the string to use </a:t>
            </a:r>
            <a:r>
              <a:rPr lang="en-US" sz="2700" b="1" dirty="0">
                <a:solidFill>
                  <a:schemeClr val="bg1"/>
                </a:solidFill>
              </a:rPr>
              <a:t>string interpolation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7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F5143B-7A5C-48D2-813A-92D668262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will be given 3 input lines:</a:t>
            </a:r>
          </a:p>
          <a:p>
            <a:pPr lvl="1"/>
            <a:r>
              <a:rPr lang="en-GB" dirty="0"/>
              <a:t>Student Name, Age and Average Grade</a:t>
            </a:r>
          </a:p>
          <a:p>
            <a:r>
              <a:rPr lang="en-GB" dirty="0"/>
              <a:t>Print the input in the following format:</a:t>
            </a:r>
          </a:p>
          <a:p>
            <a:pPr lvl="1"/>
            <a:r>
              <a:rPr lang="en-GB" dirty="0"/>
              <a:t>"Name: {name}, Age: {age}, Grade: {grade}"</a:t>
            </a:r>
          </a:p>
          <a:p>
            <a:pPr lvl="1"/>
            <a:r>
              <a:rPr lang="en-GB" dirty="0"/>
              <a:t>Format the grade to 2 decimal places</a:t>
            </a:r>
          </a:p>
          <a:p>
            <a:pPr lvl="1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AA8ED-642A-4FFF-90C4-D858823D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Student Information</a:t>
            </a:r>
          </a:p>
        </p:txBody>
      </p:sp>
      <p:sp>
        <p:nvSpPr>
          <p:cNvPr id="9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90800" y="5217571"/>
            <a:ext cx="5597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50" y="4724401"/>
            <a:ext cx="10343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John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5.40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55286"/>
            <a:ext cx="685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Name: John, Age: 15, Grade: 5.40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CCFEA-219A-4AA1-B2D5-4C0A613B788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7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F410B-7A1D-4B78-8A6A-E8834734E3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0" y="1371601"/>
            <a:ext cx="1133958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name =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>
                <a:solidFill>
                  <a:schemeClr val="bg1"/>
                </a:solidFill>
              </a:rPr>
              <a:t>int.Parse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double grade = </a:t>
            </a:r>
            <a:r>
              <a:rPr lang="en-US" dirty="0" err="1">
                <a:solidFill>
                  <a:schemeClr val="bg1"/>
                </a:solidFill>
              </a:rPr>
              <a:t>double.Parse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Console.ReadLine</a:t>
            </a:r>
            <a:r>
              <a:rPr lang="en-US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Console.WriteLine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$</a:t>
            </a:r>
            <a:r>
              <a:rPr lang="en-US" dirty="0">
                <a:solidFill>
                  <a:schemeClr val="tx1"/>
                </a:solidFill>
              </a:rPr>
              <a:t>"Name: </a:t>
            </a:r>
            <a:r>
              <a:rPr lang="en-US" dirty="0">
                <a:solidFill>
                  <a:schemeClr val="bg1"/>
                </a:solidFill>
              </a:rPr>
              <a:t>{name}</a:t>
            </a:r>
            <a:r>
              <a:rPr lang="en-US" dirty="0">
                <a:solidFill>
                  <a:schemeClr val="tx1"/>
                </a:solidFill>
              </a:rPr>
              <a:t>, Age: </a:t>
            </a:r>
            <a:r>
              <a:rPr lang="en-US" dirty="0">
                <a:solidFill>
                  <a:schemeClr val="bg1"/>
                </a:solidFill>
              </a:rPr>
              <a:t>{age}</a:t>
            </a:r>
            <a:r>
              <a:rPr lang="en-US" dirty="0">
                <a:solidFill>
                  <a:schemeClr val="tx1"/>
                </a:solidFill>
              </a:rPr>
              <a:t>, Grade: </a:t>
            </a:r>
            <a:r>
              <a:rPr lang="en-US" dirty="0">
                <a:solidFill>
                  <a:schemeClr val="bg1"/>
                </a:solidFill>
              </a:rPr>
              <a:t>{grade:f2}</a:t>
            </a:r>
            <a:r>
              <a:rPr lang="en-US" dirty="0">
                <a:solidFill>
                  <a:schemeClr val="tx1"/>
                </a:solidFill>
              </a:rPr>
              <a:t>");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BDC69-E570-462F-80FF-F36CB16A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 Information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BDBF2C-62DF-42FF-9D32-A11DD00FE697}"/>
              </a:ext>
            </a:extLst>
          </p:cNvPr>
          <p:cNvSpPr/>
          <p:nvPr/>
        </p:nvSpPr>
        <p:spPr bwMode="auto">
          <a:xfrm>
            <a:off x="4267200" y="4800600"/>
            <a:ext cx="5805420" cy="762000"/>
          </a:xfrm>
          <a:prstGeom prst="rect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John, Age: 15, Grade: 5.40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4B3AF833-DDDC-4CCD-8A46-B19E6B048046}"/>
              </a:ext>
            </a:extLst>
          </p:cNvPr>
          <p:cNvSpPr/>
          <p:nvPr/>
        </p:nvSpPr>
        <p:spPr bwMode="auto">
          <a:xfrm rot="5400000">
            <a:off x="2846877" y="4365748"/>
            <a:ext cx="1169377" cy="1071929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36CA2-A1E2-4826-AD71-5B1ED3491E1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77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Comparison Operators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76649D-8680-48E5-A51F-1A65D03744AC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27453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  <a:endParaRPr lang="en-US" dirty="0"/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E6F43DC3-F2E2-41B1-B9BC-A0E8A655D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995120"/>
              </p:ext>
            </p:extLst>
          </p:nvPr>
        </p:nvGraphicFramePr>
        <p:xfrm>
          <a:off x="1981200" y="1600200"/>
          <a:ext cx="8229600" cy="4319016"/>
        </p:xfrm>
        <a:graphic>
          <a:graphicData uri="http://schemas.openxmlformats.org/drawingml/2006/table">
            <a:tbl>
              <a:tblPr/>
              <a:tblGrid>
                <a:gridCol w="4911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Equals</a:t>
                      </a:r>
                      <a:endParaRPr lang="bg-BG" sz="36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7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9902" y="1179000"/>
            <a:ext cx="9049234" cy="5207396"/>
          </a:xfrm>
        </p:spPr>
        <p:txBody>
          <a:bodyPr>
            <a:noAutofit/>
          </a:bodyPr>
          <a:lstStyle/>
          <a:p>
            <a:r>
              <a:rPr lang="en-GB" dirty="0"/>
              <a:t>Introduction and Basic Syntax </a:t>
            </a:r>
          </a:p>
          <a:p>
            <a:r>
              <a:rPr lang="en-GB" dirty="0"/>
              <a:t>Input / Output</a:t>
            </a:r>
          </a:p>
          <a:p>
            <a:r>
              <a:rPr lang="en-GB" dirty="0"/>
              <a:t>Comparison Operators</a:t>
            </a:r>
          </a:p>
          <a:p>
            <a:r>
              <a:rPr lang="en-GB" dirty="0"/>
              <a:t>Implementing Control-Flow Logic</a:t>
            </a:r>
          </a:p>
          <a:p>
            <a:r>
              <a:rPr lang="en-GB" dirty="0"/>
              <a:t>Logical Operators</a:t>
            </a:r>
          </a:p>
          <a:p>
            <a:r>
              <a:rPr lang="en-GB" dirty="0"/>
              <a:t>Loops</a:t>
            </a:r>
          </a:p>
          <a:p>
            <a:r>
              <a:rPr lang="en-GB" dirty="0"/>
              <a:t>Debugging and Troubleshooting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Values can be compared: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Numbers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2AF9948-41DF-460D-8A8D-6533FF6317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1951051"/>
            <a:ext cx="8534400" cy="452307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a = 5;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int</a:t>
            </a:r>
            <a:r>
              <a:rPr lang="en-US" sz="2400" dirty="0"/>
              <a:t> b = 10;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b);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0);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en-US" sz="2400" dirty="0"/>
              <a:t> 100); 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</a:t>
            </a:r>
            <a:r>
              <a:rPr lang="en-US" sz="2400" dirty="0"/>
              <a:t> a);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(a </a:t>
            </a:r>
            <a:r>
              <a:rPr lang="en-US" sz="2400" dirty="0">
                <a:solidFill>
                  <a:schemeClr val="bg1"/>
                </a:solidFill>
              </a:rPr>
              <a:t>&lt;=</a:t>
            </a:r>
            <a:r>
              <a:rPr lang="en-US" sz="2400" dirty="0"/>
              <a:t> 5);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Console.WriteLine</a:t>
            </a:r>
            <a:r>
              <a:rPr lang="en-US" sz="2400" dirty="0"/>
              <a:t>(b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2 * a);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AB0C3-D674-49FB-A822-76681A33DD96}"/>
              </a:ext>
            </a:extLst>
          </p:cNvPr>
          <p:cNvSpPr txBox="1"/>
          <p:nvPr/>
        </p:nvSpPr>
        <p:spPr>
          <a:xfrm>
            <a:off x="7391400" y="3122181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94115-5ACD-4A41-B456-77BA8BFD8E44}"/>
              </a:ext>
            </a:extLst>
          </p:cNvPr>
          <p:cNvSpPr txBox="1"/>
          <p:nvPr/>
        </p:nvSpPr>
        <p:spPr>
          <a:xfrm>
            <a:off x="7391400" y="3684323"/>
            <a:ext cx="163362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30431-5D99-4399-8C30-08D2026C5F6B}"/>
              </a:ext>
            </a:extLst>
          </p:cNvPr>
          <p:cNvSpPr txBox="1"/>
          <p:nvPr/>
        </p:nvSpPr>
        <p:spPr>
          <a:xfrm>
            <a:off x="7391400" y="4847626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B1855F-2820-4D9E-92F2-77EC2E402EAD}"/>
              </a:ext>
            </a:extLst>
          </p:cNvPr>
          <p:cNvSpPr txBox="1"/>
          <p:nvPr/>
        </p:nvSpPr>
        <p:spPr>
          <a:xfrm>
            <a:off x="7391400" y="4263489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EBD114-A2AA-4892-BAFA-835098653208}"/>
              </a:ext>
            </a:extLst>
          </p:cNvPr>
          <p:cNvSpPr txBox="1"/>
          <p:nvPr/>
        </p:nvSpPr>
        <p:spPr>
          <a:xfrm>
            <a:off x="7391400" y="5350557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7CC317-A30F-4428-9D99-F6FE96996230}"/>
              </a:ext>
            </a:extLst>
          </p:cNvPr>
          <p:cNvSpPr txBox="1"/>
          <p:nvPr/>
        </p:nvSpPr>
        <p:spPr>
          <a:xfrm>
            <a:off x="7391400" y="5853488"/>
            <a:ext cx="182025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1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Implementing Control-Flow Logic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F9EF0-ED98-46C3-86B4-1CF553A7B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The If-else Statement</a:t>
            </a:r>
          </a:p>
        </p:txBody>
      </p:sp>
    </p:spTree>
    <p:extLst>
      <p:ext uri="{BB962C8B-B14F-4D97-AF65-F5344CB8AC3E}">
        <p14:creationId xmlns:p14="http://schemas.microsoft.com/office/powerpoint/2010/main" val="4963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most simple conditional statement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for a condition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Example: Take as an input a grade and check if the student </a:t>
            </a:r>
            <a:br>
              <a:rPr lang="en-US" dirty="0"/>
            </a:br>
            <a:r>
              <a:rPr lang="en-US" dirty="0"/>
              <a:t>has passed the exam (grade &gt;= 3.00)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 Statement</a:t>
            </a:r>
            <a:endParaRPr lang="en-US" i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20788" y="3865271"/>
            <a:ext cx="8474727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double grade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if (</a:t>
            </a:r>
            <a:r>
              <a:rPr lang="it-IT" sz="2400" b="1" noProof="1">
                <a:latin typeface="Consolas" pitchFamily="49" charset="0"/>
              </a:rPr>
              <a:t>grade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&gt;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3.00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59087" y="4900511"/>
            <a:ext cx="3732814" cy="850264"/>
          </a:xfrm>
          <a:prstGeom prst="wedgeRoundRectCallout">
            <a:avLst>
              <a:gd name="adj1" fmla="val 47596"/>
              <a:gd name="adj2" fmla="val -1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 C# the opening bracket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47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Executes </a:t>
            </a:r>
            <a:r>
              <a:rPr lang="en-US" sz="3200" b="1" dirty="0">
                <a:solidFill>
                  <a:schemeClr val="bg1"/>
                </a:solidFill>
              </a:rPr>
              <a:t>one branch</a:t>
            </a:r>
            <a:r>
              <a:rPr lang="en-US" sz="3200" b="1" dirty="0"/>
              <a:t> </a:t>
            </a:r>
            <a:r>
              <a:rPr lang="en-US" sz="3200" dirty="0"/>
              <a:t>if the condition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/>
              <a:t>, </a:t>
            </a:r>
            <a:br>
              <a:rPr lang="en-US" sz="3200" dirty="0"/>
            </a:br>
            <a:r>
              <a:rPr lang="en-US" sz="3200" dirty="0"/>
              <a:t>if it is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dirty="0"/>
              <a:t>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bg1"/>
                </a:solidFill>
              </a:rPr>
              <a:t>Upgrade</a:t>
            </a:r>
            <a:r>
              <a:rPr lang="en-US" sz="3200" dirty="0"/>
              <a:t> the last example, so it prints </a:t>
            </a:r>
            <a:r>
              <a:rPr lang="en-US" sz="3200" noProof="1"/>
              <a:t>"</a:t>
            </a:r>
            <a:r>
              <a:rPr lang="en-US" sz="3200" b="1" noProof="1">
                <a:solidFill>
                  <a:schemeClr val="bg1"/>
                </a:solidFill>
              </a:rPr>
              <a:t>Failed</a:t>
            </a:r>
            <a:r>
              <a:rPr lang="en-US" sz="3200" noProof="1"/>
              <a:t>!", </a:t>
            </a:r>
            <a:br>
              <a:rPr lang="en-US" sz="3200" noProof="1"/>
            </a:br>
            <a:r>
              <a:rPr lang="en-US" sz="3200" noProof="1"/>
              <a:t>if the</a:t>
            </a:r>
            <a:r>
              <a:rPr lang="en-US" sz="3200" dirty="0"/>
              <a:t> mark is lower than 3.00: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If-else Statement</a:t>
            </a:r>
            <a:endParaRPr lang="en-US" dirty="0"/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3324475" y="3393830"/>
            <a:ext cx="5438526" cy="290233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if (grade &gt;</a:t>
            </a:r>
            <a:r>
              <a:rPr lang="bg-BG" sz="2200" b="1" noProof="1">
                <a:latin typeface="Consolas" pitchFamily="49" charset="0"/>
              </a:rPr>
              <a:t>=</a:t>
            </a:r>
            <a:r>
              <a:rPr lang="it-IT" sz="2200" b="1" noProof="1">
                <a:latin typeface="Consolas" pitchFamily="49" charset="0"/>
              </a:rPr>
              <a:t> 3.00)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Console.WriteLine("Passed!");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it-IT" sz="2200" b="1" noProof="1">
                <a:latin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latin typeface="Consolas" pitchFamily="49" charset="0"/>
              </a:rPr>
              <a:t>  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it-IT" sz="22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it-IT" sz="2200" b="1" i="1" noProof="1">
                <a:solidFill>
                  <a:schemeClr val="accent2"/>
                </a:solidFill>
                <a:latin typeface="Consolas" pitchFamily="49" charset="0"/>
              </a:rPr>
              <a:t> Print the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057" y="4351014"/>
            <a:ext cx="2438400" cy="1242275"/>
          </a:xfrm>
          <a:prstGeom prst="wedgeRoundRectCallout">
            <a:avLst>
              <a:gd name="adj1" fmla="val 63391"/>
              <a:gd name="adj2" fmla="val 11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else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2"/>
                </a:solidFill>
              </a:rPr>
              <a:t>keyword stays on a new line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AB60D-CA82-4A49-A281-043840F454A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415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 a program that reads hours and minutes from the console </a:t>
            </a:r>
            <a:br>
              <a:rPr lang="en-US" sz="3200" dirty="0"/>
            </a:br>
            <a:r>
              <a:rPr lang="en-US" sz="3200" dirty="0"/>
              <a:t>and calculates the time after 30 minutes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hours and the minutes come on separate lines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Example: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Back in 30 Minutes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56142" y="3579452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59</a:t>
            </a:r>
          </a:p>
        </p:txBody>
      </p:sp>
      <p:sp>
        <p:nvSpPr>
          <p:cNvPr id="19" name="Right Arrow 14"/>
          <p:cNvSpPr/>
          <p:nvPr/>
        </p:nvSpPr>
        <p:spPr>
          <a:xfrm>
            <a:off x="8665454" y="397563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84227" y="3850812"/>
            <a:ext cx="12017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0:29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612495" y="356385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46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30794" y="3823228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2:1</a:t>
            </a:r>
            <a:r>
              <a:rPr lang="en-US" sz="2800" b="1" noProof="1">
                <a:latin typeface="Consolas" panose="020B0609020204030204" pitchFamily="49" charset="0"/>
              </a:rPr>
              <a:t>6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726140" y="356292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01</a:t>
            </a:r>
          </a:p>
        </p:txBody>
      </p:sp>
      <p:sp>
        <p:nvSpPr>
          <p:cNvPr id="25" name="Right Arrow 14"/>
          <p:cNvSpPr/>
          <p:nvPr/>
        </p:nvSpPr>
        <p:spPr>
          <a:xfrm>
            <a:off x="5543866" y="3961313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961295" y="3829688"/>
            <a:ext cx="116852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0:31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852233" y="5010939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37" name="Right Arrow 14"/>
          <p:cNvSpPr/>
          <p:nvPr/>
        </p:nvSpPr>
        <p:spPr>
          <a:xfrm>
            <a:off x="8664129" y="545469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084228" y="5282299"/>
            <a:ext cx="12018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12:02</a:t>
            </a: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611464" y="499534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08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30794" y="5254715"/>
            <a:ext cx="124658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11:38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706911" y="4994416"/>
            <a:ext cx="672207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49</a:t>
            </a:r>
          </a:p>
        </p:txBody>
      </p:sp>
      <p:sp>
        <p:nvSpPr>
          <p:cNvPr id="43" name="Right Arrow 14"/>
          <p:cNvSpPr/>
          <p:nvPr/>
        </p:nvSpPr>
        <p:spPr>
          <a:xfrm>
            <a:off x="5529017" y="5407120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961295" y="5261175"/>
            <a:ext cx="116852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13:19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9F631A-59DD-4D87-81F8-C49CE6447B8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28" name="Right Arrow 14"/>
          <p:cNvSpPr/>
          <p:nvPr/>
        </p:nvSpPr>
        <p:spPr>
          <a:xfrm>
            <a:off x="2413028" y="5442285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ight Arrow 14"/>
          <p:cNvSpPr/>
          <p:nvPr/>
        </p:nvSpPr>
        <p:spPr>
          <a:xfrm>
            <a:off x="2404866" y="3970538"/>
            <a:ext cx="280409" cy="2286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6497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Back in 30 Minutes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914400" y="1295400"/>
            <a:ext cx="102870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hours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int minutes = int.Parse(Console.ReadLine()) + 30;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(minutes &gt; 59)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it-IT" sz="2800" b="1" noProof="1">
                <a:latin typeface="Consolas" pitchFamily="49" charset="0"/>
              </a:rPr>
              <a:t>hours +=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minutes -= 60;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if (hours &gt; 23)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hours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Console.WriteLine("</a:t>
            </a:r>
            <a:r>
              <a:rPr lang="en-US" sz="2800" b="1" noProof="1">
                <a:latin typeface="Consolas" pitchFamily="49" charset="0"/>
              </a:rPr>
              <a:t>{0}:{1:D2}", hours, minutes</a:t>
            </a:r>
            <a:r>
              <a:rPr lang="it-IT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E057-8F7E-40C6-B810-82C36D87F99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34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The Switch-Case Statement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8B1FF-B927-463A-8B84-FD86E6234910}"/>
              </a:ext>
            </a:extLst>
          </p:cNvPr>
          <p:cNvGrpSpPr/>
          <p:nvPr/>
        </p:nvGrpSpPr>
        <p:grpSpPr>
          <a:xfrm>
            <a:off x="4896420" y="1297041"/>
            <a:ext cx="2399162" cy="3381112"/>
            <a:chOff x="8304212" y="1267088"/>
            <a:chExt cx="3048000" cy="4295512"/>
          </a:xfrm>
        </p:grpSpPr>
        <p:sp>
          <p:nvSpPr>
            <p:cNvPr id="14" name="Arrow: Quad 13">
              <a:extLst>
                <a:ext uri="{FF2B5EF4-FFF2-40B4-BE49-F238E27FC236}">
                  <a16:creationId xmlns:a16="http://schemas.microsoft.com/office/drawing/2014/main" id="{B0BA8AD8-F2F1-40A7-B80F-616F682035DA}"/>
                </a:ext>
              </a:extLst>
            </p:cNvPr>
            <p:cNvSpPr/>
            <p:nvPr/>
          </p:nvSpPr>
          <p:spPr bwMode="auto">
            <a:xfrm>
              <a:off x="8304212" y="2514600"/>
              <a:ext cx="3048000" cy="3048000"/>
            </a:xfrm>
            <a:prstGeom prst="quadArrow">
              <a:avLst>
                <a:gd name="adj1" fmla="val 7676"/>
                <a:gd name="adj2" fmla="val 13676"/>
                <a:gd name="adj3" fmla="val 14029"/>
              </a:avLst>
            </a:prstGeom>
            <a:solidFill>
              <a:schemeClr val="bg2"/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A8912F-9A20-4650-BF75-5034DBD31206}"/>
                </a:ext>
              </a:extLst>
            </p:cNvPr>
            <p:cNvGrpSpPr/>
            <p:nvPr/>
          </p:nvGrpSpPr>
          <p:grpSpPr>
            <a:xfrm>
              <a:off x="9218612" y="1267088"/>
              <a:ext cx="1219200" cy="2892457"/>
              <a:chOff x="9218612" y="1267088"/>
              <a:chExt cx="1219200" cy="28924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B6DBD23-4FF1-43E4-95AB-85F138ACC7B4}"/>
                  </a:ext>
                </a:extLst>
              </p:cNvPr>
              <p:cNvSpPr/>
              <p:nvPr/>
            </p:nvSpPr>
            <p:spPr bwMode="auto">
              <a:xfrm>
                <a:off x="9485312" y="1267088"/>
                <a:ext cx="685800" cy="685800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F866E-23FD-4768-92C6-05C7E48EB66E}"/>
                  </a:ext>
                </a:extLst>
              </p:cNvPr>
              <p:cNvSpPr/>
              <p:nvPr/>
            </p:nvSpPr>
            <p:spPr bwMode="auto">
              <a:xfrm>
                <a:off x="9218612" y="2102145"/>
                <a:ext cx="1219200" cy="2057400"/>
              </a:xfrm>
              <a:custGeom>
                <a:avLst/>
                <a:gdLst>
                  <a:gd name="connsiteX0" fmla="*/ 128017 w 1524000"/>
                  <a:gd name="connsiteY0" fmla="*/ 0 h 2057400"/>
                  <a:gd name="connsiteX1" fmla="*/ 508003 w 1524000"/>
                  <a:gd name="connsiteY1" fmla="*/ 0 h 2057400"/>
                  <a:gd name="connsiteX2" fmla="*/ 1015997 w 1524000"/>
                  <a:gd name="connsiteY2" fmla="*/ 0 h 2057400"/>
                  <a:gd name="connsiteX3" fmla="*/ 1395983 w 1524000"/>
                  <a:gd name="connsiteY3" fmla="*/ 0 h 2057400"/>
                  <a:gd name="connsiteX4" fmla="*/ 1524000 w 1524000"/>
                  <a:gd name="connsiteY4" fmla="*/ 128017 h 2057400"/>
                  <a:gd name="connsiteX5" fmla="*/ 1524000 w 1524000"/>
                  <a:gd name="connsiteY5" fmla="*/ 567674 h 2057400"/>
                  <a:gd name="connsiteX6" fmla="*/ 1524000 w 1524000"/>
                  <a:gd name="connsiteY6" fmla="*/ 640067 h 2057400"/>
                  <a:gd name="connsiteX7" fmla="*/ 1524000 w 1524000"/>
                  <a:gd name="connsiteY7" fmla="*/ 1075672 h 2057400"/>
                  <a:gd name="connsiteX8" fmla="*/ 1473199 w 1524000"/>
                  <a:gd name="connsiteY8" fmla="*/ 1126473 h 2057400"/>
                  <a:gd name="connsiteX9" fmla="*/ 1270001 w 1524000"/>
                  <a:gd name="connsiteY9" fmla="*/ 1126473 h 2057400"/>
                  <a:gd name="connsiteX10" fmla="*/ 1219200 w 1524000"/>
                  <a:gd name="connsiteY10" fmla="*/ 1075672 h 2057400"/>
                  <a:gd name="connsiteX11" fmla="*/ 1219200 w 1524000"/>
                  <a:gd name="connsiteY11" fmla="*/ 768084 h 2057400"/>
                  <a:gd name="connsiteX12" fmla="*/ 1143000 w 1524000"/>
                  <a:gd name="connsiteY12" fmla="*/ 768084 h 2057400"/>
                  <a:gd name="connsiteX13" fmla="*/ 1143000 w 1524000"/>
                  <a:gd name="connsiteY13" fmla="*/ 1930397 h 2057400"/>
                  <a:gd name="connsiteX14" fmla="*/ 1015997 w 1524000"/>
                  <a:gd name="connsiteY14" fmla="*/ 2057400 h 2057400"/>
                  <a:gd name="connsiteX15" fmla="*/ 508003 w 1524000"/>
                  <a:gd name="connsiteY15" fmla="*/ 2057400 h 2057400"/>
                  <a:gd name="connsiteX16" fmla="*/ 381000 w 1524000"/>
                  <a:gd name="connsiteY16" fmla="*/ 1930397 h 2057400"/>
                  <a:gd name="connsiteX17" fmla="*/ 381000 w 1524000"/>
                  <a:gd name="connsiteY17" fmla="*/ 768084 h 2057400"/>
                  <a:gd name="connsiteX18" fmla="*/ 304800 w 1524000"/>
                  <a:gd name="connsiteY18" fmla="*/ 768084 h 2057400"/>
                  <a:gd name="connsiteX19" fmla="*/ 304800 w 1524000"/>
                  <a:gd name="connsiteY19" fmla="*/ 1072624 h 2057400"/>
                  <a:gd name="connsiteX20" fmla="*/ 253999 w 1524000"/>
                  <a:gd name="connsiteY20" fmla="*/ 1123425 h 2057400"/>
                  <a:gd name="connsiteX21" fmla="*/ 50801 w 1524000"/>
                  <a:gd name="connsiteY21" fmla="*/ 1123425 h 2057400"/>
                  <a:gd name="connsiteX22" fmla="*/ 0 w 1524000"/>
                  <a:gd name="connsiteY22" fmla="*/ 1072624 h 2057400"/>
                  <a:gd name="connsiteX23" fmla="*/ 0 w 1524000"/>
                  <a:gd name="connsiteY23" fmla="*/ 640067 h 2057400"/>
                  <a:gd name="connsiteX24" fmla="*/ 0 w 1524000"/>
                  <a:gd name="connsiteY24" fmla="*/ 564626 h 2057400"/>
                  <a:gd name="connsiteX25" fmla="*/ 0 w 1524000"/>
                  <a:gd name="connsiteY25" fmla="*/ 128017 h 2057400"/>
                  <a:gd name="connsiteX26" fmla="*/ 128017 w 1524000"/>
                  <a:gd name="connsiteY26" fmla="*/ 0 h 205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524000" h="2057400">
                    <a:moveTo>
                      <a:pt x="128017" y="0"/>
                    </a:moveTo>
                    <a:lnTo>
                      <a:pt x="508003" y="0"/>
                    </a:lnTo>
                    <a:lnTo>
                      <a:pt x="1015997" y="0"/>
                    </a:lnTo>
                    <a:lnTo>
                      <a:pt x="1395983" y="0"/>
                    </a:lnTo>
                    <a:cubicBezTo>
                      <a:pt x="1466685" y="0"/>
                      <a:pt x="1524000" y="57315"/>
                      <a:pt x="1524000" y="128017"/>
                    </a:cubicBezTo>
                    <a:lnTo>
                      <a:pt x="1524000" y="567674"/>
                    </a:lnTo>
                    <a:lnTo>
                      <a:pt x="1524000" y="640067"/>
                    </a:lnTo>
                    <a:lnTo>
                      <a:pt x="1524000" y="1075672"/>
                    </a:lnTo>
                    <a:cubicBezTo>
                      <a:pt x="1524000" y="1103729"/>
                      <a:pt x="1501256" y="1126473"/>
                      <a:pt x="1473199" y="1126473"/>
                    </a:cubicBezTo>
                    <a:lnTo>
                      <a:pt x="1270001" y="1126473"/>
                    </a:lnTo>
                    <a:cubicBezTo>
                      <a:pt x="1241944" y="1126473"/>
                      <a:pt x="1219200" y="1103729"/>
                      <a:pt x="1219200" y="1075672"/>
                    </a:cubicBezTo>
                    <a:lnTo>
                      <a:pt x="1219200" y="768084"/>
                    </a:lnTo>
                    <a:lnTo>
                      <a:pt x="1143000" y="768084"/>
                    </a:lnTo>
                    <a:lnTo>
                      <a:pt x="1143000" y="1930397"/>
                    </a:lnTo>
                    <a:cubicBezTo>
                      <a:pt x="1143000" y="2000539"/>
                      <a:pt x="1086139" y="2057400"/>
                      <a:pt x="1015997" y="2057400"/>
                    </a:cubicBezTo>
                    <a:lnTo>
                      <a:pt x="508003" y="2057400"/>
                    </a:lnTo>
                    <a:cubicBezTo>
                      <a:pt x="437861" y="2057400"/>
                      <a:pt x="381000" y="2000539"/>
                      <a:pt x="381000" y="1930397"/>
                    </a:cubicBezTo>
                    <a:lnTo>
                      <a:pt x="381000" y="768084"/>
                    </a:lnTo>
                    <a:lnTo>
                      <a:pt x="304800" y="768084"/>
                    </a:lnTo>
                    <a:lnTo>
                      <a:pt x="304800" y="1072624"/>
                    </a:lnTo>
                    <a:cubicBezTo>
                      <a:pt x="304800" y="1100681"/>
                      <a:pt x="282056" y="1123425"/>
                      <a:pt x="253999" y="1123425"/>
                    </a:cubicBezTo>
                    <a:lnTo>
                      <a:pt x="50801" y="1123425"/>
                    </a:lnTo>
                    <a:cubicBezTo>
                      <a:pt x="22744" y="1123425"/>
                      <a:pt x="0" y="1100681"/>
                      <a:pt x="0" y="1072624"/>
                    </a:cubicBezTo>
                    <a:lnTo>
                      <a:pt x="0" y="640067"/>
                    </a:lnTo>
                    <a:lnTo>
                      <a:pt x="0" y="564626"/>
                    </a:lnTo>
                    <a:lnTo>
                      <a:pt x="0" y="128017"/>
                    </a:lnTo>
                    <a:cubicBezTo>
                      <a:pt x="0" y="57315"/>
                      <a:pt x="57315" y="0"/>
                      <a:pt x="128017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Simplified If-else-if-else</a:t>
            </a:r>
          </a:p>
        </p:txBody>
      </p:sp>
    </p:spTree>
    <p:extLst>
      <p:ext uri="{BB962C8B-B14F-4D97-AF65-F5344CB8AC3E}">
        <p14:creationId xmlns:p14="http://schemas.microsoft.com/office/powerpoint/2010/main" val="19742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92376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Works as sequence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r>
              <a:rPr lang="en-US" sz="3200" dirty="0"/>
              <a:t> statements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Example: Read an input number and print its corresponding month: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Switch-case Statement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90801" y="2477109"/>
            <a:ext cx="7010399" cy="37575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int month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switch (month)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1:</a:t>
            </a:r>
            <a:r>
              <a:rPr lang="en-US" sz="2000" b="1" noProof="1">
                <a:latin typeface="Consolas" pitchFamily="49" charset="0"/>
              </a:rPr>
              <a:t> Console.WriteLine("January");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case 2:</a:t>
            </a:r>
            <a:r>
              <a:rPr lang="en-US" sz="2000" b="1" noProof="1">
                <a:latin typeface="Consolas" pitchFamily="49" charset="0"/>
              </a:rPr>
              <a:t> Console.WriteLine("February");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 default:</a:t>
            </a:r>
            <a:r>
              <a:rPr lang="en-US" sz="2000" b="1" noProof="1">
                <a:latin typeface="Consolas" pitchFamily="49" charset="0"/>
              </a:rPr>
              <a:t> Console.WriteLine("Error!");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0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01C22-1050-4070-8335-F4255E798ED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38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By given country print its typical language: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-&gt; England, USA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Spanish -&gt; Spain, Argentina, Mexico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-&gt; unknown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Foreign Languages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D9833-E1F6-4ED9-ACD7-3E71DB54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5" y="4100134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England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3E9CD4-6518-4906-96BC-236FF8DE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110591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English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B0AC-24C4-42D4-8864-F9F861C66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44" y="4987052"/>
            <a:ext cx="2020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Spain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C9C8BB-D7A5-441B-BCF3-DD46D7A00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617" y="4995883"/>
            <a:ext cx="185239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Spanish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5098409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99DD9-4321-4FFC-A25B-69B3E1BA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957840"/>
            <a:ext cx="2857500" cy="285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4B0BB3-9CB7-444E-BA73-ED70E622489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4BC44E1E-04D8-40B9-9563-06BD65D09BB9}"/>
              </a:ext>
            </a:extLst>
          </p:cNvPr>
          <p:cNvSpPr/>
          <p:nvPr/>
        </p:nvSpPr>
        <p:spPr>
          <a:xfrm>
            <a:off x="3237231" y="4230695"/>
            <a:ext cx="381000" cy="31179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0273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Foreign Languages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762000" y="1247412"/>
            <a:ext cx="104538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country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"USA":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"England": Console.WriteLine("English");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"Spain":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"Argentina":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"Mexico": Console.WriteLine("Spanish");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398" b="1" noProof="1">
                <a:latin typeface="Consolas" pitchFamily="49" charset="0"/>
              </a:rPr>
              <a:t>: Console.WriteLine("unknown");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break</a:t>
            </a:r>
            <a:r>
              <a:rPr lang="en-US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18CA-2FA1-4032-9E29-BDA80456137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8014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#csharp-fund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AC85742-65C0-4F03-80ED-D4FB8EE9DA70}"/>
              </a:ext>
            </a:extLst>
          </p:cNvPr>
          <p:cNvSpPr txBox="1">
            <a:spLocks/>
          </p:cNvSpPr>
          <p:nvPr/>
        </p:nvSpPr>
        <p:spPr>
          <a:xfrm>
            <a:off x="4573665" y="16002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800" dirty="0">
                <a:solidFill>
                  <a:schemeClr val="bg2"/>
                </a:solidFill>
              </a:rPr>
              <a:t>&amp;&amp;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Writing More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135902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Logical operators give us the ability to write multiple </a:t>
            </a:r>
            <a:br>
              <a:rPr lang="en-US" sz="3600" dirty="0"/>
            </a:br>
            <a:r>
              <a:rPr lang="en-US" sz="3600" dirty="0"/>
              <a:t>conditions in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/>
              <a:t> statement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They return a boolean value and compare boolean values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bg-BG" dirty="0"/>
          </a:p>
        </p:txBody>
      </p:sp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06A24E24-2E90-4FB0-9A24-E9533B066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081875"/>
              </p:ext>
            </p:extLst>
          </p:nvPr>
        </p:nvGraphicFramePr>
        <p:xfrm>
          <a:off x="991394" y="3352801"/>
          <a:ext cx="10209213" cy="2210816"/>
        </p:xfrm>
        <a:graphic>
          <a:graphicData uri="http://schemas.openxmlformats.org/drawingml/2006/table">
            <a:tbl>
              <a:tblPr/>
              <a:tblGrid>
                <a:gridCol w="2648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566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NOT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AND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&amp;&amp; false -&gt; false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OR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|| false -&gt; true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73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theatre has the following ticket prices according to the age of the visitor and the type of day</a:t>
            </a:r>
          </a:p>
          <a:p>
            <a:pPr lvl="1"/>
            <a:r>
              <a:rPr lang="en-US" dirty="0"/>
              <a:t>If the age is &lt; 0 or &gt; 122, print </a:t>
            </a:r>
            <a:r>
              <a:rPr lang="it-IT" noProof="1"/>
              <a:t>"Error!"</a:t>
            </a:r>
            <a:r>
              <a:rPr lang="en-US" dirty="0"/>
              <a:t>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Theatre Promotions</a:t>
            </a:r>
            <a:endParaRPr lang="bg-BG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08858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Weekday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3650376" y="5672950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233992" y="5542827"/>
            <a:ext cx="805022" cy="5156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18$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153401" y="5543917"/>
            <a:ext cx="1332973" cy="540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Error!</a:t>
            </a:r>
            <a:endParaRPr lang="it-IT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4" name="Right Arrow 14"/>
          <p:cNvSpPr/>
          <p:nvPr/>
        </p:nvSpPr>
        <p:spPr>
          <a:xfrm>
            <a:off x="7541109" y="5672951"/>
            <a:ext cx="381000" cy="275626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aphicFrame>
        <p:nvGraphicFramePr>
          <p:cNvPr id="18" name="Group 134">
            <a:extLst>
              <a:ext uri="{FF2B5EF4-FFF2-40B4-BE49-F238E27FC236}">
                <a16:creationId xmlns:a16="http://schemas.microsoft.com/office/drawing/2014/main" id="{1F6303C2-9087-4076-A5EA-4B9DCF6BE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64149"/>
              </p:ext>
            </p:extLst>
          </p:nvPr>
        </p:nvGraphicFramePr>
        <p:xfrm>
          <a:off x="762000" y="3075178"/>
          <a:ext cx="10209212" cy="214661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1111510105"/>
                    </a:ext>
                  </a:extLst>
                </a:gridCol>
                <a:gridCol w="2758914">
                  <a:extLst>
                    <a:ext uri="{9D8B030D-6E8A-4147-A177-3AD203B41FA5}">
                      <a16:colId xmlns:a16="http://schemas.microsoft.com/office/drawing/2014/main" val="3684809244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/ Age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&lt;= age &lt;= 18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 &lt; age &lt;= 64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 &lt; age &lt;= 122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287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Weekday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Weekend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  <a:endParaRPr lang="bg-BG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5$</a:t>
                      </a:r>
                      <a:endParaRPr lang="en-US" sz="24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10$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FB785F2-AD65-4CC3-9CBD-E365528F6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9571" y="5343078"/>
            <a:ext cx="1447800" cy="905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lnSpc>
                <a:spcPct val="115000"/>
              </a:lnSpc>
              <a:spcBef>
                <a:spcPts val="400"/>
              </a:spcBef>
            </a:pPr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Holiday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-12</a:t>
            </a:r>
            <a:endParaRPr lang="it-IT" sz="24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387F-3B0F-43B4-B588-2B1FB6A8FC59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7472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5" grpId="0" animBg="1"/>
      <p:bldP spid="1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4661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day = Console.ReadLine().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ToLower</a:t>
            </a:r>
            <a:r>
              <a:rPr lang="en-US" sz="2000" b="1" noProof="1">
                <a:latin typeface="Consolas" pitchFamily="49" charset="0"/>
              </a:rPr>
              <a:t>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age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var price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(day == "weekday")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12;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else statement for the other group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6259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(2)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56758"/>
            <a:ext cx="8458200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"weekend")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||</a:t>
            </a:r>
            <a:r>
              <a:rPr lang="en-US" sz="2000" b="1" noProof="1">
                <a:latin typeface="Consolas" pitchFamily="49" charset="0"/>
              </a:rPr>
              <a:t> (age &gt; 64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122))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15;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else if (age &gt; 18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64)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20;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}             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  <a:endParaRPr lang="it-IT" sz="20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68749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Theatre Promotions (3)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866900" y="1261145"/>
            <a:ext cx="8458200" cy="46808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 if (day == "holiday")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if (age &gt;= 0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&amp;&amp;</a:t>
            </a:r>
            <a:r>
              <a:rPr lang="en-US" sz="2000" b="1" noProof="1">
                <a:latin typeface="Consolas" pitchFamily="49" charset="0"/>
              </a:rPr>
              <a:t> age &lt;= 18)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  price = 5;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</a:rPr>
              <a:t>TODO:</a:t>
            </a:r>
            <a:r>
              <a:rPr lang="en-US" sz="2000" b="1" i="1" noProof="1">
                <a:solidFill>
                  <a:schemeClr val="accent2"/>
                </a:solidFill>
                <a:latin typeface="Consolas" pitchFamily="49" charset="0"/>
              </a:rPr>
              <a:t> Add the statements for the other cases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if (price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!=</a:t>
            </a:r>
            <a:r>
              <a:rPr lang="en-US" sz="2000" b="1" noProof="1">
                <a:latin typeface="Consolas" pitchFamily="49" charset="0"/>
              </a:rPr>
              <a:t> 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Console.WriteLine(price + "$");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 Console.WriteLine("Error!");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FC7D4-986A-4724-8515-A05E785CB40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23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pic>
        <p:nvPicPr>
          <p:cNvPr id="6" name="Picture 2" descr="http://files.softicons.com/download/system-icons/web0.2ama-icons-by-chrfb/png/256x256/Toolbar%20-%20L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89" y="1295400"/>
            <a:ext cx="2605824" cy="260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Code Block Repetition</a:t>
            </a:r>
          </a:p>
        </p:txBody>
      </p:sp>
    </p:spTree>
    <p:extLst>
      <p:ext uri="{BB962C8B-B14F-4D97-AF65-F5344CB8AC3E}">
        <p14:creationId xmlns:p14="http://schemas.microsoft.com/office/powerpoint/2010/main" val="5840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A </a:t>
            </a:r>
            <a:r>
              <a:rPr kumimoji="0" lang="en-US" b="1" dirty="0">
                <a:solidFill>
                  <a:schemeClr val="bg1"/>
                </a:solidFill>
              </a:rPr>
              <a:t>loop</a:t>
            </a:r>
            <a:r>
              <a:rPr kumimoji="0" lang="en-US" dirty="0"/>
              <a:t> is a control statement that repeats </a:t>
            </a:r>
            <a:br>
              <a:rPr kumimoji="0" lang="en-US" dirty="0"/>
            </a:br>
            <a:r>
              <a:rPr kumimoji="0" lang="en-US" dirty="0"/>
              <a:t>the execution of a block of statements. The loop can</a:t>
            </a:r>
            <a:r>
              <a:rPr lang="de-DE" dirty="0"/>
              <a:t>:</a:t>
            </a:r>
            <a:endParaRPr kumimoji="0"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a fixed number of times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kumimoji="0" lang="en-US" dirty="0"/>
              <a:t> loop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kumimoji="0" lang="en-US" dirty="0"/>
              <a:t>Execute a code block </a:t>
            </a:r>
            <a:br>
              <a:rPr kumimoji="0" lang="en-US" dirty="0"/>
            </a:br>
            <a:r>
              <a:rPr kumimoji="0" lang="en-US" dirty="0"/>
              <a:t>while a given condition returns true</a:t>
            </a: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kumimoji="0" lang="en-US" dirty="0">
              <a:solidFill>
                <a:schemeClr val="bg1"/>
              </a:solidFill>
            </a:endParaRPr>
          </a:p>
          <a:p>
            <a:pPr lvl="2">
              <a:lnSpc>
                <a:spcPct val="110000"/>
              </a:lnSpc>
              <a:buClr>
                <a:schemeClr val="tx1"/>
              </a:buClr>
            </a:pP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</a:t>
            </a:r>
            <a:r>
              <a:rPr kumimoji="0" lang="en-US" dirty="0">
                <a:solidFill>
                  <a:schemeClr val="bg1"/>
                </a:solidFill>
              </a:rPr>
              <a:t>…</a:t>
            </a:r>
            <a:r>
              <a:rPr kumimoji="0"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Loop: Definition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5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iles.softicons.com/download/system-icons/web0.2ama-icons-by-chrfb/png/256x256/Toolbar%20-%20Loop.png">
            <a:extLst>
              <a:ext uri="{FF2B5EF4-FFF2-40B4-BE49-F238E27FC236}">
                <a16:creationId xmlns:a16="http://schemas.microsoft.com/office/drawing/2014/main" id="{8EE65B93-A8C0-4810-99E6-CC8F13AC0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45" y="1219201"/>
            <a:ext cx="2826911" cy="282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For-Loops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5D36-B67E-4CDA-9E9D-15FC288E19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1" y="2251655"/>
            <a:ext cx="762000" cy="762000"/>
          </a:xfrm>
          <a:prstGeom prst="rect">
            <a:avLst/>
          </a:prstGeom>
        </p:spPr>
      </p:pic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Managing the Count of the Iteration</a:t>
            </a:r>
          </a:p>
        </p:txBody>
      </p:sp>
    </p:spTree>
    <p:extLst>
      <p:ext uri="{BB962C8B-B14F-4D97-AF65-F5344CB8AC3E}">
        <p14:creationId xmlns:p14="http://schemas.microsoft.com/office/powerpoint/2010/main" val="8310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for loop executes statements a fixed number of times: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For-Loops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36552" y="3577542"/>
            <a:ext cx="2178049" cy="1553935"/>
          </a:xfrm>
          <a:prstGeom prst="wedgeRoundRectCallout">
            <a:avLst>
              <a:gd name="adj1" fmla="val -26982"/>
              <a:gd name="adj2" fmla="val -36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bracket is again at the new line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14601" y="2290535"/>
            <a:ext cx="2178049" cy="735891"/>
          </a:xfrm>
          <a:prstGeom prst="wedgeRoundRectCallout">
            <a:avLst>
              <a:gd name="adj1" fmla="val 32520"/>
              <a:gd name="adj2" fmla="val 7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921250" y="2285758"/>
            <a:ext cx="2178048" cy="735890"/>
          </a:xfrm>
          <a:prstGeom prst="wedgeRoundRectCallout">
            <a:avLst>
              <a:gd name="adj1" fmla="val 22879"/>
              <a:gd name="adj2" fmla="val 91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End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319200" y="3801521"/>
            <a:ext cx="2266371" cy="1684879"/>
          </a:xfrm>
          <a:prstGeom prst="wedgeRoundRectCallout">
            <a:avLst>
              <a:gd name="adj1" fmla="val -63501"/>
              <a:gd name="adj2" fmla="val 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Loop </a:t>
            </a:r>
            <a:r>
              <a:rPr lang="en-US" sz="2800" b="1" dirty="0">
                <a:solidFill>
                  <a:schemeClr val="bg1"/>
                </a:solidFill>
              </a:rPr>
              <a:t>body</a:t>
            </a:r>
            <a:r>
              <a:rPr lang="en-US" sz="2800" b="1" dirty="0">
                <a:solidFill>
                  <a:schemeClr val="bg2"/>
                </a:solidFill>
              </a:rPr>
              <a:t>,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</a:rPr>
              <a:t>Executed each iteration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09811" y="3276601"/>
            <a:ext cx="6357989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latin typeface="Consolas" pitchFamily="49" charset="0"/>
              </a:rPr>
              <a:t> 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int i = 1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398" b="1" noProof="1">
                <a:latin typeface="Consolas" pitchFamily="49" charset="0"/>
              </a:rPr>
              <a:t>;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 Console.WriteLine("i = " + 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21306" y="2285758"/>
            <a:ext cx="2178048" cy="735890"/>
          </a:xfrm>
          <a:prstGeom prst="wedgeRoundRectCallout">
            <a:avLst>
              <a:gd name="adj1" fmla="val -40091"/>
              <a:gd name="adj2" fmla="val 8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B611B21A-1BD6-4547-8BD3-63908CD2285E}"/>
              </a:ext>
            </a:extLst>
          </p:cNvPr>
          <p:cNvSpPr/>
          <p:nvPr/>
        </p:nvSpPr>
        <p:spPr>
          <a:xfrm>
            <a:off x="8276281" y="4113123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3865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9" grpId="0" animBg="1"/>
      <p:bldP spid="10" grpId="0" animBg="1"/>
      <p:bldP spid="5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Introduction and Basic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39992-37FC-4E1B-9904-A1DB42FE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62" y="1224000"/>
            <a:ext cx="3013475" cy="28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C8386-F25D-452F-AF6F-4349E9668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5648"/>
            <a:ext cx="6029922" cy="1336252"/>
          </a:xfrm>
          <a:prstGeom prst="rect">
            <a:avLst/>
          </a:prstGeom>
        </p:spPr>
      </p:pic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Print the numbers from 1 to 100, that are divisible by 3</a:t>
            </a:r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kumimoji="0" lang="en-US" dirty="0"/>
          </a:p>
          <a:p>
            <a:pPr>
              <a:lnSpc>
                <a:spcPct val="110000"/>
              </a:lnSpc>
            </a:pPr>
            <a:r>
              <a:rPr kumimoji="0" lang="en-US" dirty="0"/>
              <a:t>You can </a:t>
            </a:r>
            <a:r>
              <a:rPr lang="en-US" dirty="0"/>
              <a:t>use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" code snippet in</a:t>
            </a:r>
            <a:r>
              <a:rPr lang="bg-BG" sz="3600" dirty="0"/>
              <a:t> </a:t>
            </a:r>
            <a:r>
              <a:rPr lang="en-US" sz="3600" dirty="0"/>
              <a:t>Visual Studio 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Divisible by 3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863908"/>
            <a:ext cx="5943600" cy="215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latin typeface="Consolas" pitchFamily="49" charset="0"/>
              </a:rPr>
              <a:t>(var 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398" b="1" noProof="1">
                <a:latin typeface="Consolas" pitchFamily="49" charset="0"/>
              </a:rPr>
              <a:t>; i &lt;=</a:t>
            </a:r>
            <a:r>
              <a:rPr lang="en-US" sz="2398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100</a:t>
            </a:r>
            <a:r>
              <a:rPr lang="en-US" sz="2398" b="1" noProof="1">
                <a:latin typeface="Consolas" pitchFamily="49" charset="0"/>
              </a:rPr>
              <a:t>; i += 3)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38" y="4915648"/>
            <a:ext cx="4124561" cy="1256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ight Arrow 12"/>
          <p:cNvSpPr/>
          <p:nvPr/>
        </p:nvSpPr>
        <p:spPr>
          <a:xfrm>
            <a:off x="6838950" y="5386310"/>
            <a:ext cx="533400" cy="394929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29417" y="4770358"/>
            <a:ext cx="2895600" cy="559117"/>
          </a:xfrm>
          <a:prstGeom prst="wedgeRoundRectCallout">
            <a:avLst>
              <a:gd name="adj1" fmla="val -37131"/>
              <a:gd name="adj2" fmla="val 1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Push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[Tab] twice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BA279-577B-4D40-8813-BDA250C91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224" y="2090496"/>
            <a:ext cx="3389513" cy="186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EBFF01-7F3F-43FC-8D2B-789ED76C4A9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6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055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Write a program to print the 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odd numbers and their sum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of Odd Numbers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057400" y="3625408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31" name="Right Arrow 14"/>
          <p:cNvSpPr/>
          <p:nvPr/>
        </p:nvSpPr>
        <p:spPr>
          <a:xfrm>
            <a:off x="2946120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29538" y="2556044"/>
            <a:ext cx="2029179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Sum: 25 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54773" y="3633262"/>
            <a:ext cx="5779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05423" y="2979076"/>
            <a:ext cx="202917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  <a:endParaRPr lang="en-US" sz="2800" b="1" dirty="0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Sum: 9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2F58D-68F7-446B-A6F5-DA6D64DAC01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12" name="Right Arrow 14"/>
          <p:cNvSpPr/>
          <p:nvPr/>
        </p:nvSpPr>
        <p:spPr>
          <a:xfrm>
            <a:off x="7336027" y="3721929"/>
            <a:ext cx="466040" cy="398653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182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13" grpId="0" animBg="1"/>
      <p:bldP spid="18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of Odd Numbers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33600" y="1268482"/>
            <a:ext cx="77724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n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var sum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8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for </a:t>
            </a:r>
            <a:r>
              <a:rPr lang="en-US" sz="2398" b="1" noProof="1">
                <a:latin typeface="Consolas" pitchFamily="49" charset="0"/>
              </a:rPr>
              <a:t>(int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 &lt;= n</a:t>
            </a:r>
            <a:r>
              <a:rPr lang="en-US" sz="2398" b="1" noProof="1">
                <a:latin typeface="Consolas" pitchFamily="49" charset="0"/>
              </a:rPr>
              <a:t>;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 i++</a:t>
            </a:r>
            <a:r>
              <a:rPr lang="en-US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Console.WriteLine("{0}", 2 * i - 1);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sum += 2 * i - 1;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Console.WriteLine("Sum:{0}", sum);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DE29D-2719-4FA0-9076-B3AC4932B248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990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Iterations While a Condition is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C12E5-055D-4047-A84E-9E55C6D76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3048000" cy="1524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2875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2433" y="2802342"/>
            <a:ext cx="63246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var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 = 1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while (n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&lt;=</a:t>
            </a:r>
            <a:r>
              <a:rPr lang="pt-BR" sz="2800" b="1" noProof="1">
                <a:latin typeface="Consolas" pitchFamily="49" charset="0"/>
              </a:rPr>
              <a:t> 10)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Console.WriteLine(n);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  </a:t>
            </a:r>
            <a:r>
              <a:rPr lang="pt-BR" sz="2800" b="1" noProof="1">
                <a:solidFill>
                  <a:schemeClr val="bg1"/>
                </a:solidFill>
                <a:latin typeface="Consolas" pitchFamily="49" charset="0"/>
              </a:rPr>
              <a:t>n++</a:t>
            </a:r>
            <a:r>
              <a:rPr lang="pt-BR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Executes commands while the condition is true:</a:t>
            </a:r>
            <a:endParaRPr kumimoji="0" lang="en-US" dirty="0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532944" y="4724400"/>
            <a:ext cx="2211204" cy="712442"/>
          </a:xfrm>
          <a:prstGeom prst="wedgeRoundRectCallout">
            <a:avLst>
              <a:gd name="adj1" fmla="val -67623"/>
              <a:gd name="adj2" fmla="val 6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49255" y="3358501"/>
            <a:ext cx="1828800" cy="695444"/>
          </a:xfrm>
          <a:prstGeom prst="wedgeRoundRectCallout">
            <a:avLst>
              <a:gd name="adj1" fmla="val -64442"/>
              <a:gd name="adj2" fmla="val 13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33801" y="5811888"/>
            <a:ext cx="3729855" cy="686832"/>
          </a:xfrm>
          <a:prstGeom prst="wedgeRoundRectCallout">
            <a:avLst>
              <a:gd name="adj1" fmla="val -53727"/>
              <a:gd name="adj2" fmla="val -513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C9F83C3-E2AA-4DB6-BC4F-AE90C458002B}"/>
              </a:ext>
            </a:extLst>
          </p:cNvPr>
          <p:cNvSpPr/>
          <p:nvPr/>
        </p:nvSpPr>
        <p:spPr>
          <a:xfrm>
            <a:off x="8229600" y="4613035"/>
            <a:ext cx="675238" cy="990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352800" y="1981713"/>
            <a:ext cx="2116206" cy="703660"/>
          </a:xfrm>
          <a:prstGeom prst="wedgeRoundRectCallout">
            <a:avLst>
              <a:gd name="adj1" fmla="val 2436"/>
              <a:gd name="adj2" fmla="val 82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580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3" grpId="0" animBg="1"/>
      <p:bldP spid="11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Print a table holding</a:t>
            </a:r>
            <a:r>
              <a:rPr lang="en-US" dirty="0"/>
              <a:t> number*1, number*2, …, number*10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112984" y="1916363"/>
            <a:ext cx="7966032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var times = 1;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while (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398" b="1" noProof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  $"{number} X {times} = {number * times}");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  </a:t>
            </a:r>
            <a:r>
              <a:rPr lang="pt-BR" sz="2398" b="1" noProof="1">
                <a:solidFill>
                  <a:schemeClr val="bg1"/>
                </a:solidFill>
                <a:latin typeface="Consolas" pitchFamily="49" charset="0"/>
              </a:rPr>
              <a:t>times++</a:t>
            </a:r>
            <a:r>
              <a:rPr lang="pt-BR" sz="2398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398" b="1" noProof="1">
                <a:latin typeface="Consolas" pitchFamily="49" charset="0"/>
              </a:rPr>
              <a:t>}</a:t>
            </a:r>
            <a:endParaRPr lang="en-US" sz="2398" b="1" noProof="1">
              <a:latin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FE4D9-9A10-42CA-BCE8-26FC4D49575C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027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Do…While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EECF6-E353-435A-944F-0A5B6B553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66800"/>
            <a:ext cx="3200400" cy="3200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Executes Code Block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99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Similar to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loop, but always executes at least once:</a:t>
            </a:r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2213808"/>
            <a:ext cx="53340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= 1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Console.WriteLine(i);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i++;	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 &lt;= 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... While Loop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991600" y="4249099"/>
            <a:ext cx="1981200" cy="666938"/>
          </a:xfrm>
          <a:prstGeom prst="wedgeRoundRectCallout">
            <a:avLst>
              <a:gd name="adj1" fmla="val -57013"/>
              <a:gd name="adj2" fmla="val 4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Loop body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99457" y="5007276"/>
            <a:ext cx="1799145" cy="604352"/>
          </a:xfrm>
          <a:prstGeom prst="wedgeRoundRectCallout">
            <a:avLst>
              <a:gd name="adj1" fmla="val -38256"/>
              <a:gd name="adj2" fmla="val 90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Condition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1" y="2001085"/>
            <a:ext cx="2086455" cy="612576"/>
          </a:xfrm>
          <a:prstGeom prst="wedgeRoundRectCallout">
            <a:avLst>
              <a:gd name="adj1" fmla="val -61930"/>
              <a:gd name="adj2" fmla="val 392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Initial value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163367" y="4314682"/>
            <a:ext cx="2339754" cy="859336"/>
          </a:xfrm>
          <a:prstGeom prst="wedgeRoundRectCallout">
            <a:avLst>
              <a:gd name="adj1" fmla="val 64245"/>
              <a:gd name="adj2" fmla="val 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Increment the counter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0CDAE3F-DF65-47C2-A20F-8EDD2E760991}"/>
              </a:ext>
            </a:extLst>
          </p:cNvPr>
          <p:cNvSpPr/>
          <p:nvPr/>
        </p:nvSpPr>
        <p:spPr>
          <a:xfrm>
            <a:off x="7800222" y="3624784"/>
            <a:ext cx="914400" cy="19155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970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13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Upgrade your program and take the initial times from the console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Multiplication Table 2.0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46309" y="1828396"/>
            <a:ext cx="7696200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number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int times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do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pt-BR" sz="2200" b="1" noProof="1">
                <a:latin typeface="Consolas" pitchFamily="49" charset="0"/>
              </a:rPr>
              <a:t>Console.WriteLine(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  $"{number} X {times} = {number * times}"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latin typeface="Consolas" pitchFamily="49" charset="0"/>
              </a:rPr>
              <a:t>  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200" b="1" noProof="1">
                <a:latin typeface="Consolas" pitchFamily="49" charset="0"/>
              </a:rPr>
              <a:t> while (</a:t>
            </a:r>
            <a:r>
              <a:rPr lang="pt-BR" sz="2200" b="1" noProof="1">
                <a:solidFill>
                  <a:schemeClr val="bg1"/>
                </a:solidFill>
                <a:latin typeface="Consolas" pitchFamily="49" charset="0"/>
              </a:rPr>
              <a:t>times &lt;= 10</a:t>
            </a:r>
            <a:r>
              <a:rPr lang="pt-BR" sz="2200" b="1" noProof="1">
                <a:latin typeface="Consolas" pitchFamily="49" charset="0"/>
              </a:rPr>
              <a:t>);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33645-7BEB-4AA7-93AC-18C901AA7033}"/>
              </a:ext>
            </a:extLst>
          </p:cNvPr>
          <p:cNvSpPr txBox="1"/>
          <p:nvPr/>
        </p:nvSpPr>
        <p:spPr>
          <a:xfrm>
            <a:off x="798509" y="6381751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007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Debugging and Troubleshooting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19346"/>
            <a:ext cx="2438400" cy="24384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Using the Visual Studio Debugger</a:t>
            </a:r>
          </a:p>
        </p:txBody>
      </p: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 Programming Language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9852" y="1048552"/>
            <a:ext cx="1003354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C# </a:t>
            </a:r>
            <a:r>
              <a:rPr lang="en-US" sz="3600" dirty="0"/>
              <a:t>is modern, flexible, general-purpose</a:t>
            </a:r>
            <a:br>
              <a:rPr lang="en-US" sz="3600" dirty="0"/>
            </a:br>
            <a:r>
              <a:rPr lang="en-US" sz="3600" dirty="0"/>
              <a:t>programming language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Object-oriented</a:t>
            </a:r>
            <a:r>
              <a:rPr lang="en-US" sz="3600" dirty="0"/>
              <a:t> by nature, statically-typed, compiled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Runs on .NET Framework / .NET Core</a:t>
            </a:r>
          </a:p>
          <a:p>
            <a:pPr>
              <a:buClr>
                <a:schemeClr val="tx1"/>
              </a:buClr>
            </a:pPr>
            <a:endParaRPr lang="bg-BG" sz="36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46000" y="4345488"/>
            <a:ext cx="4114800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static void Main()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Source code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8665FAE-590E-4084-8660-901EFA66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554" y="4345488"/>
            <a:ext cx="2357923" cy="1828800"/>
          </a:xfrm>
          <a:prstGeom prst="wedgeRoundRectCallout">
            <a:avLst>
              <a:gd name="adj1" fmla="val -75368"/>
              <a:gd name="adj2" fmla="val -26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Program starting point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9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b="1" dirty="0">
                <a:solidFill>
                  <a:schemeClr val="bg1"/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</a:t>
            </a:r>
            <a:br>
              <a:rPr lang="en-US" dirty="0"/>
            </a:br>
            <a:r>
              <a:rPr lang="en-US" dirty="0"/>
              <a:t>and no new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525000" y="1278998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b="1" dirty="0">
                <a:solidFill>
                  <a:schemeClr val="bg1"/>
                </a:solidFill>
              </a:rPr>
              <a:t>debugger</a:t>
            </a:r>
          </a:p>
          <a:p>
            <a:pPr>
              <a:buClr>
                <a:schemeClr val="tx1"/>
              </a:buClr>
            </a:pPr>
            <a:r>
              <a:rPr lang="en-US" dirty="0"/>
              <a:t>It provides: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Breakpoints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trace</a:t>
            </a:r>
            <a:r>
              <a:rPr lang="en-US" dirty="0"/>
              <a:t> the </a:t>
            </a:r>
            <a:br>
              <a:rPr lang="en-US" dirty="0"/>
            </a:br>
            <a:r>
              <a:rPr lang="en-US" dirty="0"/>
              <a:t>code execution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inspect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24001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b="1" dirty="0">
                <a:solidFill>
                  <a:schemeClr val="bg1"/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b="1" dirty="0">
                <a:solidFill>
                  <a:schemeClr val="bg1"/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b="1" dirty="0">
                <a:solidFill>
                  <a:schemeClr val="bg1"/>
                </a:solidFill>
              </a:rPr>
              <a:t>[F5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b="1" dirty="0">
                <a:solidFill>
                  <a:schemeClr val="bg1"/>
                </a:solidFill>
              </a:rPr>
              <a:t>[F10]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Locals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962152"/>
            <a:ext cx="4562475" cy="2381250"/>
          </a:xfrm>
          <a:prstGeom prst="roundRect">
            <a:avLst>
              <a:gd name="adj" fmla="val 111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1312765"/>
            <a:ext cx="4562475" cy="2532749"/>
          </a:xfrm>
          <a:prstGeom prst="roundRect">
            <a:avLst>
              <a:gd name="adj" fmla="val 672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6F3E5B-48DB-42A7-861A-AB22F987D3B7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https://judge.softuni.bg/Contests/1188/Intro-and-Basic-Syntax-Lab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 program aims to count the non-working days between two dates (e.g. 1.05.2016 … 15.05.2016 </a:t>
            </a:r>
            <a:r>
              <a:rPr lang="en-US" sz="3200" dirty="0">
                <a:sym typeface="Wingdings" panose="05000000000000000000" pitchFamily="2" charset="2"/>
              </a:rPr>
              <a:t> 5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8300" y="2327081"/>
            <a:ext cx="80154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startDate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endDate = DateTime.ParseExact(Console.ReadLine(),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"dd.m.yyyy", CultureInfo.InvariantCulture);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var holidaysCount = 0;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for (var date = startDate; date &lt;= endDate; date.AddDays(1))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if (date.DayOfWeek == DayOfWeek.Saturday &amp;&amp;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      date.DayOfWeek == DayOfWeek.Sunday) holidaysCount++;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latin typeface="Consolas" pitchFamily="49" charset="0"/>
              </a:rPr>
              <a:t>Console.WriteLine(holidaysCount);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Declaring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bg1"/>
                </a:solidFill>
              </a:rPr>
              <a:t>Reading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Writing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Conditional Statements </a:t>
            </a:r>
            <a:r>
              <a:rPr lang="en-US" sz="3200" dirty="0">
                <a:solidFill>
                  <a:schemeClr val="bg2"/>
                </a:solidFill>
              </a:rPr>
              <a:t>allow implementing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programming logic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Loops</a:t>
            </a:r>
            <a:r>
              <a:rPr lang="en-US" sz="3200" dirty="0">
                <a:solidFill>
                  <a:schemeClr val="bg2"/>
                </a:solidFill>
              </a:rPr>
              <a:t> repeat code block multiple times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Using the debugger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Visual Studio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Visual Studio </a:t>
            </a:r>
            <a:r>
              <a:rPr lang="en-US" sz="3600" dirty="0"/>
              <a:t>(VS) is powerful IDE for C#</a:t>
            </a:r>
          </a:p>
          <a:p>
            <a:r>
              <a:rPr lang="en-US" sz="3600" dirty="0"/>
              <a:t>Create a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console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application</a:t>
            </a:r>
          </a:p>
          <a:p>
            <a:endParaRPr lang="bg-BG" sz="3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17" y="1981201"/>
            <a:ext cx="6771777" cy="40096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97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Start the program from VS using [</a:t>
            </a:r>
            <a:r>
              <a:rPr lang="en-US" sz="3600" b="1" dirty="0">
                <a:solidFill>
                  <a:schemeClr val="bg1"/>
                </a:solidFill>
              </a:rPr>
              <a:t>Ctrl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F5</a:t>
            </a:r>
            <a:r>
              <a:rPr lang="en-US" sz="3600" dirty="0"/>
              <a:t>]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the Program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981201"/>
            <a:ext cx="8166085" cy="35783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8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Declaring Variables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Defining and </a:t>
            </a:r>
            <a:r>
              <a:rPr lang="en-GB" sz="3600" dirty="0"/>
              <a:t>Initializing variables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Example: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1200"/>
              </a:spcAft>
            </a:pPr>
            <a:endParaRPr 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35650" y="2133601"/>
            <a:ext cx="76962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{data type / var} {variable name} = {value};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35650" y="4168397"/>
            <a:ext cx="288809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b="1" noProof="1">
                <a:latin typeface="Consolas" pitchFamily="49" charset="0"/>
              </a:rPr>
              <a:t> number = 5;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E92A9DE-2FF2-4CE2-8B2A-4E9BAA4A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093136"/>
            <a:ext cx="1896969" cy="657808"/>
          </a:xfrm>
          <a:prstGeom prst="wedgeRoundRectCallout">
            <a:avLst>
              <a:gd name="adj1" fmla="val -14510"/>
              <a:gd name="adj2" fmla="val -87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Data type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42A9072-AEA5-49B8-909F-DA7A25DB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576" y="3386958"/>
            <a:ext cx="2988850" cy="663196"/>
          </a:xfrm>
          <a:prstGeom prst="wedgeRoundRectCallout">
            <a:avLst>
              <a:gd name="adj1" fmla="val -64526"/>
              <a:gd name="adj2" fmla="val 615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name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B87788D-FB5D-4240-A198-4123BD33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93136"/>
            <a:ext cx="2743200" cy="657808"/>
          </a:xfrm>
          <a:prstGeom prst="wedgeRoundRectCallout">
            <a:avLst>
              <a:gd name="adj1" fmla="val -44531"/>
              <a:gd name="adj2" fmla="val -10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dirty="0">
                <a:solidFill>
                  <a:srgbClr val="FFFFFF"/>
                </a:solidFill>
              </a:rPr>
              <a:t>Variable value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34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Input /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F0DB5-C5E3-40D8-859C-F6D9EDDE96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630" y="1385091"/>
            <a:ext cx="2618740" cy="26187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Reading from and Writing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76709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3310</Words>
  <Application>Microsoft Office PowerPoint</Application>
  <PresentationFormat>Widescreen</PresentationFormat>
  <Paragraphs>580</Paragraphs>
  <Slides>57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Consolas</vt:lpstr>
      <vt:lpstr>Wingdings</vt:lpstr>
      <vt:lpstr>Wingdings 2</vt:lpstr>
      <vt:lpstr>SoftUni</vt:lpstr>
      <vt:lpstr>C# Introduction</vt:lpstr>
      <vt:lpstr>Table of Contents</vt:lpstr>
      <vt:lpstr>Have a Question?</vt:lpstr>
      <vt:lpstr>Introduction and Basic Syntax</vt:lpstr>
      <vt:lpstr>C# Programming Language</vt:lpstr>
      <vt:lpstr>Using Visual Studio</vt:lpstr>
      <vt:lpstr>Running the Program</vt:lpstr>
      <vt:lpstr>Declaring Variables</vt:lpstr>
      <vt:lpstr>Input / Output</vt:lpstr>
      <vt:lpstr>Reading from the Console</vt:lpstr>
      <vt:lpstr>Converting Input from the Console</vt:lpstr>
      <vt:lpstr>Printing to the Console</vt:lpstr>
      <vt:lpstr>Using Placeholders</vt:lpstr>
      <vt:lpstr>Formatting Numbers in Placeholders</vt:lpstr>
      <vt:lpstr>Using String Interpolation</vt:lpstr>
      <vt:lpstr>Problem: Student Information</vt:lpstr>
      <vt:lpstr>Solution: Student Information</vt:lpstr>
      <vt:lpstr>Comparison Operators</vt:lpstr>
      <vt:lpstr>Comparison Operators</vt:lpstr>
      <vt:lpstr>Comparing Numbers</vt:lpstr>
      <vt:lpstr>Implementing Control-Flow Logic</vt:lpstr>
      <vt:lpstr>The If Statement</vt:lpstr>
      <vt:lpstr>The If-else Statement</vt:lpstr>
      <vt:lpstr>Problem: Back in 30 Minutes</vt:lpstr>
      <vt:lpstr>Solution: Back in 30 Minutes</vt:lpstr>
      <vt:lpstr>The Switch-Case Statement</vt:lpstr>
      <vt:lpstr>The Switch-case Statement</vt:lpstr>
      <vt:lpstr>Problem: Foreign Languages</vt:lpstr>
      <vt:lpstr>Solution: Foreign Languages</vt:lpstr>
      <vt:lpstr>Logical Operators</vt:lpstr>
      <vt:lpstr>Logical Operators</vt:lpstr>
      <vt:lpstr>Problem: Theatre Promotions</vt:lpstr>
      <vt:lpstr>Solution: Theatre Promotions</vt:lpstr>
      <vt:lpstr>Solution: Theatre Promotions (2)</vt:lpstr>
      <vt:lpstr>Solution: Theatre Promotions (3)</vt:lpstr>
      <vt:lpstr>Loops</vt:lpstr>
      <vt:lpstr>Loop: Definition</vt:lpstr>
      <vt:lpstr>For-Loops</vt:lpstr>
      <vt:lpstr>For-Loops</vt:lpstr>
      <vt:lpstr>Example: Divisible by 3</vt:lpstr>
      <vt:lpstr>Problem: Sum of Odd Numbers</vt:lpstr>
      <vt:lpstr>Solution: Sum of Odd Numbers</vt:lpstr>
      <vt:lpstr>Iterations While a Condition is True</vt:lpstr>
      <vt:lpstr>While Loops</vt:lpstr>
      <vt:lpstr>Problem: Multiplication Table</vt:lpstr>
      <vt:lpstr>Do…While Loop</vt:lpstr>
      <vt:lpstr>Do ... While Loop</vt:lpstr>
      <vt:lpstr>Problem: Multiplication Table 2.0</vt:lpstr>
      <vt:lpstr>Debugging and Troubleshooting</vt:lpstr>
      <vt:lpstr>Debugging the Code</vt:lpstr>
      <vt:lpstr>Debugging in Visual Studio</vt:lpstr>
      <vt:lpstr>Using the Debugger in Visual Studio</vt:lpstr>
      <vt:lpstr>Problem: Find and Fix the Bugs in the Code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C# Intro and Baisc Syntax</dc:title>
  <dc:subject>C# Fundamentals – Practical Training Course @ SoftUni</dc:subject>
  <dc:creator>Software University</dc:creator>
  <cp:keywords>C#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Ivet Atanasova</cp:lastModifiedBy>
  <cp:revision>29</cp:revision>
  <dcterms:created xsi:type="dcterms:W3CDTF">2018-05-23T13:08:44Z</dcterms:created>
  <dcterms:modified xsi:type="dcterms:W3CDTF">2020-11-18T11:48:19Z</dcterms:modified>
  <cp:category>C# Fundamentals; Computer Programming;software development;web development</cp:category>
</cp:coreProperties>
</file>