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71"/>
  </p:notesMasterIdLst>
  <p:handoutMasterIdLst>
    <p:handoutMasterId r:id="rId72"/>
  </p:handoutMasterIdLst>
  <p:sldIdLst>
    <p:sldId id="256" r:id="rId2"/>
    <p:sldId id="276" r:id="rId3"/>
    <p:sldId id="492" r:id="rId4"/>
    <p:sldId id="259" r:id="rId5"/>
    <p:sldId id="494" r:id="rId6"/>
    <p:sldId id="260" r:id="rId7"/>
    <p:sldId id="295" r:id="rId8"/>
    <p:sldId id="508" r:id="rId9"/>
    <p:sldId id="510" r:id="rId10"/>
    <p:sldId id="511" r:id="rId11"/>
    <p:sldId id="512" r:id="rId12"/>
    <p:sldId id="496" r:id="rId13"/>
    <p:sldId id="261" r:id="rId14"/>
    <p:sldId id="262" r:id="rId15"/>
    <p:sldId id="263" r:id="rId16"/>
    <p:sldId id="264" r:id="rId17"/>
    <p:sldId id="534" r:id="rId18"/>
    <p:sldId id="313" r:id="rId19"/>
    <p:sldId id="265" r:id="rId20"/>
    <p:sldId id="281" r:id="rId21"/>
    <p:sldId id="282" r:id="rId22"/>
    <p:sldId id="283" r:id="rId23"/>
    <p:sldId id="284" r:id="rId24"/>
    <p:sldId id="518" r:id="rId25"/>
    <p:sldId id="305" r:id="rId26"/>
    <p:sldId id="306" r:id="rId27"/>
    <p:sldId id="285" r:id="rId28"/>
    <p:sldId id="270" r:id="rId29"/>
    <p:sldId id="271" r:id="rId30"/>
    <p:sldId id="272" r:id="rId31"/>
    <p:sldId id="521" r:id="rId32"/>
    <p:sldId id="522" r:id="rId33"/>
    <p:sldId id="273" r:id="rId34"/>
    <p:sldId id="274" r:id="rId35"/>
    <p:sldId id="516" r:id="rId36"/>
    <p:sldId id="275" r:id="rId37"/>
    <p:sldId id="497" r:id="rId38"/>
    <p:sldId id="277" r:id="rId39"/>
    <p:sldId id="519" r:id="rId40"/>
    <p:sldId id="520" r:id="rId41"/>
    <p:sldId id="278" r:id="rId42"/>
    <p:sldId id="527" r:id="rId43"/>
    <p:sldId id="528" r:id="rId44"/>
    <p:sldId id="280" r:id="rId45"/>
    <p:sldId id="531" r:id="rId46"/>
    <p:sldId id="530" r:id="rId47"/>
    <p:sldId id="523" r:id="rId48"/>
    <p:sldId id="524" r:id="rId49"/>
    <p:sldId id="525" r:id="rId50"/>
    <p:sldId id="526" r:id="rId51"/>
    <p:sldId id="500" r:id="rId52"/>
    <p:sldId id="501" r:id="rId53"/>
    <p:sldId id="514" r:id="rId54"/>
    <p:sldId id="515" r:id="rId55"/>
    <p:sldId id="532" r:id="rId56"/>
    <p:sldId id="517" r:id="rId57"/>
    <p:sldId id="288" r:id="rId58"/>
    <p:sldId id="292" r:id="rId59"/>
    <p:sldId id="289" r:id="rId60"/>
    <p:sldId id="290" r:id="rId61"/>
    <p:sldId id="291" r:id="rId62"/>
    <p:sldId id="293" r:id="rId63"/>
    <p:sldId id="294" r:id="rId64"/>
    <p:sldId id="296" r:id="rId65"/>
    <p:sldId id="401" r:id="rId66"/>
    <p:sldId id="317" r:id="rId67"/>
    <p:sldId id="316" r:id="rId68"/>
    <p:sldId id="493" r:id="rId69"/>
    <p:sldId id="405" r:id="rId7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A0C7653D-1924-4F56-9E27-AA2B21F1DA92}">
          <p14:sldIdLst>
            <p14:sldId id="256"/>
            <p14:sldId id="276"/>
            <p14:sldId id="492"/>
          </p14:sldIdLst>
        </p14:section>
        <p14:section name="Introduction to JavaScript" id="{4FC6E513-295A-4696-9C78-B904D5F8F5E6}">
          <p14:sldIdLst>
            <p14:sldId id="259"/>
            <p14:sldId id="494"/>
            <p14:sldId id="260"/>
          </p14:sldIdLst>
        </p14:section>
        <p14:section name="IDE Setup" id="{DC7F0C67-1A9B-48A5-B542-9D47D46F4806}">
          <p14:sldIdLst>
            <p14:sldId id="295"/>
            <p14:sldId id="508"/>
            <p14:sldId id="510"/>
            <p14:sldId id="511"/>
            <p14:sldId id="512"/>
          </p14:sldIdLst>
        </p14:section>
        <p14:section name="Data Types and Variables" id="{9413BCDB-1C3D-4A0E-816F-00A96BE411D5}">
          <p14:sldIdLst>
            <p14:sldId id="496"/>
            <p14:sldId id="261"/>
            <p14:sldId id="262"/>
            <p14:sldId id="263"/>
            <p14:sldId id="264"/>
            <p14:sldId id="534"/>
            <p14:sldId id="313"/>
            <p14:sldId id="265"/>
          </p14:sldIdLst>
        </p14:section>
        <p14:section name="Functions" id="{AD1FD0BE-FFAB-44AE-AAFD-0A1A4614324E}">
          <p14:sldIdLst>
            <p14:sldId id="281"/>
            <p14:sldId id="282"/>
            <p14:sldId id="283"/>
            <p14:sldId id="284"/>
            <p14:sldId id="518"/>
            <p14:sldId id="305"/>
            <p14:sldId id="306"/>
            <p14:sldId id="285"/>
          </p14:sldIdLst>
        </p14:section>
        <p14:section name="Operators and Statements" id="{519F7731-B75B-4A25-AEDF-B77F55C83239}">
          <p14:sldIdLst>
            <p14:sldId id="270"/>
            <p14:sldId id="271"/>
            <p14:sldId id="272"/>
            <p14:sldId id="521"/>
            <p14:sldId id="522"/>
            <p14:sldId id="273"/>
            <p14:sldId id="274"/>
            <p14:sldId id="516"/>
            <p14:sldId id="275"/>
            <p14:sldId id="497"/>
            <p14:sldId id="277"/>
            <p14:sldId id="519"/>
            <p14:sldId id="520"/>
            <p14:sldId id="278"/>
            <p14:sldId id="527"/>
            <p14:sldId id="528"/>
            <p14:sldId id="280"/>
            <p14:sldId id="531"/>
            <p14:sldId id="530"/>
          </p14:sldIdLst>
        </p14:section>
        <p14:section name="Mix HTML and JS" id="{7AE6A839-8CBD-4A4A-BE72-C23075BCC547}">
          <p14:sldIdLst>
            <p14:sldId id="523"/>
            <p14:sldId id="524"/>
            <p14:sldId id="525"/>
            <p14:sldId id="526"/>
          </p14:sldIdLst>
        </p14:section>
        <p14:section name="Debugging Techniques" id="{FC50314F-9028-4433-861C-E8E7AFA7DC16}">
          <p14:sldIdLst>
            <p14:sldId id="500"/>
            <p14:sldId id="501"/>
            <p14:sldId id="514"/>
            <p14:sldId id="515"/>
            <p14:sldId id="532"/>
          </p14:sldIdLst>
        </p14:section>
        <p14:section name="Language Specifics" id="{D163E17D-0937-4FDA-B892-5DD9FF6BD62B}">
          <p14:sldIdLst>
            <p14:sldId id="517"/>
            <p14:sldId id="288"/>
            <p14:sldId id="292"/>
            <p14:sldId id="289"/>
            <p14:sldId id="290"/>
            <p14:sldId id="291"/>
            <p14:sldId id="293"/>
            <p14:sldId id="294"/>
          </p14:sldIdLst>
        </p14:section>
        <p14:section name="Conclusion" id="{E19D07F1-86E2-47E9-B2AB-7ADC4F89DC12}">
          <p14:sldIdLst>
            <p14:sldId id="296"/>
            <p14:sldId id="401"/>
            <p14:sldId id="317"/>
            <p14:sldId id="316"/>
            <p14:sldId id="493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000"/>
    <a:srgbClr val="234465"/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02" autoAdjust="0"/>
    <p:restoredTop sz="95214" autoAdjust="0"/>
  </p:normalViewPr>
  <p:slideViewPr>
    <p:cSldViewPr showGuides="1">
      <p:cViewPr varScale="1">
        <p:scale>
          <a:sx n="85" d="100"/>
          <a:sy n="85" d="100"/>
        </p:scale>
        <p:origin x="638" y="6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4.1.2022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5087A-1779-478D-AFFA-09E6C2F1941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BE799E-74BB-4BC5-94DA-716438FE329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6164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205662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65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68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69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DC77F2-5C89-4F9E-B2E0-8026E1A640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https://about.softuni.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3704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Top">
            <a:extLst>
              <a:ext uri="{FF2B5EF4-FFF2-40B4-BE49-F238E27FC236}">
                <a16:creationId xmlns:a16="http://schemas.microsoft.com/office/drawing/2014/main" id="{454BD9C2-93A6-4860-A758-846ED0E1C8FA}"/>
              </a:ext>
            </a:extLst>
          </p:cNvPr>
          <p:cNvSpPr/>
          <p:nvPr userDrawn="1"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9906000" y="0"/>
            <a:ext cx="2290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409559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17220" y="1121143"/>
            <a:ext cx="9878013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gacy Fe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91656B1-5977-476C-B4D0-0644CB7AA9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2068" t="29627" r="44723" b="30341"/>
          <a:stretch/>
        </p:blipFill>
        <p:spPr>
          <a:xfrm>
            <a:off x="-3478" y="0"/>
            <a:ext cx="1155600" cy="6858000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8" name="Logo Software University" descr="Software University logo">
            <a:extLst>
              <a:ext uri="{FF2B5EF4-FFF2-40B4-BE49-F238E27FC236}">
                <a16:creationId xmlns:a16="http://schemas.microsoft.com/office/drawing/2014/main" id="{5197C268-FA14-4665-8C17-4E607C54583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917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7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3" r:id="rId4"/>
    <p:sldLayoutId id="2147483691" r:id="rId5"/>
    <p:sldLayoutId id="2147483680" r:id="rId6"/>
    <p:sldLayoutId id="2147483695" r:id="rId7"/>
    <p:sldLayoutId id="2147483688" r:id="rId8"/>
    <p:sldLayoutId id="2147483684" r:id="rId9"/>
    <p:sldLayoutId id="2147483677" r:id="rId10"/>
    <p:sldLayoutId id="2147483683" r:id="rId11"/>
    <p:sldLayoutId id="2147483685" r:id="rId12"/>
    <p:sldLayoutId id="2147483686" r:id="rId13"/>
    <p:sldLayoutId id="2147483687" r:id="rId14"/>
    <p:sldLayoutId id="2147483692" r:id="rId15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JavaScript/Reference/Global_Objects" TargetMode="Externa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9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9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oftwaregroup.com/" TargetMode="External"/><Relationship Id="rId13" Type="http://schemas.openxmlformats.org/officeDocument/2006/relationships/image" Target="../media/image52.png"/><Relationship Id="rId18" Type="http://schemas.openxmlformats.org/officeDocument/2006/relationships/hyperlink" Target="https://motion-software.com/" TargetMode="External"/><Relationship Id="rId3" Type="http://schemas.openxmlformats.org/officeDocument/2006/relationships/image" Target="../media/image47.jpg"/><Relationship Id="rId21" Type="http://schemas.openxmlformats.org/officeDocument/2006/relationships/image" Target="../media/image56.png"/><Relationship Id="rId7" Type="http://schemas.openxmlformats.org/officeDocument/2006/relationships/image" Target="../media/image49.png"/><Relationship Id="rId12" Type="http://schemas.openxmlformats.org/officeDocument/2006/relationships/hyperlink" Target="https://indeavr.com/expertise/software-engineering/enterprise-business-application-integration/" TargetMode="External"/><Relationship Id="rId17" Type="http://schemas.openxmlformats.org/officeDocument/2006/relationships/image" Target="../media/image54.png"/><Relationship Id="rId2" Type="http://schemas.openxmlformats.org/officeDocument/2006/relationships/hyperlink" Target="https://www.xs-software.com/" TargetMode="External"/><Relationship Id="rId16" Type="http://schemas.openxmlformats.org/officeDocument/2006/relationships/hyperlink" Target="https://taulia.com/company/careers/" TargetMode="External"/><Relationship Id="rId20" Type="http://schemas.openxmlformats.org/officeDocument/2006/relationships/hyperlink" Target="https://createx.bg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postbank.bg/" TargetMode="External"/><Relationship Id="rId11" Type="http://schemas.openxmlformats.org/officeDocument/2006/relationships/image" Target="../media/image51.png"/><Relationship Id="rId5" Type="http://schemas.openxmlformats.org/officeDocument/2006/relationships/image" Target="../media/image48.png"/><Relationship Id="rId15" Type="http://schemas.openxmlformats.org/officeDocument/2006/relationships/image" Target="../media/image53.png"/><Relationship Id="rId23" Type="http://schemas.openxmlformats.org/officeDocument/2006/relationships/image" Target="../media/image57.jpg"/><Relationship Id="rId10" Type="http://schemas.openxmlformats.org/officeDocument/2006/relationships/hyperlink" Target="https://www.coca-colahellenic.com/" TargetMode="External"/><Relationship Id="rId19" Type="http://schemas.openxmlformats.org/officeDocument/2006/relationships/image" Target="../media/image55.png"/><Relationship Id="rId4" Type="http://schemas.openxmlformats.org/officeDocument/2006/relationships/hyperlink" Target="https://www.superhosting.bg/" TargetMode="External"/><Relationship Id="rId9" Type="http://schemas.openxmlformats.org/officeDocument/2006/relationships/image" Target="../media/image50.png"/><Relationship Id="rId14" Type="http://schemas.openxmlformats.org/officeDocument/2006/relationships/hyperlink" Target="https://de.draftkings.com/" TargetMode="External"/><Relationship Id="rId22" Type="http://schemas.openxmlformats.org/officeDocument/2006/relationships/hyperlink" Target="https://smartit.bg/" TargetMode="Externa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hyperlink" Target="https://virtualracingschool.com/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9.png"/><Relationship Id="rId4" Type="http://schemas.openxmlformats.org/officeDocument/2006/relationships/hyperlink" Target="https://www.youtube.com/c/CodeItUpwithIvo" TargetMode="Externa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0.png"/><Relationship Id="rId4" Type="http://schemas.openxmlformats.org/officeDocument/2006/relationships/hyperlink" Target="https://softuni.bg/" TargetMode="Externa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2"/>
              </a:rPr>
              <a:t>https://softuni.bg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 err="1"/>
              <a:t>SoftUni</a:t>
            </a:r>
            <a:r>
              <a:rPr lang="en-US" dirty="0"/>
              <a:t> Team</a:t>
            </a:r>
          </a:p>
        </p:txBody>
      </p:sp>
      <p:sp>
        <p:nvSpPr>
          <p:cNvPr id="10" name="Subtitle 5">
            <a:extLst>
              <a:ext uri="{FF2B5EF4-FFF2-40B4-BE49-F238E27FC236}">
                <a16:creationId xmlns:a16="http://schemas.microsoft.com/office/drawing/2014/main" id="{53C3A5D9-6555-422A-8B58-FF64484C2B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Operators, Parameters, Return Value, Arrow Functions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Syntax, Functions and Statements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4000" y="2185018"/>
            <a:ext cx="3200400" cy="3055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814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Title 3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Install the Latest Node.js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000" y="1179000"/>
            <a:ext cx="9753600" cy="5679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Text Placeholder 10"/>
          <p:cNvSpPr txBox="1">
            <a:spLocks noGrp="1"/>
          </p:cNvSpPr>
          <p:nvPr>
            <p:ph type="body" idx="4294967295"/>
          </p:nvPr>
        </p:nvSpPr>
        <p:spPr>
          <a:xfrm>
            <a:off x="190400" y="1196123"/>
            <a:ext cx="11818100" cy="5528769"/>
          </a:xfrm>
          <a:prstGeom prst="rect">
            <a:avLst/>
          </a:prstGeom>
        </p:spPr>
        <p:txBody>
          <a:bodyPr/>
          <a:lstStyle/>
          <a:p>
            <a:pPr>
              <a:buClr>
                <a:srgbClr val="234465"/>
              </a:buClr>
              <a:defRPr sz="3200" b="1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dirty="0"/>
              <a:t>Visual Studio Code </a:t>
            </a:r>
            <a:r>
              <a:rPr b="0" dirty="0">
                <a:solidFill>
                  <a:srgbClr val="234465"/>
                </a:solidFill>
                <a:latin typeface="+mj-lt"/>
                <a:ea typeface="+mj-ea"/>
                <a:cs typeface="+mj-cs"/>
                <a:sym typeface="Calibri"/>
              </a:rPr>
              <a:t>is powerful text editor for JavaScript and other projects</a:t>
            </a:r>
          </a:p>
          <a:p>
            <a:pPr>
              <a:defRPr sz="3200"/>
            </a:pPr>
            <a:r>
              <a:rPr dirty="0"/>
              <a:t>In order to create your 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first project</a:t>
            </a:r>
            <a:r>
              <a:rPr dirty="0"/>
              <a:t>:</a:t>
            </a:r>
          </a:p>
        </p:txBody>
      </p:sp>
      <p:sp>
        <p:nvSpPr>
          <p:cNvPr id="251" name="Title 11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</p:spPr>
        <p:txBody>
          <a:bodyPr/>
          <a:lstStyle/>
          <a:p>
            <a:r>
              <a:rPr dirty="0"/>
              <a:t>Using Visual Studio Code</a:t>
            </a:r>
          </a:p>
        </p:txBody>
      </p:sp>
      <p:pic>
        <p:nvPicPr>
          <p:cNvPr id="253" name="Screen Shot 2020-01-15 at 14.35.53.png" descr="Screen Shot 2020-01-15 at 14.35.53.png"/>
          <p:cNvPicPr>
            <a:picLocks noChangeAspect="1"/>
          </p:cNvPicPr>
          <p:nvPr/>
        </p:nvPicPr>
        <p:blipFill>
          <a:blip r:embed="rId2" cstate="print"/>
          <a:srcRect r="2703"/>
          <a:stretch>
            <a:fillRect/>
          </a:stretch>
        </p:blipFill>
        <p:spPr>
          <a:xfrm>
            <a:off x="1458330" y="3026660"/>
            <a:ext cx="2327081" cy="3000742"/>
          </a:xfrm>
          <a:prstGeom prst="rect">
            <a:avLst/>
          </a:prstGeom>
          <a:ln>
            <a:solidFill>
              <a:srgbClr val="15171C"/>
            </a:solidFill>
          </a:ln>
          <a:effectLst>
            <a:outerShdw blurRad="292100" dist="139700" dir="2700000" rotWithShape="0">
              <a:srgbClr val="333333">
                <a:alpha val="64999"/>
              </a:srgbClr>
            </a:outerShdw>
          </a:effectLst>
        </p:spPr>
      </p:pic>
      <p:pic>
        <p:nvPicPr>
          <p:cNvPr id="254" name="Screen Shot 2020-01-15 at 14.39.59.png" descr="Screen Shot 2020-01-15 at 14.39.59.png"/>
          <p:cNvPicPr>
            <a:picLocks noChangeAspect="1"/>
          </p:cNvPicPr>
          <p:nvPr/>
        </p:nvPicPr>
        <p:blipFill>
          <a:blip r:embed="rId3" cstate="print"/>
          <a:srcRect t="15002" b="10380"/>
          <a:stretch>
            <a:fillRect/>
          </a:stretch>
        </p:blipFill>
        <p:spPr>
          <a:xfrm>
            <a:off x="4291919" y="3026660"/>
            <a:ext cx="2465857" cy="3000938"/>
          </a:xfrm>
          <a:prstGeom prst="rect">
            <a:avLst/>
          </a:prstGeom>
          <a:ln>
            <a:solidFill>
              <a:srgbClr val="15171C"/>
            </a:solidFill>
          </a:ln>
          <a:effectLst>
            <a:outerShdw blurRad="292100" dist="139700" dir="2700000" rotWithShape="0">
              <a:srgbClr val="333333">
                <a:alpha val="64999"/>
              </a:srgbClr>
            </a:outerShdw>
          </a:effectLst>
        </p:spPr>
      </p:pic>
      <p:pic>
        <p:nvPicPr>
          <p:cNvPr id="255" name="Screen Shot 2020-01-15 at 14.42.11.png" descr="Screen Shot 2020-01-15 at 14.42.11.png"/>
          <p:cNvPicPr>
            <a:picLocks noChangeAspect="1"/>
          </p:cNvPicPr>
          <p:nvPr/>
        </p:nvPicPr>
        <p:blipFill>
          <a:blip r:embed="rId4" cstate="print"/>
          <a:srcRect t="6528" b="6528"/>
          <a:stretch>
            <a:fillRect/>
          </a:stretch>
        </p:blipFill>
        <p:spPr>
          <a:xfrm>
            <a:off x="7264444" y="3026660"/>
            <a:ext cx="2484849" cy="3000742"/>
          </a:xfrm>
          <a:prstGeom prst="rect">
            <a:avLst/>
          </a:prstGeom>
          <a:ln>
            <a:solidFill>
              <a:srgbClr val="15171C"/>
            </a:solidFill>
          </a:ln>
          <a:effectLst>
            <a:outerShdw blurRad="292100" dist="139700" dir="2700000" rotWithShape="0">
              <a:srgbClr val="333333">
                <a:alpha val="64999"/>
              </a:srgbClr>
            </a:outerShdw>
          </a:effectLst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0" grpId="0" build="p" bldLvl="5" animBg="1" advAuto="0"/>
      <p:bldP spid="253" grpId="0" animBg="1" advAuto="0"/>
      <p:bldP spid="254" grpId="0" animBg="1" advAuto="0"/>
      <p:bldP spid="255" grpId="0" animBg="1" advAuto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81111B13-E465-4634-B3DA-FA156EDA013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Identifiers, Declaring Variables, Variable Scope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Data Types &amp; Variables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81D97EA-4E6C-41B3-965E-841B4E6C5B0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7000" y="1449000"/>
            <a:ext cx="2418000" cy="241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82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1941" y="1196126"/>
            <a:ext cx="11815018" cy="5509915"/>
          </a:xfrm>
        </p:spPr>
        <p:txBody>
          <a:bodyPr>
            <a:normAutofit fontScale="77500" lnSpcReduction="20000"/>
          </a:bodyPr>
          <a:lstStyle/>
          <a:p>
            <a:pPr latinLnBrk="0"/>
            <a:r>
              <a:rPr lang="en-US" sz="4400" dirty="0"/>
              <a:t>Seven </a:t>
            </a:r>
            <a:r>
              <a:rPr lang="en-US" sz="4400" b="1" dirty="0">
                <a:solidFill>
                  <a:schemeClr val="bg1"/>
                </a:solidFill>
              </a:rPr>
              <a:t>data types </a:t>
            </a:r>
            <a:r>
              <a:rPr lang="en-US" sz="4400" dirty="0"/>
              <a:t>that are </a:t>
            </a:r>
            <a:r>
              <a:rPr lang="en-US" sz="4400" b="1" dirty="0">
                <a:solidFill>
                  <a:schemeClr val="bg1"/>
                </a:solidFill>
              </a:rPr>
              <a:t>primitives</a:t>
            </a:r>
          </a:p>
          <a:p>
            <a:pPr lvl="1" latinLnBrk="0">
              <a:buClr>
                <a:schemeClr val="tx1"/>
              </a:buClr>
            </a:pPr>
            <a:r>
              <a:rPr lang="en-US" sz="4100" b="1" dirty="0">
                <a:solidFill>
                  <a:schemeClr val="bg1"/>
                </a:solidFill>
              </a:rPr>
              <a:t>String </a:t>
            </a:r>
            <a:r>
              <a:rPr lang="en-US" sz="4100" b="1" dirty="0"/>
              <a:t>-</a:t>
            </a:r>
            <a:r>
              <a:rPr lang="en-US" sz="4100" b="1" dirty="0">
                <a:solidFill>
                  <a:schemeClr val="bg1"/>
                </a:solidFill>
              </a:rPr>
              <a:t> </a:t>
            </a:r>
            <a:r>
              <a:rPr lang="en-US" sz="4100" dirty="0"/>
              <a:t>used to represent textual data</a:t>
            </a:r>
          </a:p>
          <a:p>
            <a:pPr lvl="1" latinLnBrk="0">
              <a:buClr>
                <a:schemeClr val="tx1"/>
              </a:buClr>
            </a:pPr>
            <a:r>
              <a:rPr lang="en-US" sz="4100" b="1" dirty="0">
                <a:solidFill>
                  <a:schemeClr val="bg1"/>
                </a:solidFill>
              </a:rPr>
              <a:t>Number </a:t>
            </a:r>
            <a:r>
              <a:rPr lang="en-US" sz="4100" b="1" dirty="0"/>
              <a:t>-</a:t>
            </a:r>
            <a:r>
              <a:rPr lang="en-US" sz="4100" b="1" dirty="0">
                <a:solidFill>
                  <a:schemeClr val="bg1"/>
                </a:solidFill>
              </a:rPr>
              <a:t>  </a:t>
            </a:r>
            <a:r>
              <a:rPr lang="en-US" sz="4100" dirty="0"/>
              <a:t>a numeric data type</a:t>
            </a:r>
            <a:endParaRPr lang="en-US" sz="4100" b="1" dirty="0">
              <a:solidFill>
                <a:schemeClr val="bg1"/>
              </a:solidFill>
            </a:endParaRPr>
          </a:p>
          <a:p>
            <a:pPr lvl="1" latinLnBrk="0">
              <a:buClr>
                <a:schemeClr val="tx1"/>
              </a:buClr>
            </a:pPr>
            <a:r>
              <a:rPr lang="en-US" sz="4100" b="1" dirty="0">
                <a:solidFill>
                  <a:schemeClr val="bg1"/>
                </a:solidFill>
              </a:rPr>
              <a:t>Boolean </a:t>
            </a:r>
            <a:r>
              <a:rPr lang="en-US" sz="4100" b="1" dirty="0"/>
              <a:t>- </a:t>
            </a:r>
            <a:r>
              <a:rPr lang="en-US" sz="4100" dirty="0"/>
              <a:t>a logical data type </a:t>
            </a:r>
          </a:p>
          <a:p>
            <a:pPr lvl="1" latinLnBrk="0">
              <a:buClr>
                <a:schemeClr val="tx1"/>
              </a:buClr>
            </a:pPr>
            <a:r>
              <a:rPr lang="en-US" sz="4100" b="1" dirty="0">
                <a:solidFill>
                  <a:schemeClr val="bg1"/>
                </a:solidFill>
              </a:rPr>
              <a:t>Undefined </a:t>
            </a:r>
            <a:r>
              <a:rPr lang="en-US" sz="4100" dirty="0"/>
              <a:t>- automatically assigned to variables </a:t>
            </a:r>
          </a:p>
          <a:p>
            <a:pPr lvl="1" latinLnBrk="0">
              <a:buClr>
                <a:schemeClr val="tx1"/>
              </a:buClr>
            </a:pPr>
            <a:r>
              <a:rPr lang="en-US" sz="4100" b="1" dirty="0">
                <a:solidFill>
                  <a:schemeClr val="bg1"/>
                </a:solidFill>
              </a:rPr>
              <a:t>Null </a:t>
            </a:r>
            <a:r>
              <a:rPr lang="en-US" sz="4100" dirty="0"/>
              <a:t>- represents the </a:t>
            </a:r>
            <a:r>
              <a:rPr lang="en-US" sz="4100" b="1" dirty="0">
                <a:solidFill>
                  <a:schemeClr val="bg1"/>
                </a:solidFill>
              </a:rPr>
              <a:t>intentional</a:t>
            </a:r>
            <a:r>
              <a:rPr lang="en-US" sz="4100" dirty="0"/>
              <a:t> </a:t>
            </a:r>
            <a:r>
              <a:rPr lang="en-US" sz="4100" b="1" dirty="0">
                <a:solidFill>
                  <a:schemeClr val="bg1"/>
                </a:solidFill>
              </a:rPr>
              <a:t>absence</a:t>
            </a:r>
            <a:r>
              <a:rPr lang="en-US" sz="4100" dirty="0"/>
              <a:t> of any object value</a:t>
            </a:r>
          </a:p>
          <a:p>
            <a:pPr lvl="1" latinLnBrk="0">
              <a:buClr>
                <a:schemeClr val="tx1"/>
              </a:buClr>
            </a:pPr>
            <a:r>
              <a:rPr lang="en-US" sz="4100" b="1" dirty="0" err="1">
                <a:solidFill>
                  <a:schemeClr val="bg1"/>
                </a:solidFill>
              </a:rPr>
              <a:t>BigInt</a:t>
            </a:r>
            <a:r>
              <a:rPr lang="en-US" sz="4100" b="1" dirty="0">
                <a:solidFill>
                  <a:schemeClr val="bg1"/>
                </a:solidFill>
              </a:rPr>
              <a:t> </a:t>
            </a:r>
            <a:r>
              <a:rPr lang="en-US" sz="4100" dirty="0"/>
              <a:t>-</a:t>
            </a:r>
            <a:r>
              <a:rPr lang="en-US" sz="4100" b="1" dirty="0"/>
              <a:t> </a:t>
            </a:r>
            <a:r>
              <a:rPr lang="en-US" sz="4100" dirty="0"/>
              <a:t>represent integers with </a:t>
            </a:r>
            <a:r>
              <a:rPr lang="en-US" sz="4100" b="1" dirty="0">
                <a:solidFill>
                  <a:schemeClr val="bg1"/>
                </a:solidFill>
              </a:rPr>
              <a:t>arbitrary</a:t>
            </a:r>
            <a:r>
              <a:rPr lang="en-US" sz="4100" dirty="0"/>
              <a:t> </a:t>
            </a:r>
            <a:r>
              <a:rPr lang="en-US" sz="4100" b="1" dirty="0">
                <a:solidFill>
                  <a:schemeClr val="bg1"/>
                </a:solidFill>
              </a:rPr>
              <a:t>precision</a:t>
            </a:r>
          </a:p>
          <a:p>
            <a:pPr lvl="1" latinLnBrk="0">
              <a:buClr>
                <a:schemeClr val="tx1"/>
              </a:buClr>
            </a:pPr>
            <a:r>
              <a:rPr lang="en-US" sz="4100" b="1" dirty="0">
                <a:solidFill>
                  <a:schemeClr val="bg1"/>
                </a:solidFill>
              </a:rPr>
              <a:t>Symbol </a:t>
            </a:r>
            <a:r>
              <a:rPr lang="en-US" sz="4100" dirty="0"/>
              <a:t>-</a:t>
            </a:r>
            <a:r>
              <a:rPr lang="en-US" sz="4100" b="1" dirty="0"/>
              <a:t> </a:t>
            </a:r>
            <a:r>
              <a:rPr lang="en-US" sz="4100" b="1" dirty="0">
                <a:solidFill>
                  <a:schemeClr val="bg1"/>
                </a:solidFill>
              </a:rPr>
              <a:t>unique</a:t>
            </a:r>
            <a:r>
              <a:rPr lang="en-US" sz="4100" dirty="0"/>
              <a:t> and </a:t>
            </a:r>
            <a:r>
              <a:rPr lang="en-US" sz="4100" b="1" dirty="0">
                <a:solidFill>
                  <a:schemeClr val="bg1"/>
                </a:solidFill>
              </a:rPr>
              <a:t>immutable</a:t>
            </a:r>
            <a:r>
              <a:rPr lang="en-US" sz="4100" b="1" dirty="0"/>
              <a:t> </a:t>
            </a:r>
            <a:r>
              <a:rPr lang="en-US" sz="4100" dirty="0"/>
              <a:t>primitive value</a:t>
            </a:r>
          </a:p>
          <a:p>
            <a:pPr latinLnBrk="0">
              <a:buClr>
                <a:schemeClr val="tx1"/>
              </a:buClr>
            </a:pPr>
            <a:r>
              <a:rPr lang="en-US" sz="4400" b="1" dirty="0">
                <a:solidFill>
                  <a:schemeClr val="bg1"/>
                </a:solidFill>
              </a:rPr>
              <a:t>Reference types – Object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5625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An</a:t>
            </a:r>
            <a:r>
              <a:rPr lang="en-US" sz="3200" b="1" dirty="0"/>
              <a:t> </a:t>
            </a:r>
            <a:r>
              <a:rPr lang="en-US" sz="3200" b="1" dirty="0">
                <a:solidFill>
                  <a:schemeClr val="bg1"/>
                </a:solidFill>
              </a:rPr>
              <a:t>identifier</a:t>
            </a:r>
            <a:r>
              <a:rPr lang="en-US" sz="3200" dirty="0"/>
              <a:t> is a sequence of characters in the code that </a:t>
            </a:r>
            <a:br>
              <a:rPr lang="en-US" sz="3200" dirty="0"/>
            </a:br>
            <a:r>
              <a:rPr lang="en-US" sz="3200" dirty="0"/>
              <a:t>identifies a </a:t>
            </a:r>
            <a:r>
              <a:rPr lang="en-US" sz="3200" b="1" dirty="0">
                <a:solidFill>
                  <a:schemeClr val="bg1"/>
                </a:solidFill>
              </a:rPr>
              <a:t>variable</a:t>
            </a:r>
            <a:r>
              <a:rPr lang="en-US" sz="3200" dirty="0"/>
              <a:t>, </a:t>
            </a:r>
            <a:r>
              <a:rPr lang="en-US" sz="3200" b="1" dirty="0">
                <a:solidFill>
                  <a:schemeClr val="bg1"/>
                </a:solidFill>
              </a:rPr>
              <a:t>function</a:t>
            </a:r>
            <a:r>
              <a:rPr lang="en-US" sz="3200" dirty="0"/>
              <a:t>, or </a:t>
            </a:r>
            <a:r>
              <a:rPr lang="en-US" sz="3200" b="1" dirty="0">
                <a:solidFill>
                  <a:schemeClr val="bg1"/>
                </a:solidFill>
              </a:rPr>
              <a:t>property </a:t>
            </a:r>
          </a:p>
          <a:p>
            <a:r>
              <a:rPr lang="en-US" sz="3200" dirty="0"/>
              <a:t>In JavaScript, identifiers are </a:t>
            </a:r>
            <a:r>
              <a:rPr lang="en-US" sz="3200" b="1" dirty="0">
                <a:solidFill>
                  <a:schemeClr val="bg1"/>
                </a:solidFill>
              </a:rPr>
              <a:t>case-sensitive</a:t>
            </a:r>
            <a:r>
              <a:rPr lang="en-US" sz="3200" dirty="0"/>
              <a:t> and can contain </a:t>
            </a:r>
            <a:br>
              <a:rPr lang="en-US" sz="3200" dirty="0"/>
            </a:br>
            <a:r>
              <a:rPr lang="en-US" sz="3200" dirty="0"/>
              <a:t>Unicode </a:t>
            </a:r>
            <a:r>
              <a:rPr lang="en-US" sz="3200" b="1" dirty="0">
                <a:solidFill>
                  <a:schemeClr val="bg1"/>
                </a:solidFill>
              </a:rPr>
              <a:t>letters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</a:rPr>
              <a:t>$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</a:rPr>
              <a:t>_</a:t>
            </a:r>
            <a:r>
              <a:rPr lang="en-US" sz="3200" dirty="0"/>
              <a:t>, and </a:t>
            </a:r>
            <a:r>
              <a:rPr lang="en-US" sz="3200" b="1" dirty="0">
                <a:solidFill>
                  <a:schemeClr val="bg1"/>
                </a:solidFill>
              </a:rPr>
              <a:t>digits</a:t>
            </a:r>
            <a:r>
              <a:rPr lang="en-US" sz="3200" dirty="0"/>
              <a:t> (0-9), but may </a:t>
            </a:r>
            <a:r>
              <a:rPr lang="en-US" sz="3200" b="1" dirty="0">
                <a:solidFill>
                  <a:schemeClr val="bg1"/>
                </a:solidFill>
              </a:rPr>
              <a:t>not</a:t>
            </a:r>
            <a:r>
              <a:rPr lang="en-US" sz="3200" dirty="0"/>
              <a:t> start with a </a:t>
            </a:r>
            <a:br>
              <a:rPr lang="en-US" sz="3200" dirty="0"/>
            </a:br>
            <a:r>
              <a:rPr lang="en-US" sz="3200" dirty="0"/>
              <a:t>digit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Identifiers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5" name="Текстово поле 10"/>
          <p:cNvSpPr txBox="1"/>
          <p:nvPr/>
        </p:nvSpPr>
        <p:spPr>
          <a:xfrm>
            <a:off x="1511319" y="3969000"/>
            <a:ext cx="8920794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let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 _name </a:t>
            </a:r>
            <a:r>
              <a:rPr lang="en-US" sz="2400" b="1" dirty="0">
                <a:latin typeface="Consolas" panose="020B0609020204030204" pitchFamily="49" charset="0"/>
              </a:rPr>
              <a:t>= "John";</a:t>
            </a:r>
          </a:p>
        </p:txBody>
      </p:sp>
      <p:sp>
        <p:nvSpPr>
          <p:cNvPr id="7" name="Текстово поле 10"/>
          <p:cNvSpPr txBox="1"/>
          <p:nvPr/>
        </p:nvSpPr>
        <p:spPr>
          <a:xfrm>
            <a:off x="1511319" y="6057664"/>
            <a:ext cx="8920794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let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9</a:t>
            </a:r>
            <a:r>
              <a:rPr lang="en-US" sz="2400" b="1" dirty="0">
                <a:latin typeface="Consolas" panose="020B0609020204030204" pitchFamily="49" charset="0"/>
              </a:rPr>
              <a:t> = 'nine';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</a:t>
            </a:r>
            <a:r>
              <a:rPr lang="en-US" sz="24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SyntaxError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: Unexpected number</a:t>
            </a:r>
          </a:p>
        </p:txBody>
      </p:sp>
      <p:sp>
        <p:nvSpPr>
          <p:cNvPr id="8" name="Текстово поле 10"/>
          <p:cNvSpPr txBox="1"/>
          <p:nvPr/>
        </p:nvSpPr>
        <p:spPr>
          <a:xfrm>
            <a:off x="1511319" y="4644000"/>
            <a:ext cx="8920794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function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$sum</a:t>
            </a:r>
            <a:r>
              <a:rPr lang="en-US" sz="2400" b="1" dirty="0">
                <a:latin typeface="Consolas" panose="020B0609020204030204" pitchFamily="49" charset="0"/>
              </a:rPr>
              <a:t>(x, y) 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return x + y;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</a:t>
            </a:r>
            <a:endParaRPr lang="en-US" sz="24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7960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57483" y="954649"/>
            <a:ext cx="9927138" cy="527604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noProof="1"/>
              <a:t>Used to </a:t>
            </a:r>
            <a:r>
              <a:rPr lang="en-US" sz="3200" b="1" noProof="1">
                <a:solidFill>
                  <a:schemeClr val="bg1"/>
                </a:solidFill>
              </a:rPr>
              <a:t>store</a:t>
            </a:r>
            <a:r>
              <a:rPr lang="en-US" sz="3200" noProof="1"/>
              <a:t> data values</a:t>
            </a:r>
            <a:endParaRPr lang="en-US" sz="3200" b="1" noProof="1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200" noProof="1"/>
              <a:t>Variables that are assigned a </a:t>
            </a:r>
            <a:r>
              <a:rPr lang="en-US" sz="3200" b="1" noProof="1">
                <a:solidFill>
                  <a:schemeClr val="bg1"/>
                </a:solidFill>
              </a:rPr>
              <a:t>non-primitive</a:t>
            </a:r>
            <a:r>
              <a:rPr lang="en-US" sz="3200" noProof="1"/>
              <a:t> value are </a:t>
            </a:r>
            <a:br>
              <a:rPr lang="en-US" sz="3200" noProof="1"/>
            </a:br>
            <a:r>
              <a:rPr lang="en-US" sz="3200" noProof="1"/>
              <a:t>given a </a:t>
            </a:r>
            <a:r>
              <a:rPr lang="en-US" sz="3200" b="1" noProof="1">
                <a:solidFill>
                  <a:schemeClr val="bg1"/>
                </a:solidFill>
              </a:rPr>
              <a:t>reference</a:t>
            </a:r>
            <a:r>
              <a:rPr lang="en-US" sz="3200" noProof="1"/>
              <a:t> to that value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</a:rPr>
              <a:t>Undefined</a:t>
            </a:r>
            <a:r>
              <a:rPr lang="en-US" sz="3200" noProof="1"/>
              <a:t> - a variable that has been declared with a keyword, but not given a value</a:t>
            </a:r>
          </a:p>
          <a:p>
            <a:pPr marL="442912" lvl="1" indent="0">
              <a:lnSpc>
                <a:spcPct val="80000"/>
              </a:lnSpc>
              <a:buClr>
                <a:schemeClr val="tx1"/>
              </a:buClr>
              <a:buNone/>
            </a:pPr>
            <a:endParaRPr lang="en-US" sz="2800" noProof="1"/>
          </a:p>
          <a:p>
            <a:pPr marL="442912" lvl="1" indent="0">
              <a:lnSpc>
                <a:spcPct val="80000"/>
              </a:lnSpc>
              <a:buClr>
                <a:schemeClr val="tx1"/>
              </a:buClr>
              <a:buNone/>
            </a:pPr>
            <a:endParaRPr lang="en-US" sz="2800" noProof="1"/>
          </a:p>
          <a:p>
            <a:pPr>
              <a:lnSpc>
                <a:spcPct val="80000"/>
              </a:lnSpc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</a:rPr>
              <a:t>Undeclared</a:t>
            </a:r>
            <a:r>
              <a:rPr lang="en-US" sz="3200" noProof="1"/>
              <a:t> - a </a:t>
            </a:r>
            <a:r>
              <a:rPr lang="en-US" sz="3200" b="1" noProof="1">
                <a:solidFill>
                  <a:schemeClr val="bg1"/>
                </a:solidFill>
              </a:rPr>
              <a:t>variable</a:t>
            </a:r>
            <a:r>
              <a:rPr lang="en-US" sz="3200" noProof="1"/>
              <a:t> that hasn't been declared at all</a:t>
            </a:r>
            <a:br>
              <a:rPr lang="en-US" sz="3000" noProof="1"/>
            </a:br>
            <a:endParaRPr lang="en-US" sz="3000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Values</a:t>
            </a:r>
            <a:endParaRPr lang="bg-BG" dirty="0"/>
          </a:p>
        </p:txBody>
      </p:sp>
      <p:sp>
        <p:nvSpPr>
          <p:cNvPr id="7" name="Текстово поле 10"/>
          <p:cNvSpPr txBox="1"/>
          <p:nvPr/>
        </p:nvSpPr>
        <p:spPr>
          <a:xfrm>
            <a:off x="2560655" y="3789000"/>
            <a:ext cx="8920794" cy="9567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let a</a:t>
            </a:r>
            <a:r>
              <a:rPr lang="en-US" sz="24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console.log(a)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//undefined</a:t>
            </a:r>
          </a:p>
        </p:txBody>
      </p:sp>
      <p:sp>
        <p:nvSpPr>
          <p:cNvPr id="10" name="Текстово поле 10"/>
          <p:cNvSpPr txBox="1"/>
          <p:nvPr/>
        </p:nvSpPr>
        <p:spPr>
          <a:xfrm>
            <a:off x="2560655" y="5412075"/>
            <a:ext cx="8920794" cy="9567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console.log(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undeclaredVariable</a:t>
            </a:r>
            <a:r>
              <a:rPr lang="en-US" sz="2400" b="1" dirty="0">
                <a:latin typeface="Consolas" panose="020B0609020204030204" pitchFamily="49" charset="0"/>
              </a:rPr>
              <a:t>);</a:t>
            </a:r>
          </a:p>
          <a:p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</a:t>
            </a:r>
            <a:r>
              <a:rPr lang="en-US" sz="24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ReferenceError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: </a:t>
            </a:r>
            <a:r>
              <a:rPr lang="en-US" sz="24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undeclaredVariable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 is not defined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09993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09599" y="954649"/>
            <a:ext cx="9927138" cy="5849351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buClr>
                <a:schemeClr val="tx1"/>
              </a:buClr>
            </a:pP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</a:rPr>
              <a:t>let</a:t>
            </a:r>
            <a:r>
              <a:rPr lang="en-US" sz="3400" noProof="1"/>
              <a:t>, </a:t>
            </a: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</a:rPr>
              <a:t>const</a:t>
            </a:r>
            <a:r>
              <a:rPr lang="en-US" sz="3400" noProof="1"/>
              <a:t> and </a:t>
            </a: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</a:rPr>
              <a:t>var</a:t>
            </a:r>
            <a:r>
              <a:rPr lang="en-US" sz="3400" noProof="1"/>
              <a:t> are used to declare variables</a:t>
            </a:r>
          </a:p>
          <a:p>
            <a:pPr lvl="1">
              <a:lnSpc>
                <a:spcPct val="80000"/>
              </a:lnSpc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let</a:t>
            </a:r>
            <a:r>
              <a:rPr lang="en-US" sz="3200" noProof="1"/>
              <a:t> - allows </a:t>
            </a:r>
            <a:r>
              <a:rPr lang="en-US" sz="3200" b="1" noProof="1">
                <a:solidFill>
                  <a:schemeClr val="bg1"/>
                </a:solidFill>
              </a:rPr>
              <a:t>reassignment</a:t>
            </a:r>
            <a:endParaRPr lang="en-US" sz="3200" noProof="1"/>
          </a:p>
          <a:p>
            <a:pPr marL="609219" lvl="1" indent="0">
              <a:lnSpc>
                <a:spcPct val="80000"/>
              </a:lnSpc>
              <a:buClr>
                <a:schemeClr val="tx1"/>
              </a:buClr>
              <a:buNone/>
            </a:pPr>
            <a:endParaRPr lang="en-US" sz="3200" noProof="1"/>
          </a:p>
          <a:p>
            <a:pPr marL="609219" lvl="1" indent="0">
              <a:lnSpc>
                <a:spcPct val="80000"/>
              </a:lnSpc>
              <a:buNone/>
            </a:pPr>
            <a:endParaRPr lang="en-US" sz="3200" noProof="1"/>
          </a:p>
          <a:p>
            <a:pPr lvl="1">
              <a:lnSpc>
                <a:spcPct val="80000"/>
              </a:lnSpc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const</a:t>
            </a:r>
            <a:r>
              <a:rPr lang="en-US" sz="3200" noProof="1"/>
              <a:t> - once assigned it </a:t>
            </a:r>
            <a:r>
              <a:rPr lang="en-US" sz="3200" b="1" noProof="1">
                <a:solidFill>
                  <a:schemeClr val="bg1"/>
                </a:solidFill>
              </a:rPr>
              <a:t>cannot</a:t>
            </a:r>
            <a:r>
              <a:rPr lang="en-US" sz="3200" noProof="1"/>
              <a:t> be modified</a:t>
            </a:r>
          </a:p>
          <a:p>
            <a:pPr marL="609219" lvl="1" indent="0">
              <a:lnSpc>
                <a:spcPct val="80000"/>
              </a:lnSpc>
              <a:buNone/>
            </a:pPr>
            <a:endParaRPr lang="en-US" sz="3200" noProof="1"/>
          </a:p>
          <a:p>
            <a:pPr marL="609219" lvl="1" indent="0">
              <a:lnSpc>
                <a:spcPct val="80000"/>
              </a:lnSpc>
              <a:buNone/>
            </a:pPr>
            <a:endParaRPr lang="en-US" sz="3200" b="1" noProof="1">
              <a:solidFill>
                <a:schemeClr val="bg1"/>
              </a:solidFill>
            </a:endParaRPr>
          </a:p>
          <a:p>
            <a:pPr lvl="1">
              <a:lnSpc>
                <a:spcPct val="80000"/>
              </a:lnSpc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var</a:t>
            </a:r>
            <a:r>
              <a:rPr lang="en-US" sz="3200" noProof="1"/>
              <a:t> - defines a variable in the function scope </a:t>
            </a:r>
            <a:r>
              <a:rPr lang="en-US" sz="3200" b="1" noProof="1">
                <a:solidFill>
                  <a:schemeClr val="bg1"/>
                </a:solidFill>
              </a:rPr>
              <a:t>regardless</a:t>
            </a:r>
            <a:r>
              <a:rPr lang="en-US" sz="3200" noProof="1"/>
              <a:t> of block scope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Values (2)</a:t>
            </a:r>
            <a:endParaRPr lang="bg-BG" dirty="0"/>
          </a:p>
        </p:txBody>
      </p:sp>
      <p:sp>
        <p:nvSpPr>
          <p:cNvPr id="6" name="Текстово поле 10"/>
          <p:cNvSpPr txBox="1"/>
          <p:nvPr/>
        </p:nvSpPr>
        <p:spPr>
          <a:xfrm>
            <a:off x="2991000" y="2067667"/>
            <a:ext cx="5640600" cy="9567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let</a:t>
            </a:r>
            <a:r>
              <a:rPr lang="en-US" sz="2400" b="1" dirty="0">
                <a:latin typeface="Consolas" panose="020B0609020204030204" pitchFamily="49" charset="0"/>
              </a:rPr>
              <a:t> name = "George";    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name = "Maria";</a:t>
            </a:r>
          </a:p>
        </p:txBody>
      </p:sp>
      <p:sp>
        <p:nvSpPr>
          <p:cNvPr id="8" name="Текстово поле 10"/>
          <p:cNvSpPr txBox="1"/>
          <p:nvPr/>
        </p:nvSpPr>
        <p:spPr>
          <a:xfrm>
            <a:off x="2991000" y="3609000"/>
            <a:ext cx="5640600" cy="9567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const</a:t>
            </a:r>
            <a:r>
              <a:rPr lang="en-US" sz="2400" b="1" dirty="0">
                <a:latin typeface="Consolas" panose="020B0609020204030204" pitchFamily="49" charset="0"/>
              </a:rPr>
              <a:t> name = "George";  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name = "Maria"; 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</a:t>
            </a:r>
            <a:r>
              <a:rPr lang="en-US" sz="24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TypeError</a:t>
            </a:r>
            <a:endParaRPr lang="en-US" sz="24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Текстово поле 10"/>
          <p:cNvSpPr txBox="1"/>
          <p:nvPr/>
        </p:nvSpPr>
        <p:spPr>
          <a:xfrm>
            <a:off x="2991000" y="5711549"/>
            <a:ext cx="5640600" cy="9567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var</a:t>
            </a:r>
            <a:r>
              <a:rPr lang="en-US" sz="2400" b="1" dirty="0">
                <a:latin typeface="Consolas" panose="020B0609020204030204" pitchFamily="49" charset="0"/>
              </a:rPr>
              <a:t> name = "George";    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name = "Maria";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29967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7B64CCF-6831-4FE0-A184-6B92F50F65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EA9E138-F0D8-4D25-868A-735A56E2DB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 will see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var</a:t>
            </a:r>
            <a:r>
              <a:rPr lang="en-US" dirty="0"/>
              <a:t> used in old examples</a:t>
            </a:r>
          </a:p>
          <a:p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var</a:t>
            </a:r>
            <a:r>
              <a:rPr lang="en-US" dirty="0"/>
              <a:t> to declare variables is a </a:t>
            </a:r>
            <a:r>
              <a:rPr lang="en-US" b="1" dirty="0">
                <a:solidFill>
                  <a:schemeClr val="bg1"/>
                </a:solidFill>
              </a:rPr>
              <a:t>legacy</a:t>
            </a:r>
            <a:r>
              <a:rPr lang="en-US" dirty="0"/>
              <a:t> technique</a:t>
            </a:r>
          </a:p>
          <a:p>
            <a:r>
              <a:rPr lang="en-US" dirty="0"/>
              <a:t>Since </a:t>
            </a:r>
            <a:r>
              <a:rPr lang="en-US" b="1" dirty="0">
                <a:solidFill>
                  <a:schemeClr val="bg1"/>
                </a:solidFill>
              </a:rPr>
              <a:t>ES2015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let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const</a:t>
            </a:r>
            <a:r>
              <a:rPr lang="en-US" dirty="0"/>
              <a:t> are available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var</a:t>
            </a:r>
            <a:r>
              <a:rPr lang="en-US" dirty="0"/>
              <a:t> introduces function scope </a:t>
            </a:r>
            <a:r>
              <a:rPr lang="en-US" b="1" dirty="0">
                <a:solidFill>
                  <a:schemeClr val="bg1"/>
                </a:solidFill>
              </a:rPr>
              <a:t>hoisting</a:t>
            </a:r>
            <a:endParaRPr lang="en-US" dirty="0"/>
          </a:p>
          <a:p>
            <a:pPr lvl="1"/>
            <a:r>
              <a:rPr lang="en-US" dirty="0"/>
              <a:t>Will be discussed later in the lesson</a:t>
            </a:r>
          </a:p>
          <a:p>
            <a:r>
              <a:rPr lang="en-US" dirty="0"/>
              <a:t>There is no good reason to </a:t>
            </a:r>
            <a:r>
              <a:rPr lang="en-US" b="1" dirty="0">
                <a:solidFill>
                  <a:schemeClr val="bg1"/>
                </a:solidFill>
              </a:rPr>
              <a:t>ever</a:t>
            </a:r>
            <a:r>
              <a:rPr lang="en-US" dirty="0"/>
              <a:t> use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var</a:t>
            </a:r>
            <a:r>
              <a:rPr lang="en-US" dirty="0"/>
              <a:t>!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8C58C2B-33DB-41A4-9C82-C10363EEB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Legacy Variable Declaration</a:t>
            </a:r>
          </a:p>
        </p:txBody>
      </p:sp>
    </p:spTree>
    <p:extLst>
      <p:ext uri="{BB962C8B-B14F-4D97-AF65-F5344CB8AC3E}">
        <p14:creationId xmlns:p14="http://schemas.microsoft.com/office/powerpoint/2010/main" val="3191637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139950" y="1121143"/>
            <a:ext cx="9855284" cy="5546589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Global scope</a:t>
            </a:r>
            <a:r>
              <a:rPr lang="en-US" sz="3400" dirty="0"/>
              <a:t> – Any variable that’s </a:t>
            </a:r>
            <a:r>
              <a:rPr lang="en-US" sz="3400" b="1" dirty="0">
                <a:solidFill>
                  <a:schemeClr val="bg1"/>
                </a:solidFill>
              </a:rPr>
              <a:t>NOT</a:t>
            </a:r>
            <a:r>
              <a:rPr lang="en-US" sz="3400" dirty="0"/>
              <a:t> inside any </a:t>
            </a:r>
            <a:r>
              <a:rPr lang="en-US" sz="3400" b="1" dirty="0">
                <a:solidFill>
                  <a:schemeClr val="bg1"/>
                </a:solidFill>
              </a:rPr>
              <a:t>function</a:t>
            </a:r>
            <a:r>
              <a:rPr lang="en-US" sz="3400" dirty="0"/>
              <a:t> or </a:t>
            </a:r>
            <a:r>
              <a:rPr lang="en-US" sz="3400" b="1" dirty="0">
                <a:solidFill>
                  <a:schemeClr val="bg1"/>
                </a:solidFill>
              </a:rPr>
              <a:t>block</a:t>
            </a:r>
            <a:r>
              <a:rPr lang="en-US" sz="3400" dirty="0"/>
              <a:t> (a pair of curly braces);</a:t>
            </a:r>
            <a:endParaRPr lang="en-US" sz="3400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Functional scope </a:t>
            </a:r>
            <a:r>
              <a:rPr lang="en-US" sz="3400" dirty="0"/>
              <a:t>– Variable declared</a:t>
            </a:r>
            <a:r>
              <a:rPr lang="en-US" sz="3400" b="1" dirty="0">
                <a:solidFill>
                  <a:schemeClr val="bg1"/>
                </a:solidFill>
              </a:rPr>
              <a:t> inside a function</a:t>
            </a:r>
            <a:r>
              <a:rPr lang="en-US" sz="3400" dirty="0"/>
              <a:t> is inside the local scope;</a:t>
            </a:r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Block scope </a:t>
            </a:r>
            <a:r>
              <a:rPr lang="en-US" sz="3400" dirty="0"/>
              <a:t>– </a:t>
            </a:r>
            <a:r>
              <a:rPr lang="en-US" sz="3400" b="1" dirty="0">
                <a:solidFill>
                  <a:schemeClr val="bg1"/>
                </a:solidFill>
              </a:rPr>
              <a:t>let </a:t>
            </a:r>
            <a:r>
              <a:rPr lang="en-US" sz="3400" dirty="0"/>
              <a:t>and</a:t>
            </a:r>
            <a:r>
              <a:rPr lang="en-US" sz="3400" b="1" dirty="0">
                <a:solidFill>
                  <a:schemeClr val="bg1"/>
                </a:solidFill>
              </a:rPr>
              <a:t> const </a:t>
            </a:r>
            <a:r>
              <a:rPr lang="en-US" sz="3400" dirty="0"/>
              <a:t>declares </a:t>
            </a:r>
            <a:r>
              <a:rPr lang="en-US" sz="3400" b="1" dirty="0">
                <a:solidFill>
                  <a:schemeClr val="bg1"/>
                </a:solidFill>
              </a:rPr>
              <a:t>block</a:t>
            </a:r>
            <a:r>
              <a:rPr lang="en-US" sz="3400" dirty="0"/>
              <a:t> scoped variables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Scopes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963817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181000" y="1108911"/>
            <a:ext cx="9675000" cy="5546589"/>
          </a:xfrm>
        </p:spPr>
        <p:txBody>
          <a:bodyPr>
            <a:normAutofit/>
          </a:bodyPr>
          <a:lstStyle/>
          <a:p>
            <a:r>
              <a:rPr lang="en-US" dirty="0"/>
              <a:t>Variables in JavaScript are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/>
              <a:t> directly </a:t>
            </a:r>
            <a:r>
              <a:rPr lang="en-US" b="1" dirty="0">
                <a:solidFill>
                  <a:schemeClr val="bg1"/>
                </a:solidFill>
              </a:rPr>
              <a:t>associated</a:t>
            </a:r>
            <a:r>
              <a:rPr lang="en-US" dirty="0"/>
              <a:t> with any particular </a:t>
            </a:r>
            <a:r>
              <a:rPr lang="en-US" b="1" dirty="0">
                <a:solidFill>
                  <a:schemeClr val="bg1"/>
                </a:solidFill>
              </a:rPr>
              <a:t>value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type</a:t>
            </a:r>
          </a:p>
          <a:p>
            <a:r>
              <a:rPr lang="en-US" dirty="0"/>
              <a:t>Any variable </a:t>
            </a:r>
            <a:r>
              <a:rPr lang="en-US" b="1" dirty="0">
                <a:solidFill>
                  <a:schemeClr val="bg1"/>
                </a:solidFill>
              </a:rPr>
              <a:t>can</a:t>
            </a:r>
            <a:r>
              <a:rPr lang="en-US" dirty="0"/>
              <a:t> be assigned (and re-assigned) values of all types</a:t>
            </a:r>
            <a:endParaRPr lang="bg-BG" dirty="0"/>
          </a:p>
          <a:p>
            <a:endParaRPr lang="bg-BG" dirty="0"/>
          </a:p>
          <a:p>
            <a:pPr>
              <a:buNone/>
            </a:pPr>
            <a:endParaRPr lang="bg-BG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NOTE: The use of dynamic typing is considered a bad practice!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Dynamic Typing</a:t>
            </a:r>
          </a:p>
        </p:txBody>
      </p:sp>
      <p:sp>
        <p:nvSpPr>
          <p:cNvPr id="5" name="Текстово поле 10"/>
          <p:cNvSpPr txBox="1"/>
          <p:nvPr/>
        </p:nvSpPr>
        <p:spPr>
          <a:xfrm>
            <a:off x="2667000" y="3651250"/>
            <a:ext cx="8077200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let foo = 42;   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foo is now a number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foo = 'bar';    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foo is now a string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foo = true;     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foo is now a </a:t>
            </a:r>
            <a:r>
              <a:rPr lang="en-US" sz="24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boolean</a:t>
            </a:r>
            <a:endParaRPr lang="en-US" sz="24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33893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3400" dirty="0"/>
              <a:t>Introduction to JavaScript</a:t>
            </a:r>
          </a:p>
          <a:p>
            <a:r>
              <a:rPr lang="en-US" sz="3400" dirty="0"/>
              <a:t>Data Types and Variables</a:t>
            </a:r>
          </a:p>
          <a:p>
            <a:r>
              <a:rPr lang="en-US" sz="3400" dirty="0"/>
              <a:t>Operators and Statements</a:t>
            </a:r>
          </a:p>
          <a:p>
            <a:r>
              <a:rPr lang="en-US" sz="3400" dirty="0"/>
              <a:t>Debugging Techniques</a:t>
            </a:r>
          </a:p>
          <a:p>
            <a:r>
              <a:rPr lang="en-US" sz="3400" dirty="0"/>
              <a:t>Functions &amp; Hoisting</a:t>
            </a:r>
          </a:p>
          <a:p>
            <a:endParaRPr lang="en-US" dirty="0"/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954" y="1447801"/>
            <a:ext cx="2438095" cy="24380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Declaring and Invoking</a:t>
            </a:r>
          </a:p>
        </p:txBody>
      </p:sp>
    </p:spTree>
    <p:extLst>
      <p:ext uri="{BB962C8B-B14F-4D97-AF65-F5344CB8AC3E}">
        <p14:creationId xmlns:p14="http://schemas.microsoft.com/office/powerpoint/2010/main" val="10309441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46000" y="1096899"/>
            <a:ext cx="9585000" cy="5546589"/>
          </a:xfrm>
        </p:spPr>
        <p:txBody>
          <a:bodyPr/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199" b="1" dirty="0">
                <a:solidFill>
                  <a:schemeClr val="bg1"/>
                </a:solidFill>
              </a:rPr>
              <a:t>Function</a:t>
            </a:r>
            <a:r>
              <a:rPr lang="en-US" sz="3199" dirty="0"/>
              <a:t> - named list of instructions (statements and expressions)</a:t>
            </a:r>
            <a:endParaRPr lang="bg-BG" sz="3199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199" dirty="0"/>
              <a:t>Can take </a:t>
            </a:r>
            <a:r>
              <a:rPr lang="en-US" sz="3199" b="1" dirty="0">
                <a:solidFill>
                  <a:schemeClr val="bg1"/>
                </a:solidFill>
              </a:rPr>
              <a:t>parameters</a:t>
            </a:r>
            <a:r>
              <a:rPr lang="en-US" sz="3199" dirty="0"/>
              <a:t> and return </a:t>
            </a:r>
            <a:r>
              <a:rPr lang="en-US" sz="3199" b="1" dirty="0">
                <a:solidFill>
                  <a:schemeClr val="bg1"/>
                </a:solidFill>
              </a:rPr>
              <a:t>result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000" dirty="0"/>
              <a:t>Function names and parameters use </a:t>
            </a:r>
            <a:r>
              <a:rPr lang="en-US" sz="3000" b="1" dirty="0">
                <a:solidFill>
                  <a:schemeClr val="bg1"/>
                </a:solidFill>
              </a:rPr>
              <a:t>camel case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000" dirty="0"/>
              <a:t>The </a:t>
            </a:r>
            <a:r>
              <a:rPr lang="en-US" sz="3000" b="1" dirty="0">
                <a:solidFill>
                  <a:schemeClr val="bg1"/>
                </a:solidFill>
              </a:rPr>
              <a:t>{</a:t>
            </a:r>
            <a:r>
              <a:rPr lang="en-US" sz="3000" dirty="0"/>
              <a:t> stays at the same line</a:t>
            </a:r>
          </a:p>
          <a:p>
            <a:pPr marL="609219" lvl="1" indent="0">
              <a:lnSpc>
                <a:spcPct val="100000"/>
              </a:lnSpc>
              <a:buClr>
                <a:schemeClr val="tx1"/>
              </a:buClr>
              <a:buNone/>
            </a:pPr>
            <a:endParaRPr lang="en-US" sz="3199" dirty="0"/>
          </a:p>
          <a:p>
            <a:pPr marL="609219" lvl="1" indent="0">
              <a:lnSpc>
                <a:spcPct val="100000"/>
              </a:lnSpc>
              <a:buClr>
                <a:schemeClr val="tx1"/>
              </a:buClr>
              <a:buNone/>
            </a:pPr>
            <a:endParaRPr lang="en-US" sz="3199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Invoke </a:t>
            </a:r>
            <a:r>
              <a:rPr lang="en-US" sz="3000" dirty="0"/>
              <a:t>the function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81000" y="150206"/>
            <a:ext cx="8625520" cy="882654"/>
          </a:xfrm>
        </p:spPr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967599" y="4047024"/>
            <a:ext cx="6256801" cy="132604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bg1"/>
                </a:solidFill>
                <a:effectLst/>
              </a:rPr>
              <a:t>function</a:t>
            </a:r>
            <a:r>
              <a:rPr lang="en-US" sz="2400" dirty="0">
                <a:solidFill>
                  <a:schemeClr val="tx1"/>
                </a:solidFill>
                <a:effectLst/>
              </a:rPr>
              <a:t>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printStars</a:t>
            </a:r>
            <a:r>
              <a:rPr lang="en-US" sz="2400" dirty="0">
                <a:solidFill>
                  <a:schemeClr val="bg1"/>
                </a:solidFill>
                <a:effectLst/>
              </a:rPr>
              <a:t>(</a:t>
            </a:r>
            <a:r>
              <a:rPr lang="en-US" sz="2400" dirty="0">
                <a:solidFill>
                  <a:schemeClr val="tx1"/>
                </a:solidFill>
                <a:effectLst/>
              </a:rPr>
              <a:t>count</a:t>
            </a:r>
            <a:r>
              <a:rPr lang="en-US" sz="2400" dirty="0">
                <a:solidFill>
                  <a:schemeClr val="bg1"/>
                </a:solidFill>
                <a:effectLst/>
              </a:rPr>
              <a:t>)</a:t>
            </a:r>
            <a:r>
              <a:rPr lang="en-US" sz="2400" dirty="0">
                <a:solidFill>
                  <a:schemeClr val="tx1"/>
                </a:solidFill>
                <a:effectLst/>
              </a:rPr>
              <a:t> </a:t>
            </a:r>
            <a:r>
              <a:rPr lang="en-US" sz="2400" dirty="0">
                <a:solidFill>
                  <a:schemeClr val="bg1"/>
                </a:solidFill>
                <a:effectLst/>
              </a:rPr>
              <a:t>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console.log("*".repeat(count));</a:t>
            </a:r>
          </a:p>
          <a:p>
            <a:r>
              <a:rPr lang="en-US" sz="2400" dirty="0">
                <a:solidFill>
                  <a:schemeClr val="bg1"/>
                </a:solidFill>
                <a:effectLst/>
              </a:rPr>
              <a:t>}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965603" y="6056103"/>
            <a:ext cx="3036390" cy="5873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 err="1">
                <a:solidFill>
                  <a:schemeClr val="tx1"/>
                </a:solidFill>
                <a:effectLst/>
              </a:rPr>
              <a:t>printStars</a:t>
            </a:r>
            <a:r>
              <a:rPr lang="en-US" sz="2400" dirty="0">
                <a:solidFill>
                  <a:schemeClr val="bg1"/>
                </a:solidFill>
                <a:effectLst/>
              </a:rPr>
              <a:t>(</a:t>
            </a:r>
            <a:r>
              <a:rPr lang="en-US" sz="2400" dirty="0">
                <a:solidFill>
                  <a:schemeClr val="tx1"/>
                </a:solidFill>
                <a:effectLst/>
              </a:rPr>
              <a:t>10</a:t>
            </a:r>
            <a:r>
              <a:rPr lang="en-US" sz="2400" dirty="0">
                <a:solidFill>
                  <a:schemeClr val="bg1"/>
                </a:solidFill>
                <a:effectLst/>
              </a:rPr>
              <a:t>)</a:t>
            </a:r>
            <a:r>
              <a:rPr lang="en-US" sz="2400" dirty="0">
                <a:solidFill>
                  <a:schemeClr val="tx1"/>
                </a:solidFill>
                <a:effectLst/>
              </a:rPr>
              <a:t>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93722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60591" y="1108911"/>
            <a:ext cx="10129234" cy="5546589"/>
          </a:xfrm>
        </p:spPr>
        <p:txBody>
          <a:bodyPr/>
          <a:lstStyle/>
          <a:p>
            <a:pPr>
              <a:spcAft>
                <a:spcPts val="0"/>
              </a:spcAft>
            </a:pPr>
            <a:r>
              <a:rPr lang="en-US" dirty="0"/>
              <a:t>Function declaration</a:t>
            </a:r>
          </a:p>
          <a:p>
            <a:pPr>
              <a:spcAft>
                <a:spcPts val="0"/>
              </a:spcAft>
            </a:pPr>
            <a:endParaRPr lang="en-US" dirty="0"/>
          </a:p>
          <a:p>
            <a:pPr>
              <a:spcAft>
                <a:spcPts val="0"/>
              </a:spcAft>
            </a:pPr>
            <a:endParaRPr lang="en-US" dirty="0"/>
          </a:p>
          <a:p>
            <a:pPr>
              <a:spcAft>
                <a:spcPts val="0"/>
              </a:spcAft>
            </a:pPr>
            <a:r>
              <a:rPr lang="en-US" dirty="0"/>
              <a:t>Function expression</a:t>
            </a:r>
          </a:p>
          <a:p>
            <a:pPr>
              <a:spcAft>
                <a:spcPts val="0"/>
              </a:spcAft>
            </a:pPr>
            <a:endParaRPr lang="en-US" dirty="0"/>
          </a:p>
          <a:p>
            <a:pPr>
              <a:spcAft>
                <a:spcPts val="0"/>
              </a:spcAft>
            </a:pPr>
            <a:endParaRPr lang="en-US" dirty="0"/>
          </a:p>
          <a:p>
            <a:pPr>
              <a:spcAft>
                <a:spcPts val="0"/>
              </a:spcAft>
            </a:pPr>
            <a:r>
              <a:rPr lang="en-US" dirty="0"/>
              <a:t>Arrow functions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Functions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526960" y="1682177"/>
            <a:ext cx="6165513" cy="132604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bg1"/>
                </a:solidFill>
                <a:effectLst/>
              </a:rPr>
              <a:t>function</a:t>
            </a:r>
            <a:r>
              <a:rPr lang="en-US" sz="2400" dirty="0">
                <a:solidFill>
                  <a:schemeClr val="tx1"/>
                </a:solidFill>
                <a:effectLst/>
              </a:rPr>
              <a:t> </a:t>
            </a:r>
            <a:r>
              <a:rPr lang="en-US" sz="2400" dirty="0">
                <a:solidFill>
                  <a:schemeClr val="bg1"/>
                </a:solidFill>
                <a:effectLst/>
              </a:rPr>
              <a:t>walk()</a:t>
            </a:r>
            <a:r>
              <a:rPr lang="en-US" sz="2400" dirty="0">
                <a:solidFill>
                  <a:schemeClr val="tx1"/>
                </a:solidFill>
                <a:effectLst/>
              </a:rPr>
              <a:t> </a:t>
            </a:r>
            <a:r>
              <a:rPr lang="en-US" sz="2400" dirty="0">
                <a:solidFill>
                  <a:schemeClr val="bg1"/>
                </a:solidFill>
                <a:effectLst/>
              </a:rPr>
              <a:t>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console.log("walking");</a:t>
            </a:r>
          </a:p>
          <a:p>
            <a:r>
              <a:rPr lang="en-US" sz="2400" dirty="0">
                <a:solidFill>
                  <a:schemeClr val="bg1"/>
                </a:solidFill>
                <a:effectLst/>
              </a:rPr>
              <a:t>}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532285" y="3577559"/>
            <a:ext cx="6165513" cy="132604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bg1"/>
                </a:solidFill>
                <a:effectLst/>
              </a:rPr>
              <a:t>const walk = function () 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console.log("walking");</a:t>
            </a:r>
          </a:p>
          <a:p>
            <a:r>
              <a:rPr lang="en-US" sz="2400" dirty="0">
                <a:solidFill>
                  <a:schemeClr val="bg1"/>
                </a:solidFill>
                <a:effectLst/>
              </a:rPr>
              <a:t>}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548710" y="5409818"/>
            <a:ext cx="6165513" cy="132604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bg1"/>
                </a:solidFill>
                <a:effectLst/>
              </a:rPr>
              <a:t>const walk = () =&gt; 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console.log("walking");</a:t>
            </a:r>
          </a:p>
          <a:p>
            <a:r>
              <a:rPr lang="en-US" sz="2400" dirty="0">
                <a:solidFill>
                  <a:schemeClr val="bg1"/>
                </a:solidFill>
                <a:effectLst/>
              </a:rPr>
              <a:t>}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95209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51441" y="951411"/>
            <a:ext cx="10129234" cy="5546589"/>
          </a:xfrm>
        </p:spPr>
        <p:txBody>
          <a:bodyPr/>
          <a:lstStyle/>
          <a:p>
            <a:r>
              <a:rPr lang="en-US" dirty="0"/>
              <a:t>You can receive parameters with </a:t>
            </a:r>
            <a:r>
              <a:rPr lang="en-US" b="1" dirty="0">
                <a:solidFill>
                  <a:schemeClr val="bg1"/>
                </a:solidFill>
              </a:rPr>
              <a:t>no value</a:t>
            </a:r>
          </a:p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unused parameters </a:t>
            </a:r>
            <a:r>
              <a:rPr lang="en-US" dirty="0"/>
              <a:t>are ignored</a:t>
            </a:r>
          </a:p>
          <a:p>
            <a:pPr>
              <a:spcBef>
                <a:spcPts val="16800"/>
              </a:spcBef>
            </a:pPr>
            <a:r>
              <a:rPr lang="en-US" dirty="0"/>
              <a:t>Functions can yield a value with the </a:t>
            </a:r>
            <a:r>
              <a:rPr lang="en-US" b="1" dirty="0">
                <a:solidFill>
                  <a:schemeClr val="bg1"/>
                </a:solidFill>
              </a:rPr>
              <a:t>return</a:t>
            </a:r>
            <a:r>
              <a:rPr lang="en-US" dirty="0"/>
              <a:t> operator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 and Returned Value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586000" y="2259000"/>
            <a:ext cx="4365000" cy="206471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>
                <a:solidFill>
                  <a:schemeClr val="tx1"/>
                </a:solidFill>
                <a:effectLst/>
              </a:rPr>
              <a:t>function foo(</a:t>
            </a:r>
            <a:r>
              <a:rPr lang="en-US" sz="2000" dirty="0" err="1">
                <a:solidFill>
                  <a:schemeClr val="bg1"/>
                </a:solidFill>
                <a:effectLst/>
              </a:rPr>
              <a:t>a,b,c</a:t>
            </a:r>
            <a:r>
              <a:rPr lang="en-US" sz="2000" dirty="0">
                <a:solidFill>
                  <a:schemeClr val="tx1"/>
                </a:solidFill>
                <a:effectLst/>
              </a:rPr>
              <a:t>){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  console.log(a);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  console.log(b);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  console.log(c); </a:t>
            </a:r>
            <a:r>
              <a:rPr lang="en-US" sz="2000" i="1" dirty="0">
                <a:solidFill>
                  <a:schemeClr val="accent2"/>
                </a:solidFill>
                <a:effectLst/>
              </a:rPr>
              <a:t>//undefined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foo(</a:t>
            </a:r>
            <a:r>
              <a:rPr lang="en-US" sz="2000" dirty="0">
                <a:solidFill>
                  <a:schemeClr val="bg1"/>
                </a:solidFill>
                <a:effectLst/>
              </a:rPr>
              <a:t>1,2</a:t>
            </a:r>
            <a:r>
              <a:rPr lang="en-US" sz="2000" dirty="0">
                <a:solidFill>
                  <a:schemeClr val="tx1"/>
                </a:solidFill>
                <a:effectLst/>
              </a:rPr>
              <a:t>)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7379170" y="2259000"/>
            <a:ext cx="4365000" cy="206471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>
                <a:solidFill>
                  <a:schemeClr val="tx1"/>
                </a:solidFill>
                <a:effectLst/>
              </a:rPr>
              <a:t>function foo(</a:t>
            </a:r>
            <a:r>
              <a:rPr lang="en-US" sz="2000" dirty="0" err="1">
                <a:solidFill>
                  <a:schemeClr val="bg1"/>
                </a:solidFill>
                <a:effectLst/>
              </a:rPr>
              <a:t>a,b,c</a:t>
            </a:r>
            <a:r>
              <a:rPr lang="en-US" sz="2000" dirty="0">
                <a:solidFill>
                  <a:schemeClr val="tx1"/>
                </a:solidFill>
                <a:effectLst/>
              </a:rPr>
              <a:t>){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  console.log(a);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  console.log(b);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  console.log(c);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foo(</a:t>
            </a:r>
            <a:r>
              <a:rPr lang="en-US" sz="2000" dirty="0">
                <a:solidFill>
                  <a:schemeClr val="bg1"/>
                </a:solidFill>
                <a:effectLst/>
              </a:rPr>
              <a:t>1,2,3,6,7</a:t>
            </a:r>
            <a:r>
              <a:rPr lang="en-US" sz="2000" dirty="0">
                <a:solidFill>
                  <a:schemeClr val="tx1"/>
                </a:solidFill>
                <a:effectLst/>
              </a:rPr>
              <a:t>)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7DF13594-8769-40DD-8AEC-DAE5EFE9AE6C}"/>
              </a:ext>
            </a:extLst>
          </p:cNvPr>
          <p:cNvSpPr txBox="1">
            <a:spLocks/>
          </p:cNvSpPr>
          <p:nvPr/>
        </p:nvSpPr>
        <p:spPr>
          <a:xfrm>
            <a:off x="2586000" y="5049000"/>
            <a:ext cx="5085000" cy="144915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>
                <a:solidFill>
                  <a:schemeClr val="tx1"/>
                </a:solidFill>
                <a:effectLst/>
              </a:rPr>
              <a:t>function identity(</a:t>
            </a:r>
            <a:r>
              <a:rPr lang="en-US" sz="2000" dirty="0">
                <a:solidFill>
                  <a:schemeClr val="bg1"/>
                </a:solidFill>
                <a:effectLst/>
              </a:rPr>
              <a:t>param</a:t>
            </a:r>
            <a:r>
              <a:rPr lang="en-US" sz="2000" dirty="0">
                <a:solidFill>
                  <a:schemeClr val="tx1"/>
                </a:solidFill>
                <a:effectLst/>
              </a:rPr>
              <a:t>){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</a:t>
            </a:r>
            <a:r>
              <a:rPr lang="en-US" sz="2000" dirty="0">
                <a:solidFill>
                  <a:schemeClr val="bg1"/>
                </a:solidFill>
                <a:effectLst/>
              </a:rPr>
              <a:t>return</a:t>
            </a:r>
            <a:r>
              <a:rPr lang="en-US" sz="2000" dirty="0">
                <a:solidFill>
                  <a:schemeClr val="tx1"/>
                </a:solidFill>
                <a:effectLst/>
              </a:rPr>
              <a:t> param;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console.log(identity(</a:t>
            </a:r>
            <a:r>
              <a:rPr lang="en-US" sz="2000" dirty="0">
                <a:solidFill>
                  <a:schemeClr val="bg1"/>
                </a:solidFill>
                <a:effectLst/>
              </a:rPr>
              <a:t>5</a:t>
            </a:r>
            <a:r>
              <a:rPr lang="en-US" sz="2000" dirty="0">
                <a:solidFill>
                  <a:schemeClr val="tx1"/>
                </a:solidFill>
                <a:effectLst/>
              </a:rPr>
              <a:t>)) </a:t>
            </a:r>
            <a:r>
              <a:rPr lang="en-US" sz="2000" i="1" dirty="0">
                <a:solidFill>
                  <a:schemeClr val="accent2"/>
                </a:solidFill>
                <a:effectLst/>
              </a:rPr>
              <a:t>// 5</a:t>
            </a:r>
          </a:p>
        </p:txBody>
      </p:sp>
    </p:spTree>
    <p:extLst>
      <p:ext uri="{BB962C8B-B14F-4D97-AF65-F5344CB8AC3E}">
        <p14:creationId xmlns:p14="http://schemas.microsoft.com/office/powerpoint/2010/main" val="1467574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828800" y="1121144"/>
            <a:ext cx="10164898" cy="5276048"/>
          </a:xfrm>
        </p:spPr>
        <p:txBody>
          <a:bodyPr>
            <a:normAutofit lnSpcReduction="10000"/>
          </a:bodyPr>
          <a:lstStyle/>
          <a:p>
            <a:r>
              <a:rPr lang="en-US" sz="3400" dirty="0"/>
              <a:t>Any object may have </a:t>
            </a:r>
            <a:r>
              <a:rPr lang="en-US" sz="3400" b="1" dirty="0">
                <a:solidFill>
                  <a:schemeClr val="bg1"/>
                </a:solidFill>
              </a:rPr>
              <a:t>methods</a:t>
            </a:r>
          </a:p>
          <a:p>
            <a:pPr lvl="1"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Functions</a:t>
            </a:r>
            <a:r>
              <a:rPr lang="en-US" sz="3200" dirty="0"/>
              <a:t> that operate from the </a:t>
            </a:r>
            <a:r>
              <a:rPr lang="en-US" sz="3200" b="1" dirty="0">
                <a:solidFill>
                  <a:schemeClr val="bg1"/>
                </a:solidFill>
              </a:rPr>
              <a:t>context</a:t>
            </a:r>
            <a:r>
              <a:rPr lang="en-US" sz="3200" dirty="0"/>
              <a:t> of the object</a:t>
            </a:r>
          </a:p>
          <a:p>
            <a:pPr lvl="1"/>
            <a:r>
              <a:rPr lang="en-US" sz="3200" dirty="0"/>
              <a:t>Accessed as a </a:t>
            </a:r>
            <a:r>
              <a:rPr lang="en-US" sz="3200" b="1" dirty="0">
                <a:solidFill>
                  <a:schemeClr val="bg1"/>
                </a:solidFill>
              </a:rPr>
              <a:t>property</a:t>
            </a:r>
            <a:r>
              <a:rPr lang="en-US" sz="3200" dirty="0"/>
              <a:t> using the </a:t>
            </a:r>
            <a:r>
              <a:rPr lang="en-US" sz="3200" b="1" dirty="0">
                <a:solidFill>
                  <a:schemeClr val="bg1"/>
                </a:solidFill>
              </a:rPr>
              <a:t>dot-notation</a:t>
            </a:r>
          </a:p>
          <a:p>
            <a:pPr>
              <a:spcBef>
                <a:spcPts val="12600"/>
              </a:spcBef>
            </a:pPr>
            <a:r>
              <a:rPr lang="en-US" sz="3400" dirty="0"/>
              <a:t>JavaScript has a large </a:t>
            </a:r>
            <a:r>
              <a:rPr lang="en-US" sz="3400" b="1" dirty="0">
                <a:solidFill>
                  <a:schemeClr val="bg1"/>
                </a:solidFill>
              </a:rPr>
              <a:t>standard library</a:t>
            </a:r>
          </a:p>
          <a:p>
            <a:pPr lvl="1"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Math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Number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Date</a:t>
            </a:r>
            <a:r>
              <a:rPr lang="en-US" sz="3200" dirty="0"/>
              <a:t>, </a:t>
            </a:r>
            <a:r>
              <a:rPr lang="en-US" sz="3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RegExp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JSON</a:t>
            </a:r>
            <a:r>
              <a:rPr lang="en-US" sz="3200" dirty="0"/>
              <a:t> and more</a:t>
            </a:r>
          </a:p>
          <a:p>
            <a:pPr lvl="1"/>
            <a:r>
              <a:rPr lang="en-US" sz="3200" dirty="0"/>
              <a:t>For more information, </a:t>
            </a:r>
            <a:r>
              <a:rPr lang="en-US" sz="3200" b="1" dirty="0">
                <a:hlinkClick r:id="rId2"/>
              </a:rPr>
              <a:t>visit MDN</a:t>
            </a:r>
            <a:endParaRPr lang="en-US" sz="3200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Methods and Standard Library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2766000" y="3114000"/>
            <a:ext cx="6863056" cy="114138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>
                <a:solidFill>
                  <a:schemeClr val="tx1"/>
                </a:solidFill>
                <a:effectLst/>
              </a:rPr>
              <a:t>let </a:t>
            </a:r>
            <a:r>
              <a:rPr lang="en-US" sz="2000" dirty="0" err="1">
                <a:solidFill>
                  <a:schemeClr val="tx1"/>
                </a:solidFill>
                <a:effectLst/>
              </a:rPr>
              <a:t>myString</a:t>
            </a:r>
            <a:r>
              <a:rPr lang="en-US" sz="2000" dirty="0">
                <a:solidFill>
                  <a:schemeClr val="tx1"/>
                </a:solidFill>
                <a:effectLst/>
              </a:rPr>
              <a:t> = 'Hello, JavaScript!';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console.log(</a:t>
            </a:r>
            <a:r>
              <a:rPr lang="en-US" sz="2000" dirty="0" err="1">
                <a:solidFill>
                  <a:schemeClr val="tx1"/>
                </a:solidFill>
                <a:effectLst/>
              </a:rPr>
              <a:t>myString.toLowerCase</a:t>
            </a:r>
            <a:r>
              <a:rPr lang="en-US" sz="2000" dirty="0">
                <a:solidFill>
                  <a:schemeClr val="tx1"/>
                </a:solidFill>
                <a:effectLst/>
              </a:rPr>
              <a:t>());</a:t>
            </a:r>
          </a:p>
          <a:p>
            <a:r>
              <a:rPr lang="en-US" sz="2000" i="1" dirty="0">
                <a:solidFill>
                  <a:schemeClr val="accent2"/>
                </a:solidFill>
                <a:effectLst/>
              </a:rPr>
              <a:t>// hello, </a:t>
            </a:r>
            <a:r>
              <a:rPr lang="en-US" sz="2000" i="1" dirty="0" err="1">
                <a:solidFill>
                  <a:schemeClr val="accent2"/>
                </a:solidFill>
                <a:effectLst/>
              </a:rPr>
              <a:t>javascript</a:t>
            </a:r>
            <a:r>
              <a:rPr lang="en-US" sz="2000" i="1" dirty="0">
                <a:solidFill>
                  <a:schemeClr val="accent2"/>
                </a:solidFill>
                <a:effectLst/>
              </a:rPr>
              <a:t>!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0885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2"/>
              </a:buClr>
            </a:pPr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string argument </a:t>
            </a:r>
            <a:r>
              <a:rPr lang="en-US" dirty="0"/>
              <a:t>is passed to your function</a:t>
            </a:r>
          </a:p>
          <a:p>
            <a:pPr>
              <a:buClr>
                <a:schemeClr val="tx2"/>
              </a:buClr>
            </a:pPr>
            <a:r>
              <a:rPr lang="en-US" b="1" dirty="0">
                <a:solidFill>
                  <a:schemeClr val="bg1"/>
                </a:solidFill>
              </a:rPr>
              <a:t>Print</a:t>
            </a:r>
            <a:r>
              <a:rPr lang="en-US" dirty="0"/>
              <a:t> on separate lines:</a:t>
            </a:r>
          </a:p>
          <a:p>
            <a:pPr lvl="1">
              <a:buClr>
                <a:schemeClr val="tx2"/>
              </a:buClr>
            </a:pP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length</a:t>
            </a:r>
            <a:r>
              <a:rPr lang="en-US" dirty="0"/>
              <a:t> of the input parameter (number of characters)</a:t>
            </a:r>
          </a:p>
          <a:p>
            <a:pPr lvl="1">
              <a:buClr>
                <a:schemeClr val="tx2"/>
              </a:buClr>
            </a:pP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unchanged parameter </a:t>
            </a:r>
            <a:r>
              <a:rPr lang="en-US" dirty="0"/>
              <a:t>itself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 Echo Function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F2C8DBA-DA98-472F-B6B4-13C18FC4ED59}"/>
              </a:ext>
            </a:extLst>
          </p:cNvPr>
          <p:cNvGrpSpPr/>
          <p:nvPr/>
        </p:nvGrpSpPr>
        <p:grpSpPr>
          <a:xfrm>
            <a:off x="1720389" y="3989983"/>
            <a:ext cx="8751223" cy="1008262"/>
            <a:chOff x="1366441" y="3989983"/>
            <a:chExt cx="8751223" cy="1008262"/>
          </a:xfrm>
        </p:grpSpPr>
        <p:sp>
          <p:nvSpPr>
            <p:cNvPr id="7" name="Right Arrow 4">
              <a:extLst>
                <a:ext uri="{FF2B5EF4-FFF2-40B4-BE49-F238E27FC236}">
                  <a16:creationId xmlns:a16="http://schemas.microsoft.com/office/drawing/2014/main" id="{7FDAA011-C7F5-4ECA-80A9-9551A74CD59D}"/>
                </a:ext>
              </a:extLst>
            </p:cNvPr>
            <p:cNvSpPr/>
            <p:nvPr/>
          </p:nvSpPr>
          <p:spPr bwMode="auto">
            <a:xfrm>
              <a:off x="5560812" y="4303614"/>
              <a:ext cx="609600" cy="381000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1EC93F3-66B0-4C41-BE40-D9512651DCFF}"/>
                </a:ext>
              </a:extLst>
            </p:cNvPr>
            <p:cNvSpPr txBox="1"/>
            <p:nvPr/>
          </p:nvSpPr>
          <p:spPr>
            <a:xfrm>
              <a:off x="1366441" y="4193116"/>
              <a:ext cx="3783450" cy="60199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'Hello, JavaScript!'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7CDC9F7-5B31-4510-88CB-F75D6C07EE82}"/>
                </a:ext>
              </a:extLst>
            </p:cNvPr>
            <p:cNvSpPr txBox="1"/>
            <p:nvPr/>
          </p:nvSpPr>
          <p:spPr>
            <a:xfrm>
              <a:off x="6581333" y="3989983"/>
              <a:ext cx="3536331" cy="1008262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18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Hello, JavaScript!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1E6FF60-FFEB-400F-8394-BAF3BB821D65}"/>
              </a:ext>
            </a:extLst>
          </p:cNvPr>
          <p:cNvGrpSpPr/>
          <p:nvPr/>
        </p:nvGrpSpPr>
        <p:grpSpPr>
          <a:xfrm>
            <a:off x="1720389" y="5271068"/>
            <a:ext cx="8751223" cy="1008262"/>
            <a:chOff x="1366441" y="3989983"/>
            <a:chExt cx="8751223" cy="1008262"/>
          </a:xfrm>
        </p:grpSpPr>
        <p:sp>
          <p:nvSpPr>
            <p:cNvPr id="12" name="Right Arrow 4">
              <a:extLst>
                <a:ext uri="{FF2B5EF4-FFF2-40B4-BE49-F238E27FC236}">
                  <a16:creationId xmlns:a16="http://schemas.microsoft.com/office/drawing/2014/main" id="{CC3682A1-48A1-4419-AB79-1DF29579BB89}"/>
                </a:ext>
              </a:extLst>
            </p:cNvPr>
            <p:cNvSpPr/>
            <p:nvPr/>
          </p:nvSpPr>
          <p:spPr bwMode="auto">
            <a:xfrm>
              <a:off x="5560812" y="4303614"/>
              <a:ext cx="609600" cy="381000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EFFCF49-2155-45C4-8122-32645F6EB859}"/>
                </a:ext>
              </a:extLst>
            </p:cNvPr>
            <p:cNvSpPr txBox="1"/>
            <p:nvPr/>
          </p:nvSpPr>
          <p:spPr>
            <a:xfrm>
              <a:off x="1366441" y="4193116"/>
              <a:ext cx="3783450" cy="60199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'strings are easy'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28254CA-28C4-4244-AAA9-25DCAABE1041}"/>
                </a:ext>
              </a:extLst>
            </p:cNvPr>
            <p:cNvSpPr txBox="1"/>
            <p:nvPr/>
          </p:nvSpPr>
          <p:spPr>
            <a:xfrm>
              <a:off x="6581333" y="3989983"/>
              <a:ext cx="3536331" cy="1008262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16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strings are easy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85791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Echo Function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438500" y="1795400"/>
            <a:ext cx="9315000" cy="2218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function </a:t>
            </a:r>
            <a:r>
              <a:rPr lang="en-US" sz="2400" dirty="0">
                <a:solidFill>
                  <a:schemeClr val="bg1"/>
                </a:solidFill>
                <a:effectLst/>
              </a:rPr>
              <a:t>echo</a:t>
            </a:r>
            <a:r>
              <a:rPr lang="en-US" sz="2400" dirty="0">
                <a:solidFill>
                  <a:schemeClr val="tx2"/>
                </a:solidFill>
                <a:effectLst/>
              </a:rPr>
              <a:t>(</a:t>
            </a:r>
            <a:r>
              <a:rPr lang="en-US" sz="2400" dirty="0" err="1">
                <a:solidFill>
                  <a:schemeClr val="tx2"/>
                </a:solidFill>
                <a:effectLst/>
              </a:rPr>
              <a:t>inputAsString</a:t>
            </a:r>
            <a:r>
              <a:rPr lang="en-US" sz="2400" dirty="0">
                <a:solidFill>
                  <a:schemeClr val="tx1"/>
                </a:solidFill>
                <a:effectLst/>
              </a:rPr>
              <a:t>) 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let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stringLength</a:t>
            </a:r>
            <a:r>
              <a:rPr lang="en-US" sz="2400" dirty="0">
                <a:solidFill>
                  <a:schemeClr val="tx1"/>
                </a:solidFill>
                <a:effectLst/>
              </a:rPr>
              <a:t> = </a:t>
            </a:r>
            <a:r>
              <a:rPr lang="en-US" sz="2400" dirty="0" err="1">
                <a:solidFill>
                  <a:schemeClr val="tx2"/>
                </a:solidFill>
                <a:effectLst/>
              </a:rPr>
              <a:t>inputAsString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.length</a:t>
            </a:r>
            <a:r>
              <a:rPr lang="en-US" sz="2400" dirty="0">
                <a:solidFill>
                  <a:schemeClr val="tx2"/>
                </a:solidFill>
                <a:effectLst/>
              </a:rPr>
              <a:t>;</a:t>
            </a:r>
            <a:endParaRPr lang="en-US" sz="2400" dirty="0">
              <a:solidFill>
                <a:schemeClr val="tx1"/>
              </a:solidFill>
              <a:effectLst/>
            </a:endParaRPr>
          </a:p>
          <a:p>
            <a:pPr>
              <a:spcBef>
                <a:spcPts val="1200"/>
              </a:spcBef>
            </a:pPr>
            <a:r>
              <a:rPr lang="en-US" sz="2400" dirty="0">
                <a:solidFill>
                  <a:schemeClr val="tx1"/>
                </a:solidFill>
                <a:effectLst/>
              </a:rPr>
              <a:t>  </a:t>
            </a:r>
            <a:r>
              <a:rPr lang="en-US" sz="2400" dirty="0">
                <a:solidFill>
                  <a:schemeClr val="bg1"/>
                </a:solidFill>
                <a:effectLst/>
              </a:rPr>
              <a:t>console.log</a:t>
            </a:r>
            <a:r>
              <a:rPr lang="en-US" sz="2400" dirty="0">
                <a:solidFill>
                  <a:schemeClr val="tx1"/>
                </a:solidFill>
                <a:effectLst/>
              </a:rPr>
              <a:t>(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stringLength</a:t>
            </a:r>
            <a:r>
              <a:rPr lang="en-US" sz="2400" dirty="0">
                <a:solidFill>
                  <a:schemeClr val="tx1"/>
                </a:solidFill>
                <a:effectLst/>
              </a:rPr>
              <a:t>);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console.log(</a:t>
            </a:r>
            <a:r>
              <a:rPr lang="en-US" sz="2400" dirty="0" err="1">
                <a:solidFill>
                  <a:schemeClr val="tx2"/>
                </a:solidFill>
                <a:effectLst/>
              </a:rPr>
              <a:t>inputAsString</a:t>
            </a:r>
            <a:r>
              <a:rPr lang="en-US" sz="2400" dirty="0">
                <a:solidFill>
                  <a:schemeClr val="tx2"/>
                </a:solidFill>
                <a:effectLst/>
              </a:rPr>
              <a:t>);</a:t>
            </a:r>
            <a:endParaRPr lang="en-US" sz="2400" dirty="0">
              <a:solidFill>
                <a:schemeClr val="tx1"/>
              </a:solidFill>
              <a:effectLst/>
            </a:endParaRP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C29D842E-5886-4D26-9B0D-8D9C1DD81787}"/>
              </a:ext>
            </a:extLst>
          </p:cNvPr>
          <p:cNvSpPr txBox="1">
            <a:spLocks/>
          </p:cNvSpPr>
          <p:nvPr/>
        </p:nvSpPr>
        <p:spPr>
          <a:xfrm>
            <a:off x="1438500" y="4622952"/>
            <a:ext cx="9315000" cy="132604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bg1"/>
                </a:solidFill>
                <a:effectLst/>
              </a:rPr>
              <a:t>echo</a:t>
            </a:r>
            <a:r>
              <a:rPr lang="en-US" sz="2400" dirty="0">
                <a:solidFill>
                  <a:schemeClr val="tx1"/>
                </a:solidFill>
                <a:effectLst/>
              </a:rPr>
              <a:t>('Hello, JavaScript!');</a:t>
            </a:r>
          </a:p>
          <a:p>
            <a:r>
              <a:rPr lang="en-US" sz="2400" i="1" dirty="0">
                <a:solidFill>
                  <a:schemeClr val="accent2"/>
                </a:solidFill>
                <a:effectLst/>
              </a:rPr>
              <a:t>// 18</a:t>
            </a:r>
          </a:p>
          <a:p>
            <a:r>
              <a:rPr lang="en-US" sz="2400" i="1" dirty="0">
                <a:solidFill>
                  <a:schemeClr val="accent2"/>
                </a:solidFill>
                <a:effectLst/>
              </a:rPr>
              <a:t>// Hello, JavaScript!</a:t>
            </a:r>
          </a:p>
        </p:txBody>
      </p:sp>
    </p:spTree>
    <p:extLst>
      <p:ext uri="{BB962C8B-B14F-4D97-AF65-F5344CB8AC3E}">
        <p14:creationId xmlns:p14="http://schemas.microsoft.com/office/powerpoint/2010/main" val="197919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828800" y="1121144"/>
            <a:ext cx="10164898" cy="5276048"/>
          </a:xfrm>
        </p:spPr>
        <p:txBody>
          <a:bodyPr>
            <a:normAutofit/>
          </a:bodyPr>
          <a:lstStyle/>
          <a:p>
            <a:r>
              <a:rPr lang="en-US" sz="3400" dirty="0"/>
              <a:t>Functions can have </a:t>
            </a:r>
            <a:r>
              <a:rPr lang="en-US" sz="3400" b="1" dirty="0">
                <a:solidFill>
                  <a:schemeClr val="bg1"/>
                </a:solidFill>
              </a:rPr>
              <a:t>default parameter </a:t>
            </a:r>
            <a:r>
              <a:rPr lang="en-US" sz="3400" dirty="0"/>
              <a:t>values</a:t>
            </a:r>
          </a:p>
          <a:p>
            <a:pPr marL="0" indent="0">
              <a:buNone/>
            </a:pPr>
            <a:endParaRPr lang="en-US" sz="3199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Function Parameter Values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2517944" y="2051352"/>
            <a:ext cx="6863056" cy="132604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function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printStars</a:t>
            </a:r>
            <a:r>
              <a:rPr lang="en-US" sz="2400" dirty="0">
                <a:solidFill>
                  <a:schemeClr val="tx1"/>
                </a:solidFill>
                <a:effectLst/>
              </a:rPr>
              <a:t>(</a:t>
            </a:r>
            <a:r>
              <a:rPr lang="en-US" sz="2400" dirty="0">
                <a:solidFill>
                  <a:schemeClr val="bg1"/>
                </a:solidFill>
                <a:effectLst/>
              </a:rPr>
              <a:t>count = 5</a:t>
            </a:r>
            <a:r>
              <a:rPr lang="en-US" sz="2400" dirty="0">
                <a:solidFill>
                  <a:schemeClr val="tx1"/>
                </a:solidFill>
                <a:effectLst/>
              </a:rPr>
              <a:t>) 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console.log("*".repeat(</a:t>
            </a:r>
            <a:r>
              <a:rPr lang="en-US" sz="2400" dirty="0">
                <a:solidFill>
                  <a:schemeClr val="bg1"/>
                </a:solidFill>
                <a:effectLst/>
              </a:rPr>
              <a:t>count</a:t>
            </a:r>
            <a:r>
              <a:rPr lang="en-US" sz="2400" dirty="0">
                <a:solidFill>
                  <a:schemeClr val="tx1"/>
                </a:solidFill>
                <a:effectLst/>
              </a:rPr>
              <a:t>));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514043" y="3562561"/>
            <a:ext cx="6863057" cy="5873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 err="1">
                <a:solidFill>
                  <a:schemeClr val="tx1"/>
                </a:solidFill>
                <a:effectLst/>
              </a:rPr>
              <a:t>printStars</a:t>
            </a:r>
            <a:r>
              <a:rPr lang="en-US" sz="2400" dirty="0">
                <a:solidFill>
                  <a:schemeClr val="bg1"/>
                </a:solidFill>
                <a:effectLst/>
              </a:rPr>
              <a:t>()</a:t>
            </a:r>
            <a:r>
              <a:rPr lang="en-US" sz="2400" dirty="0">
                <a:solidFill>
                  <a:schemeClr val="tx1"/>
                </a:solidFill>
                <a:effectLst/>
              </a:rPr>
              <a:t>; 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 *****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527919" y="4335107"/>
            <a:ext cx="6863056" cy="5873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 err="1">
                <a:solidFill>
                  <a:schemeClr val="tx1"/>
                </a:solidFill>
                <a:effectLst/>
              </a:rPr>
              <a:t>printStars</a:t>
            </a:r>
            <a:r>
              <a:rPr lang="en-US" sz="2400" dirty="0">
                <a:solidFill>
                  <a:schemeClr val="tx1"/>
                </a:solidFill>
                <a:effectLst/>
              </a:rPr>
              <a:t>(</a:t>
            </a:r>
            <a:r>
              <a:rPr lang="en-US" sz="2400" dirty="0">
                <a:solidFill>
                  <a:schemeClr val="bg1"/>
                </a:solidFill>
                <a:effectLst/>
              </a:rPr>
              <a:t>2</a:t>
            </a:r>
            <a:r>
              <a:rPr lang="en-US" sz="2400" dirty="0">
                <a:solidFill>
                  <a:schemeClr val="tx1"/>
                </a:solidFill>
                <a:effectLst/>
              </a:rPr>
              <a:t>); 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 **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527919" y="5128526"/>
            <a:ext cx="6863056" cy="5873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 err="1">
                <a:solidFill>
                  <a:schemeClr val="tx1"/>
                </a:solidFill>
                <a:effectLst/>
              </a:rPr>
              <a:t>printStars</a:t>
            </a:r>
            <a:r>
              <a:rPr lang="en-US" sz="2400" dirty="0">
                <a:solidFill>
                  <a:schemeClr val="tx1"/>
                </a:solidFill>
                <a:effectLst/>
              </a:rPr>
              <a:t>(</a:t>
            </a:r>
            <a:r>
              <a:rPr lang="en-US" sz="2400" dirty="0">
                <a:solidFill>
                  <a:schemeClr val="bg1"/>
                </a:solidFill>
                <a:effectLst/>
              </a:rPr>
              <a:t>3, 5, 8</a:t>
            </a:r>
            <a:r>
              <a:rPr lang="en-US" sz="2400" dirty="0">
                <a:solidFill>
                  <a:schemeClr val="tx1"/>
                </a:solidFill>
                <a:effectLst/>
              </a:rPr>
              <a:t>); 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 ***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390975" y="3562561"/>
            <a:ext cx="2881926" cy="3119781"/>
          </a:xfrm>
          <a:prstGeom prst="rect">
            <a:avLst/>
          </a:prstGeom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69316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798" y="914401"/>
            <a:ext cx="3200407" cy="3200407"/>
          </a:xfrm>
          <a:prstGeom prst="rect">
            <a:avLst/>
          </a:prstGeom>
        </p:spPr>
      </p:pic>
      <p:sp>
        <p:nvSpPr>
          <p:cNvPr id="4" name="Subtitle 3">
            <a:extLst>
              <a:ext uri="{FF2B5EF4-FFF2-40B4-BE49-F238E27FC236}">
                <a16:creationId xmlns:a16="http://schemas.microsoft.com/office/drawing/2014/main" id="{9F88E9A0-07BF-45BA-8594-0DA4EBDFC357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Assignment, Arithmetic, Comparison, Logical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>
          <a:xfrm>
            <a:off x="615109" y="4704825"/>
            <a:ext cx="10961783" cy="768084"/>
          </a:xfrm>
        </p:spPr>
        <p:txBody>
          <a:bodyPr/>
          <a:lstStyle/>
          <a:p>
            <a:r>
              <a:rPr lang="en-US" dirty="0"/>
              <a:t>Operators and Statements</a:t>
            </a:r>
          </a:p>
        </p:txBody>
      </p:sp>
    </p:spTree>
    <p:extLst>
      <p:ext uri="{BB962C8B-B14F-4D97-AF65-F5344CB8AC3E}">
        <p14:creationId xmlns:p14="http://schemas.microsoft.com/office/powerpoint/2010/main" val="6451804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16314" y="1116114"/>
            <a:ext cx="9878013" cy="5546589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Arithmetic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operators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dirty="0"/>
              <a:t>- take numerical values (either </a:t>
            </a:r>
            <a:br>
              <a:rPr lang="en-US" sz="3400" dirty="0"/>
            </a:br>
            <a:r>
              <a:rPr lang="en-US" sz="3400" dirty="0"/>
              <a:t>literals or variables) as their operands</a:t>
            </a:r>
          </a:p>
          <a:p>
            <a:pPr lvl="1">
              <a:buClr>
                <a:schemeClr val="tx1"/>
              </a:buClr>
            </a:pPr>
            <a:r>
              <a:rPr lang="en-US" sz="3200" dirty="0"/>
              <a:t>Return a single numerical value</a:t>
            </a:r>
          </a:p>
          <a:p>
            <a:pPr lvl="2">
              <a:buClr>
                <a:schemeClr val="tx1"/>
              </a:buClr>
            </a:pPr>
            <a:r>
              <a:rPr lang="en-US" sz="3000" dirty="0"/>
              <a:t>Addition (</a:t>
            </a:r>
            <a:r>
              <a:rPr lang="en-US" sz="3000" b="1" dirty="0">
                <a:solidFill>
                  <a:schemeClr val="bg1"/>
                </a:solidFill>
              </a:rPr>
              <a:t>+</a:t>
            </a:r>
            <a:r>
              <a:rPr lang="en-US" sz="3000" dirty="0"/>
              <a:t>)</a:t>
            </a:r>
          </a:p>
          <a:p>
            <a:pPr lvl="2">
              <a:buClr>
                <a:schemeClr val="tx1"/>
              </a:buClr>
            </a:pPr>
            <a:r>
              <a:rPr lang="en-GB" sz="3000" dirty="0"/>
              <a:t>Subtraction </a:t>
            </a:r>
            <a:r>
              <a:rPr lang="en-US" sz="3000" dirty="0"/>
              <a:t>(</a:t>
            </a:r>
            <a:r>
              <a:rPr lang="en-US" sz="3000" b="1" dirty="0">
                <a:solidFill>
                  <a:schemeClr val="bg1"/>
                </a:solidFill>
              </a:rPr>
              <a:t>-</a:t>
            </a:r>
            <a:r>
              <a:rPr lang="en-US" sz="3000" dirty="0"/>
              <a:t>)</a:t>
            </a:r>
          </a:p>
          <a:p>
            <a:pPr lvl="2">
              <a:buClr>
                <a:schemeClr val="tx1"/>
              </a:buClr>
            </a:pPr>
            <a:r>
              <a:rPr lang="en-GB" sz="3000" dirty="0"/>
              <a:t>Multiplication (</a:t>
            </a:r>
            <a:r>
              <a:rPr lang="en-GB" sz="3000" b="1" dirty="0">
                <a:solidFill>
                  <a:schemeClr val="bg1"/>
                </a:solidFill>
              </a:rPr>
              <a:t>*</a:t>
            </a:r>
            <a:r>
              <a:rPr lang="en-GB" sz="3000" dirty="0"/>
              <a:t>)</a:t>
            </a:r>
          </a:p>
          <a:p>
            <a:pPr lvl="2">
              <a:buClr>
                <a:schemeClr val="tx1"/>
              </a:buClr>
            </a:pPr>
            <a:r>
              <a:rPr lang="en-GB" sz="3000" dirty="0"/>
              <a:t>Division (</a:t>
            </a:r>
            <a:r>
              <a:rPr lang="en-GB" sz="3000" b="1" dirty="0">
                <a:solidFill>
                  <a:schemeClr val="bg1"/>
                </a:solidFill>
              </a:rPr>
              <a:t>/</a:t>
            </a:r>
            <a:r>
              <a:rPr lang="en-GB" sz="3000" dirty="0"/>
              <a:t>)</a:t>
            </a:r>
          </a:p>
          <a:p>
            <a:pPr lvl="2">
              <a:buClr>
                <a:schemeClr val="tx1"/>
              </a:buClr>
            </a:pPr>
            <a:r>
              <a:rPr lang="en-GB" sz="3000" dirty="0"/>
              <a:t>Remainder (</a:t>
            </a:r>
            <a:r>
              <a:rPr lang="en-GB" sz="3000" b="1" dirty="0">
                <a:solidFill>
                  <a:schemeClr val="bg1"/>
                </a:solidFill>
              </a:rPr>
              <a:t>%</a:t>
            </a:r>
            <a:r>
              <a:rPr lang="en-GB" sz="3000" dirty="0"/>
              <a:t>)</a:t>
            </a:r>
          </a:p>
          <a:p>
            <a:pPr lvl="2">
              <a:buClr>
                <a:schemeClr val="tx1"/>
              </a:buClr>
            </a:pPr>
            <a:r>
              <a:rPr lang="en-GB" sz="3000" dirty="0"/>
              <a:t>Exponentiation (</a:t>
            </a:r>
            <a:r>
              <a:rPr lang="en-GB" sz="3000" b="1" dirty="0">
                <a:solidFill>
                  <a:schemeClr val="bg1"/>
                </a:solidFill>
              </a:rPr>
              <a:t>**</a:t>
            </a:r>
            <a:r>
              <a:rPr lang="en-GB" sz="3000" dirty="0"/>
              <a:t>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 Operators</a:t>
            </a:r>
            <a:endParaRPr lang="bg-BG" dirty="0"/>
          </a:p>
        </p:txBody>
      </p:sp>
      <p:sp>
        <p:nvSpPr>
          <p:cNvPr id="5" name="Текстово поле 1"/>
          <p:cNvSpPr txBox="1"/>
          <p:nvPr/>
        </p:nvSpPr>
        <p:spPr>
          <a:xfrm>
            <a:off x="7176000" y="3120607"/>
            <a:ext cx="4495800" cy="354209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let a = 15;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let b = 5;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let c;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 = a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+</a:t>
            </a:r>
            <a:r>
              <a:rPr lang="en-US" sz="2400" b="1" dirty="0">
                <a:latin typeface="Consolas" panose="020B0609020204030204" pitchFamily="49" charset="0"/>
              </a:rPr>
              <a:t> b;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20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 = a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-</a:t>
            </a:r>
            <a:r>
              <a:rPr lang="en-US" sz="2400" b="1" dirty="0">
                <a:latin typeface="Consolas" panose="020B0609020204030204" pitchFamily="49" charset="0"/>
              </a:rPr>
              <a:t> b;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10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 = a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*</a:t>
            </a:r>
            <a:r>
              <a:rPr lang="en-US" sz="2400" b="1" dirty="0">
                <a:latin typeface="Consolas" panose="020B0609020204030204" pitchFamily="49" charset="0"/>
              </a:rPr>
              <a:t> b;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75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 = a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/</a:t>
            </a:r>
            <a:r>
              <a:rPr lang="en-US" sz="2400" b="1" dirty="0">
                <a:latin typeface="Consolas" panose="020B0609020204030204" pitchFamily="49" charset="0"/>
              </a:rPr>
              <a:t> b;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3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 = a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%</a:t>
            </a:r>
            <a:r>
              <a:rPr lang="en-US" sz="2400" b="1" dirty="0">
                <a:latin typeface="Consolas" panose="020B0609020204030204" pitchFamily="49" charset="0"/>
              </a:rPr>
              <a:t> b;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0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 = a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**</a:t>
            </a:r>
            <a:r>
              <a:rPr lang="en-US" sz="2400" b="1" dirty="0">
                <a:latin typeface="Consolas" panose="020B0609020204030204" pitchFamily="49" charset="0"/>
              </a:rPr>
              <a:t> b;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//15</a:t>
            </a:r>
            <a:r>
              <a:rPr lang="en-US" sz="2400" b="1" i="1" baseline="30000" dirty="0">
                <a:solidFill>
                  <a:schemeClr val="accent2"/>
                </a:solidFill>
                <a:latin typeface="Consolas" panose="020B0609020204030204" pitchFamily="49" charset="0"/>
              </a:rPr>
              <a:t>5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 = 759375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65197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id="{D631DD5F-C231-483F-BA1E-043A13D943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Slide Body">
            <a:extLst>
              <a:ext uri="{FF2B5EF4-FFF2-40B4-BE49-F238E27FC236}">
                <a16:creationId xmlns:a16="http://schemas.microsoft.com/office/drawing/2014/main" id="{AA287FCE-0667-4256-B6C3-85EEA9B99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404000"/>
            <a:ext cx="11818096" cy="53208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11500" b="1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11500" b="1" dirty="0"/>
              <a:t>#js-advanced</a:t>
            </a:r>
            <a:endParaRPr lang="bg-BG" sz="11500" b="1" dirty="0"/>
          </a:p>
        </p:txBody>
      </p:sp>
      <p:sp>
        <p:nvSpPr>
          <p:cNvPr id="7" name="Slide Title">
            <a:extLst>
              <a:ext uri="{FF2B5EF4-FFF2-40B4-BE49-F238E27FC236}">
                <a16:creationId xmlns:a16="http://schemas.microsoft.com/office/drawing/2014/main" id="{82485852-BA6B-4D95-A06E-D18F832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66093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Assignment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operators</a:t>
            </a:r>
            <a:r>
              <a:rPr lang="en-US" sz="3400" dirty="0"/>
              <a:t> - </a:t>
            </a:r>
            <a:r>
              <a:rPr lang="en-US" sz="3400" b="1" dirty="0">
                <a:solidFill>
                  <a:schemeClr val="bg1"/>
                </a:solidFill>
              </a:rPr>
              <a:t>assign</a:t>
            </a:r>
            <a:r>
              <a:rPr lang="en-US" sz="3400" dirty="0"/>
              <a:t> a value to its left operand based on the value of the right operand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Operators</a:t>
            </a:r>
            <a:endParaRPr lang="bg-BG" dirty="0"/>
          </a:p>
        </p:txBody>
      </p:sp>
      <p:sp>
        <p:nvSpPr>
          <p:cNvPr id="9" name="Rectangle 8"/>
          <p:cNvSpPr/>
          <p:nvPr/>
        </p:nvSpPr>
        <p:spPr bwMode="auto">
          <a:xfrm>
            <a:off x="2583814" y="2667207"/>
            <a:ext cx="3057929" cy="306629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2583814" y="3038525"/>
            <a:ext cx="305792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Assignment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2583814" y="3415043"/>
            <a:ext cx="305792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Addition assignment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2583814" y="3791561"/>
            <a:ext cx="305792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Subtraction assignment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2583814" y="4158091"/>
            <a:ext cx="305792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Multiplication assignment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2583814" y="4534609"/>
            <a:ext cx="305792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Division assignment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2583814" y="4901139"/>
            <a:ext cx="305792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Remainder assignment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2583814" y="5254999"/>
            <a:ext cx="305792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Exponentiation</a:t>
            </a:r>
            <a:r>
              <a:rPr lang="bg-BG" sz="2000" b="1" dirty="0">
                <a:solidFill>
                  <a:schemeClr val="tx1"/>
                </a:solidFill>
              </a:rPr>
              <a:t> </a:t>
            </a:r>
            <a:r>
              <a:rPr lang="en-US" sz="2000" b="1" dirty="0">
                <a:solidFill>
                  <a:schemeClr val="tx1"/>
                </a:solidFill>
              </a:rPr>
              <a:t>assignment 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5677100" y="2667001"/>
            <a:ext cx="270605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Shorthand operator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5677100" y="3038525"/>
            <a:ext cx="270605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x = y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5677100" y="3415043"/>
            <a:ext cx="270605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x += y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5677100" y="3791561"/>
            <a:ext cx="270605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x -= y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5677100" y="4158091"/>
            <a:ext cx="270605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x *= y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5677100" y="4534609"/>
            <a:ext cx="270605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x /= y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5677100" y="4901139"/>
            <a:ext cx="270605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x %= y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5677100" y="5254999"/>
            <a:ext cx="270605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x **= y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8418516" y="2667001"/>
            <a:ext cx="270605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Basic usage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8418516" y="3038525"/>
            <a:ext cx="270605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x = y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8418516" y="3415043"/>
            <a:ext cx="270605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x = x + y</a:t>
            </a:r>
          </a:p>
        </p:txBody>
      </p:sp>
      <p:sp>
        <p:nvSpPr>
          <p:cNvPr id="28" name="Rectangle 27"/>
          <p:cNvSpPr/>
          <p:nvPr/>
        </p:nvSpPr>
        <p:spPr bwMode="auto">
          <a:xfrm>
            <a:off x="8418516" y="3791561"/>
            <a:ext cx="270605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x = x - y</a:t>
            </a:r>
          </a:p>
        </p:txBody>
      </p:sp>
      <p:sp>
        <p:nvSpPr>
          <p:cNvPr id="29" name="Rectangle 28"/>
          <p:cNvSpPr/>
          <p:nvPr/>
        </p:nvSpPr>
        <p:spPr bwMode="auto">
          <a:xfrm>
            <a:off x="8418516" y="4158091"/>
            <a:ext cx="270605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x = x * y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8418516" y="4534609"/>
            <a:ext cx="270605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x = x / y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8418516" y="4901139"/>
            <a:ext cx="270605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x = x % y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8418516" y="5254999"/>
            <a:ext cx="270605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x = x ** y</a:t>
            </a:r>
          </a:p>
        </p:txBody>
      </p:sp>
      <p:sp>
        <p:nvSpPr>
          <p:cNvPr id="3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4823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/>
          <a:lstStyle/>
          <a:p>
            <a:r>
              <a:rPr lang="en-US" dirty="0"/>
              <a:t>Receive </a:t>
            </a:r>
            <a:r>
              <a:rPr lang="en-US" b="1" dirty="0">
                <a:solidFill>
                  <a:schemeClr val="bg1"/>
                </a:solidFill>
              </a:rPr>
              <a:t>three string arguments </a:t>
            </a:r>
            <a:r>
              <a:rPr lang="en-US" dirty="0"/>
              <a:t>as input</a:t>
            </a:r>
          </a:p>
          <a:p>
            <a:r>
              <a:rPr lang="en-US" dirty="0"/>
              <a:t>Calculate the </a:t>
            </a:r>
            <a:r>
              <a:rPr lang="en-US" b="1" dirty="0">
                <a:solidFill>
                  <a:schemeClr val="bg1"/>
                </a:solidFill>
              </a:rPr>
              <a:t>total length </a:t>
            </a:r>
            <a:r>
              <a:rPr lang="en-US" dirty="0"/>
              <a:t>of all strings</a:t>
            </a:r>
          </a:p>
          <a:p>
            <a:r>
              <a:rPr lang="en-US" dirty="0"/>
              <a:t>Calculate the </a:t>
            </a:r>
            <a:r>
              <a:rPr lang="en-US" b="1" dirty="0">
                <a:solidFill>
                  <a:schemeClr val="bg1"/>
                </a:solidFill>
              </a:rPr>
              <a:t>average length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rounded down</a:t>
            </a:r>
          </a:p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Print</a:t>
            </a:r>
            <a:r>
              <a:rPr lang="en-US" dirty="0"/>
              <a:t> the result on the console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>
            <a:normAutofit/>
          </a:bodyPr>
          <a:lstStyle/>
          <a:p>
            <a:r>
              <a:rPr lang="en-US" dirty="0"/>
              <a:t>Problem: String Length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0B4B5CA-E220-46DC-AFB0-C5348F415751}"/>
              </a:ext>
            </a:extLst>
          </p:cNvPr>
          <p:cNvGrpSpPr/>
          <p:nvPr/>
        </p:nvGrpSpPr>
        <p:grpSpPr>
          <a:xfrm>
            <a:off x="1686402" y="4104000"/>
            <a:ext cx="8819195" cy="1008262"/>
            <a:chOff x="1086805" y="3989983"/>
            <a:chExt cx="8819195" cy="1008262"/>
          </a:xfrm>
        </p:grpSpPr>
        <p:sp>
          <p:nvSpPr>
            <p:cNvPr id="7" name="Right Arrow 4">
              <a:extLst>
                <a:ext uri="{FF2B5EF4-FFF2-40B4-BE49-F238E27FC236}">
                  <a16:creationId xmlns:a16="http://schemas.microsoft.com/office/drawing/2014/main" id="{7FDAA011-C7F5-4ECA-80A9-9551A74CD59D}"/>
                </a:ext>
              </a:extLst>
            </p:cNvPr>
            <p:cNvSpPr/>
            <p:nvPr/>
          </p:nvSpPr>
          <p:spPr bwMode="auto">
            <a:xfrm>
              <a:off x="7819527" y="4303614"/>
              <a:ext cx="609600" cy="381000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1EC93F3-66B0-4C41-BE40-D9512651DCFF}"/>
                </a:ext>
              </a:extLst>
            </p:cNvPr>
            <p:cNvSpPr txBox="1"/>
            <p:nvPr/>
          </p:nvSpPr>
          <p:spPr>
            <a:xfrm>
              <a:off x="1086805" y="4193116"/>
              <a:ext cx="6396568" cy="60199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'chocolate', 'ice cream', 'cake'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7CDC9F7-5B31-4510-88CB-F75D6C07EE82}"/>
                </a:ext>
              </a:extLst>
            </p:cNvPr>
            <p:cNvSpPr txBox="1"/>
            <p:nvPr/>
          </p:nvSpPr>
          <p:spPr>
            <a:xfrm>
              <a:off x="8765281" y="3989983"/>
              <a:ext cx="1140719" cy="1008262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22</a:t>
              </a:r>
            </a:p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7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41C396D-A1F2-40BD-8A89-43F6FA8BFD1B}"/>
              </a:ext>
            </a:extLst>
          </p:cNvPr>
          <p:cNvGrpSpPr/>
          <p:nvPr/>
        </p:nvGrpSpPr>
        <p:grpSpPr>
          <a:xfrm>
            <a:off x="1686402" y="5409000"/>
            <a:ext cx="8819195" cy="1008262"/>
            <a:chOff x="1086805" y="3989983"/>
            <a:chExt cx="8819195" cy="1008262"/>
          </a:xfrm>
        </p:grpSpPr>
        <p:sp>
          <p:nvSpPr>
            <p:cNvPr id="19" name="Right Arrow 4">
              <a:extLst>
                <a:ext uri="{FF2B5EF4-FFF2-40B4-BE49-F238E27FC236}">
                  <a16:creationId xmlns:a16="http://schemas.microsoft.com/office/drawing/2014/main" id="{BFEF70D3-EFA5-489C-8DA0-92610E72E013}"/>
                </a:ext>
              </a:extLst>
            </p:cNvPr>
            <p:cNvSpPr/>
            <p:nvPr/>
          </p:nvSpPr>
          <p:spPr bwMode="auto">
            <a:xfrm>
              <a:off x="7819527" y="4303614"/>
              <a:ext cx="609600" cy="381000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C5DB216-473B-407C-A324-D8E1BB448D42}"/>
                </a:ext>
              </a:extLst>
            </p:cNvPr>
            <p:cNvSpPr txBox="1"/>
            <p:nvPr/>
          </p:nvSpPr>
          <p:spPr>
            <a:xfrm>
              <a:off x="1086805" y="4193116"/>
              <a:ext cx="6396568" cy="60199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'pasta', '5', '22.3'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0C57AFA-E4DF-40D4-B015-D2B9FDECDB9A}"/>
                </a:ext>
              </a:extLst>
            </p:cNvPr>
            <p:cNvSpPr txBox="1"/>
            <p:nvPr/>
          </p:nvSpPr>
          <p:spPr>
            <a:xfrm>
              <a:off x="8765281" y="3989983"/>
              <a:ext cx="1140719" cy="1008262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10</a:t>
              </a:r>
            </a:p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91842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/>
              <a:t>Solution: String Length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0B381E4-405E-4693-BCCE-F8BB7FB9BFF1}"/>
              </a:ext>
            </a:extLst>
          </p:cNvPr>
          <p:cNvSpPr txBox="1"/>
          <p:nvPr/>
        </p:nvSpPr>
        <p:spPr>
          <a:xfrm>
            <a:off x="1506000" y="1764000"/>
            <a:ext cx="9180000" cy="38498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</a:rPr>
              <a:t>function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solve</a:t>
            </a:r>
            <a:r>
              <a:rPr lang="en-US" sz="2400" b="1" noProof="1">
                <a:latin typeface="Consolas" panose="020B0609020204030204" pitchFamily="49" charset="0"/>
              </a:rPr>
              <a:t>(str1, str2, str3) {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let len1 = str1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.length</a:t>
            </a:r>
            <a:r>
              <a:rPr lang="en-US" sz="2400" b="1" noProof="1">
                <a:latin typeface="Consolas" panose="020B0609020204030204" pitchFamily="49" charset="0"/>
              </a:rPr>
              <a:t>;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let len2 = str2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.length</a:t>
            </a:r>
            <a:r>
              <a:rPr lang="en-US" sz="2400" b="1" noProof="1">
                <a:latin typeface="Consolas" panose="020B0609020204030204" pitchFamily="49" charset="0"/>
              </a:rPr>
              <a:t>;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let len3 = str3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.length</a:t>
            </a:r>
            <a:r>
              <a:rPr lang="en-US" sz="2400" b="1" noProof="1"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1200"/>
              </a:spcBef>
            </a:pPr>
            <a:r>
              <a:rPr lang="en-US" sz="2400" b="1" noProof="1">
                <a:latin typeface="Consolas" panose="020B0609020204030204" pitchFamily="49" charset="0"/>
              </a:rPr>
              <a:t>  let sumLength = len1 + len2 + len3;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let averageLength =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Math.floor</a:t>
            </a:r>
            <a:r>
              <a:rPr lang="en-US" sz="2400" b="1" noProof="1">
                <a:latin typeface="Consolas" panose="020B0609020204030204" pitchFamily="49" charset="0"/>
              </a:rPr>
              <a:t>(sumLength / 3);</a:t>
            </a:r>
          </a:p>
          <a:p>
            <a:pPr>
              <a:spcBef>
                <a:spcPts val="1200"/>
              </a:spcBef>
            </a:pPr>
            <a:r>
              <a:rPr lang="en-US" sz="2400" b="1" noProof="1">
                <a:latin typeface="Consolas" panose="020B0609020204030204" pitchFamily="49" charset="0"/>
              </a:rPr>
              <a:t>  console.log(sumLength);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console.log(averageLength);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80010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Operators</a:t>
            </a:r>
          </a:p>
        </p:txBody>
      </p:sp>
      <p:graphicFrame>
        <p:nvGraphicFramePr>
          <p:cNvPr id="5" name="Group 134">
            <a:extLst>
              <a:ext uri="{FF2B5EF4-FFF2-40B4-BE49-F238E27FC236}">
                <a16:creationId xmlns:a16="http://schemas.microsoft.com/office/drawing/2014/main" id="{F67D1D59-5388-4E83-A84F-E86E6EDBA93E}"/>
              </a:ext>
            </a:extLst>
          </p:cNvPr>
          <p:cNvGraphicFramePr>
            <a:graphicFrameLocks/>
          </p:cNvGraphicFramePr>
          <p:nvPr/>
        </p:nvGraphicFramePr>
        <p:xfrm>
          <a:off x="3117850" y="1179000"/>
          <a:ext cx="6804627" cy="4953995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4061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847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Operator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Notation</a:t>
                      </a: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</a:t>
                      </a: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JS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09040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2800" b="0" kern="1200" baseline="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EQUAL value</a:t>
                      </a:r>
                      <a:endParaRPr lang="en-US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2800" b="0" kern="1200" baseline="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EQUAL</a:t>
                      </a:r>
                      <a:r>
                        <a:rPr lang="en-US" sz="2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value and type</a:t>
                      </a:r>
                      <a:endParaRPr lang="en-US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noProof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==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noProof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===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7289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 </a:t>
                      </a:r>
                      <a:r>
                        <a:rPr lang="en-US" sz="2800" b="0" kern="1200" baseline="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EQUAL</a:t>
                      </a: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value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 </a:t>
                      </a:r>
                      <a:r>
                        <a:rPr lang="en-US" sz="2800" b="0" kern="1200" baseline="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EQUAL </a:t>
                      </a:r>
                      <a:r>
                        <a:rPr lang="en-US" sz="2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</a:t>
                      </a:r>
                      <a:r>
                        <a:rPr lang="bg-BG" sz="2800" b="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b="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 </a:t>
                      </a:r>
                      <a:r>
                        <a:rPr lang="en-US" sz="2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noProof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!=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noProof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!==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682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GREATER than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noProof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682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GREATER than OR </a:t>
                      </a:r>
                      <a:r>
                        <a:rPr lang="en-US" sz="2800" b="0" kern="1200" baseline="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EQUAL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noProof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&gt;=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682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LESS than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noProof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682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LESS than OR </a:t>
                      </a:r>
                      <a:r>
                        <a:rPr lang="en-US" sz="2800" b="0" kern="1200" baseline="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EQUAL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noProof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&lt;=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845369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Operators </a:t>
            </a:r>
            <a:endParaRPr lang="bg-BG" dirty="0"/>
          </a:p>
        </p:txBody>
      </p:sp>
      <p:sp>
        <p:nvSpPr>
          <p:cNvPr id="5" name="Text Placeholder 4"/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533401" y="1447801"/>
            <a:ext cx="6768659" cy="44007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nsolas" panose="020B0609020204030204" pitchFamily="49" charset="0"/>
              </a:rPr>
              <a:t>console.log(1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==</a:t>
            </a:r>
            <a:r>
              <a:rPr lang="en-US" sz="2400" b="1" dirty="0">
                <a:latin typeface="Consolas" panose="020B0609020204030204" pitchFamily="49" charset="0"/>
              </a:rPr>
              <a:t> '1'); 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true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nsolas" panose="020B0609020204030204" pitchFamily="49" charset="0"/>
              </a:rPr>
              <a:t>console.log(1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===</a:t>
            </a:r>
            <a:r>
              <a:rPr lang="en-US" sz="2400" b="1" dirty="0">
                <a:latin typeface="Consolas" panose="020B0609020204030204" pitchFamily="49" charset="0"/>
              </a:rPr>
              <a:t> '1');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false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nsolas" panose="020B0609020204030204" pitchFamily="49" charset="0"/>
              </a:rPr>
              <a:t>console.log(3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!=</a:t>
            </a:r>
            <a:r>
              <a:rPr lang="en-US" sz="2400" b="1" dirty="0">
                <a:latin typeface="Consolas" panose="020B0609020204030204" pitchFamily="49" charset="0"/>
              </a:rPr>
              <a:t> '3'); 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false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nsolas" panose="020B0609020204030204" pitchFamily="49" charset="0"/>
              </a:rPr>
              <a:t>console.log(3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!==</a:t>
            </a:r>
            <a:r>
              <a:rPr lang="en-US" sz="2400" b="1" dirty="0">
                <a:latin typeface="Consolas" panose="020B0609020204030204" pitchFamily="49" charset="0"/>
              </a:rPr>
              <a:t> '3');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true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nsolas" panose="020B0609020204030204" pitchFamily="49" charset="0"/>
              </a:rPr>
              <a:t>console.log(5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&lt;</a:t>
            </a:r>
            <a:r>
              <a:rPr lang="en-US" sz="2400" b="1" dirty="0">
                <a:latin typeface="Consolas" panose="020B0609020204030204" pitchFamily="49" charset="0"/>
              </a:rPr>
              <a:t> 5.5);  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true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nsolas" panose="020B0609020204030204" pitchFamily="49" charset="0"/>
              </a:rPr>
              <a:t>console.log(5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&lt;=</a:t>
            </a:r>
            <a:r>
              <a:rPr lang="en-US" sz="2400" b="1" dirty="0">
                <a:latin typeface="Consolas" panose="020B0609020204030204" pitchFamily="49" charset="0"/>
              </a:rPr>
              <a:t> 4);   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false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nsolas" panose="020B0609020204030204" pitchFamily="49" charset="0"/>
              </a:rPr>
              <a:t>console.log(2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  <a:r>
              <a:rPr lang="en-US" sz="2400" b="1" dirty="0">
                <a:latin typeface="Consolas" panose="020B0609020204030204" pitchFamily="49" charset="0"/>
              </a:rPr>
              <a:t> 1.5);  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true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nsolas" panose="020B0609020204030204" pitchFamily="49" charset="0"/>
              </a:rPr>
              <a:t>console.log(2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&gt;=</a:t>
            </a:r>
            <a:r>
              <a:rPr lang="en-US" sz="2400" b="1" dirty="0">
                <a:latin typeface="Consolas" panose="020B0609020204030204" pitchFamily="49" charset="0"/>
              </a:rPr>
              <a:t> 2);   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true</a:t>
            </a:r>
          </a:p>
          <a:p>
            <a:pPr marL="0" indent="0">
              <a:buNone/>
            </a:pPr>
            <a:r>
              <a:rPr lang="en-US" sz="2400" b="1" dirty="0">
                <a:latin typeface="Consolas" panose="020B0609020204030204" pitchFamily="49" charset="0"/>
              </a:rPr>
              <a:t>console.log(5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  <a:r>
              <a:rPr lang="en-US" sz="2400" b="1" dirty="0">
                <a:latin typeface="Consolas" panose="020B0609020204030204" pitchFamily="49" charset="0"/>
              </a:rPr>
              <a:t> 7 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?</a:t>
            </a:r>
            <a:r>
              <a:rPr lang="en-US" sz="2400" b="1" dirty="0">
                <a:latin typeface="Consolas" panose="020B0609020204030204" pitchFamily="49" charset="0"/>
              </a:rPr>
              <a:t> 4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:</a:t>
            </a:r>
            <a:r>
              <a:rPr lang="en-US" sz="2400" b="1" dirty="0">
                <a:latin typeface="Consolas" panose="020B0609020204030204" pitchFamily="49" charset="0"/>
              </a:rPr>
              <a:t> 10);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</a:t>
            </a:r>
            <a:r>
              <a:rPr lang="en-US" sz="2400" b="1" i="1">
                <a:solidFill>
                  <a:schemeClr val="accent2"/>
                </a:solidFill>
                <a:latin typeface="Consolas" panose="020B0609020204030204" pitchFamily="49" charset="0"/>
              </a:rPr>
              <a:t> 10</a:t>
            </a:r>
            <a:endParaRPr lang="en-US" sz="24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C7680F47-2D53-48B8-A3B9-2701B50B3A6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0110" y="2394000"/>
            <a:ext cx="2290809" cy="2290809"/>
          </a:xfrm>
          <a:prstGeom prst="rect">
            <a:avLst/>
          </a:prstGeom>
        </p:spPr>
      </p:pic>
      <p:sp>
        <p:nvSpPr>
          <p:cNvPr id="7" name="Speech Bubble: Rectangle with Corners Rounded 1">
            <a:extLst>
              <a:ext uri="{FF2B5EF4-FFF2-40B4-BE49-F238E27FC236}">
                <a16:creationId xmlns:a16="http://schemas.microsoft.com/office/drawing/2014/main" id="{F8DDD0EE-7694-4421-94B8-62021CE11D96}"/>
              </a:ext>
            </a:extLst>
          </p:cNvPr>
          <p:cNvSpPr/>
          <p:nvPr/>
        </p:nvSpPr>
        <p:spPr bwMode="auto">
          <a:xfrm>
            <a:off x="6501000" y="4961867"/>
            <a:ext cx="3581400" cy="886727"/>
          </a:xfrm>
          <a:custGeom>
            <a:avLst/>
            <a:gdLst>
              <a:gd name="connsiteX0" fmla="*/ 0 w 3581400"/>
              <a:gd name="connsiteY0" fmla="*/ 147791 h 886727"/>
              <a:gd name="connsiteX1" fmla="*/ 43287 w 3581400"/>
              <a:gd name="connsiteY1" fmla="*/ 43287 h 886727"/>
              <a:gd name="connsiteX2" fmla="*/ 147791 w 3581400"/>
              <a:gd name="connsiteY2" fmla="*/ 0 h 886727"/>
              <a:gd name="connsiteX3" fmla="*/ 596900 w 3581400"/>
              <a:gd name="connsiteY3" fmla="*/ 0 h 886727"/>
              <a:gd name="connsiteX4" fmla="*/ 796002 w 3581400"/>
              <a:gd name="connsiteY4" fmla="*/ -192039 h 886727"/>
              <a:gd name="connsiteX5" fmla="*/ 1492250 w 3581400"/>
              <a:gd name="connsiteY5" fmla="*/ 0 h 886727"/>
              <a:gd name="connsiteX6" fmla="*/ 3433609 w 3581400"/>
              <a:gd name="connsiteY6" fmla="*/ 0 h 886727"/>
              <a:gd name="connsiteX7" fmla="*/ 3538113 w 3581400"/>
              <a:gd name="connsiteY7" fmla="*/ 43287 h 886727"/>
              <a:gd name="connsiteX8" fmla="*/ 3581400 w 3581400"/>
              <a:gd name="connsiteY8" fmla="*/ 147791 h 886727"/>
              <a:gd name="connsiteX9" fmla="*/ 3581400 w 3581400"/>
              <a:gd name="connsiteY9" fmla="*/ 147788 h 886727"/>
              <a:gd name="connsiteX10" fmla="*/ 3581400 w 3581400"/>
              <a:gd name="connsiteY10" fmla="*/ 147788 h 886727"/>
              <a:gd name="connsiteX11" fmla="*/ 3581400 w 3581400"/>
              <a:gd name="connsiteY11" fmla="*/ 369470 h 886727"/>
              <a:gd name="connsiteX12" fmla="*/ 3581400 w 3581400"/>
              <a:gd name="connsiteY12" fmla="*/ 738936 h 886727"/>
              <a:gd name="connsiteX13" fmla="*/ 3538113 w 3581400"/>
              <a:gd name="connsiteY13" fmla="*/ 843440 h 886727"/>
              <a:gd name="connsiteX14" fmla="*/ 3433609 w 3581400"/>
              <a:gd name="connsiteY14" fmla="*/ 886727 h 886727"/>
              <a:gd name="connsiteX15" fmla="*/ 1492250 w 3581400"/>
              <a:gd name="connsiteY15" fmla="*/ 886727 h 886727"/>
              <a:gd name="connsiteX16" fmla="*/ 596900 w 3581400"/>
              <a:gd name="connsiteY16" fmla="*/ 886727 h 886727"/>
              <a:gd name="connsiteX17" fmla="*/ 596900 w 3581400"/>
              <a:gd name="connsiteY17" fmla="*/ 886727 h 886727"/>
              <a:gd name="connsiteX18" fmla="*/ 147791 w 3581400"/>
              <a:gd name="connsiteY18" fmla="*/ 886727 h 886727"/>
              <a:gd name="connsiteX19" fmla="*/ 43287 w 3581400"/>
              <a:gd name="connsiteY19" fmla="*/ 843440 h 886727"/>
              <a:gd name="connsiteX20" fmla="*/ 0 w 3581400"/>
              <a:gd name="connsiteY20" fmla="*/ 738936 h 886727"/>
              <a:gd name="connsiteX21" fmla="*/ 0 w 3581400"/>
              <a:gd name="connsiteY21" fmla="*/ 369470 h 886727"/>
              <a:gd name="connsiteX22" fmla="*/ 0 w 3581400"/>
              <a:gd name="connsiteY22" fmla="*/ 147788 h 886727"/>
              <a:gd name="connsiteX23" fmla="*/ 0 w 3581400"/>
              <a:gd name="connsiteY23" fmla="*/ 147788 h 886727"/>
              <a:gd name="connsiteX24" fmla="*/ 0 w 3581400"/>
              <a:gd name="connsiteY24" fmla="*/ 147791 h 886727"/>
              <a:gd name="connsiteX0" fmla="*/ 0 w 3581400"/>
              <a:gd name="connsiteY0" fmla="*/ 147791 h 886727"/>
              <a:gd name="connsiteX1" fmla="*/ 43287 w 3581400"/>
              <a:gd name="connsiteY1" fmla="*/ 43287 h 886727"/>
              <a:gd name="connsiteX2" fmla="*/ 147791 w 3581400"/>
              <a:gd name="connsiteY2" fmla="*/ 0 h 886727"/>
              <a:gd name="connsiteX3" fmla="*/ 596900 w 3581400"/>
              <a:gd name="connsiteY3" fmla="*/ 0 h 886727"/>
              <a:gd name="connsiteX4" fmla="*/ 1492250 w 3581400"/>
              <a:gd name="connsiteY4" fmla="*/ 0 h 886727"/>
              <a:gd name="connsiteX5" fmla="*/ 3433609 w 3581400"/>
              <a:gd name="connsiteY5" fmla="*/ 0 h 886727"/>
              <a:gd name="connsiteX6" fmla="*/ 3538113 w 3581400"/>
              <a:gd name="connsiteY6" fmla="*/ 43287 h 886727"/>
              <a:gd name="connsiteX7" fmla="*/ 3581400 w 3581400"/>
              <a:gd name="connsiteY7" fmla="*/ 147791 h 886727"/>
              <a:gd name="connsiteX8" fmla="*/ 3581400 w 3581400"/>
              <a:gd name="connsiteY8" fmla="*/ 147788 h 886727"/>
              <a:gd name="connsiteX9" fmla="*/ 3581400 w 3581400"/>
              <a:gd name="connsiteY9" fmla="*/ 147788 h 886727"/>
              <a:gd name="connsiteX10" fmla="*/ 3581400 w 3581400"/>
              <a:gd name="connsiteY10" fmla="*/ 369470 h 886727"/>
              <a:gd name="connsiteX11" fmla="*/ 3581400 w 3581400"/>
              <a:gd name="connsiteY11" fmla="*/ 738936 h 886727"/>
              <a:gd name="connsiteX12" fmla="*/ 3538113 w 3581400"/>
              <a:gd name="connsiteY12" fmla="*/ 843440 h 886727"/>
              <a:gd name="connsiteX13" fmla="*/ 3433609 w 3581400"/>
              <a:gd name="connsiteY13" fmla="*/ 886727 h 886727"/>
              <a:gd name="connsiteX14" fmla="*/ 1492250 w 3581400"/>
              <a:gd name="connsiteY14" fmla="*/ 886727 h 886727"/>
              <a:gd name="connsiteX15" fmla="*/ 596900 w 3581400"/>
              <a:gd name="connsiteY15" fmla="*/ 886727 h 886727"/>
              <a:gd name="connsiteX16" fmla="*/ 596900 w 3581400"/>
              <a:gd name="connsiteY16" fmla="*/ 886727 h 886727"/>
              <a:gd name="connsiteX17" fmla="*/ 147791 w 3581400"/>
              <a:gd name="connsiteY17" fmla="*/ 886727 h 886727"/>
              <a:gd name="connsiteX18" fmla="*/ 43287 w 3581400"/>
              <a:gd name="connsiteY18" fmla="*/ 843440 h 886727"/>
              <a:gd name="connsiteX19" fmla="*/ 0 w 3581400"/>
              <a:gd name="connsiteY19" fmla="*/ 738936 h 886727"/>
              <a:gd name="connsiteX20" fmla="*/ 0 w 3581400"/>
              <a:gd name="connsiteY20" fmla="*/ 369470 h 886727"/>
              <a:gd name="connsiteX21" fmla="*/ 0 w 3581400"/>
              <a:gd name="connsiteY21" fmla="*/ 147788 h 886727"/>
              <a:gd name="connsiteX22" fmla="*/ 0 w 3581400"/>
              <a:gd name="connsiteY22" fmla="*/ 147788 h 886727"/>
              <a:gd name="connsiteX23" fmla="*/ 0 w 3581400"/>
              <a:gd name="connsiteY23" fmla="*/ 147791 h 886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581400" h="886727">
                <a:moveTo>
                  <a:pt x="0" y="147791"/>
                </a:moveTo>
                <a:cubicBezTo>
                  <a:pt x="0" y="108594"/>
                  <a:pt x="15571" y="71003"/>
                  <a:pt x="43287" y="43287"/>
                </a:cubicBezTo>
                <a:cubicBezTo>
                  <a:pt x="71003" y="15571"/>
                  <a:pt x="108594" y="0"/>
                  <a:pt x="147791" y="0"/>
                </a:cubicBezTo>
                <a:lnTo>
                  <a:pt x="596900" y="0"/>
                </a:lnTo>
                <a:lnTo>
                  <a:pt x="1492250" y="0"/>
                </a:lnTo>
                <a:lnTo>
                  <a:pt x="3433609" y="0"/>
                </a:lnTo>
                <a:cubicBezTo>
                  <a:pt x="3472806" y="0"/>
                  <a:pt x="3510397" y="15571"/>
                  <a:pt x="3538113" y="43287"/>
                </a:cubicBezTo>
                <a:cubicBezTo>
                  <a:pt x="3565829" y="71003"/>
                  <a:pt x="3581400" y="108594"/>
                  <a:pt x="3581400" y="147791"/>
                </a:cubicBezTo>
                <a:lnTo>
                  <a:pt x="3581400" y="147788"/>
                </a:lnTo>
                <a:lnTo>
                  <a:pt x="3581400" y="147788"/>
                </a:lnTo>
                <a:lnTo>
                  <a:pt x="3581400" y="369470"/>
                </a:lnTo>
                <a:lnTo>
                  <a:pt x="3581400" y="738936"/>
                </a:lnTo>
                <a:cubicBezTo>
                  <a:pt x="3581400" y="778133"/>
                  <a:pt x="3565829" y="815724"/>
                  <a:pt x="3538113" y="843440"/>
                </a:cubicBezTo>
                <a:cubicBezTo>
                  <a:pt x="3510397" y="871156"/>
                  <a:pt x="3472806" y="886727"/>
                  <a:pt x="3433609" y="886727"/>
                </a:cubicBezTo>
                <a:lnTo>
                  <a:pt x="1492250" y="886727"/>
                </a:lnTo>
                <a:lnTo>
                  <a:pt x="596900" y="886727"/>
                </a:lnTo>
                <a:lnTo>
                  <a:pt x="596900" y="886727"/>
                </a:lnTo>
                <a:lnTo>
                  <a:pt x="147791" y="886727"/>
                </a:lnTo>
                <a:cubicBezTo>
                  <a:pt x="108594" y="886727"/>
                  <a:pt x="71003" y="871156"/>
                  <a:pt x="43287" y="843440"/>
                </a:cubicBezTo>
                <a:cubicBezTo>
                  <a:pt x="15571" y="815724"/>
                  <a:pt x="0" y="778133"/>
                  <a:pt x="0" y="738936"/>
                </a:cubicBezTo>
                <a:lnTo>
                  <a:pt x="0" y="369470"/>
                </a:lnTo>
                <a:lnTo>
                  <a:pt x="0" y="147788"/>
                </a:lnTo>
                <a:lnTo>
                  <a:pt x="0" y="147788"/>
                </a:lnTo>
                <a:lnTo>
                  <a:pt x="0" y="147791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</a:rPr>
              <a:t>Ternary operator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39295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Title 3"/>
          <p:cNvSpPr txBox="1">
            <a:spLocks noGrp="1"/>
          </p:cNvSpPr>
          <p:nvPr>
            <p:ph type="title"/>
          </p:nvPr>
        </p:nvSpPr>
        <p:spPr>
          <a:xfrm>
            <a:off x="1296956" y="100750"/>
            <a:ext cx="8625521" cy="882654"/>
          </a:xfrm>
          <a:prstGeom prst="rect">
            <a:avLst/>
          </a:prstGeom>
        </p:spPr>
        <p:txBody>
          <a:bodyPr/>
          <a:lstStyle/>
          <a:p>
            <a:r>
              <a:rPr dirty="0"/>
              <a:t>Conditional Statement</a:t>
            </a:r>
            <a:r>
              <a:rPr lang="en-US" dirty="0"/>
              <a:t>s</a:t>
            </a:r>
            <a:endParaRPr dirty="0"/>
          </a:p>
        </p:txBody>
      </p:sp>
      <p:sp>
        <p:nvSpPr>
          <p:cNvPr id="318" name="Text Placeholder 6"/>
          <p:cNvSpPr txBox="1">
            <a:spLocks noGrp="1"/>
          </p:cNvSpPr>
          <p:nvPr>
            <p:ph type="body" idx="4294967295"/>
          </p:nvPr>
        </p:nvSpPr>
        <p:spPr>
          <a:xfrm>
            <a:off x="1791855" y="898926"/>
            <a:ext cx="9988970" cy="5742017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rPr dirty="0"/>
              <a:t>The 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if-else</a:t>
            </a:r>
            <a:r>
              <a:rPr b="1" dirty="0">
                <a:latin typeface="+mn-lt"/>
                <a:ea typeface="+mn-ea"/>
                <a:cs typeface="+mn-cs"/>
                <a:sym typeface="Helvetica"/>
              </a:rPr>
              <a:t> </a:t>
            </a:r>
            <a:r>
              <a:rPr dirty="0"/>
              <a:t>statement:</a:t>
            </a:r>
          </a:p>
          <a:p>
            <a:pPr marL="803275" lvl="1" indent="-360362">
              <a:defRPr sz="3100"/>
            </a:pPr>
            <a:r>
              <a:rPr sz="3200" dirty="0"/>
              <a:t>Do action depending on condition</a:t>
            </a:r>
            <a:endParaRPr lang="en-US" sz="3200" dirty="0"/>
          </a:p>
          <a:p>
            <a:pPr marL="442913" lvl="1" indent="0">
              <a:buNone/>
              <a:defRPr sz="3100"/>
            </a:pPr>
            <a:endParaRPr dirty="0"/>
          </a:p>
          <a:p>
            <a:pPr marL="803275" lvl="1" indent="-360362">
              <a:defRPr sz="3100"/>
            </a:pPr>
            <a:endParaRPr dirty="0"/>
          </a:p>
          <a:p>
            <a:pPr marL="442913" lvl="1" indent="0">
              <a:buNone/>
              <a:defRPr sz="3100"/>
            </a:pPr>
            <a:endParaRPr lang="en-US" dirty="0"/>
          </a:p>
          <a:p>
            <a:pPr marL="803275" lvl="1" indent="-360362">
              <a:defRPr sz="3100"/>
            </a:pPr>
            <a:r>
              <a:rPr sz="3200" dirty="0"/>
              <a:t>You can chain conditions</a:t>
            </a:r>
          </a:p>
        </p:txBody>
      </p:sp>
      <p:sp>
        <p:nvSpPr>
          <p:cNvPr id="319" name="TextBox 5"/>
          <p:cNvSpPr txBox="1"/>
          <p:nvPr/>
        </p:nvSpPr>
        <p:spPr>
          <a:xfrm>
            <a:off x="2790762" y="2287080"/>
            <a:ext cx="3721081" cy="1701899"/>
          </a:xfrm>
          <a:prstGeom prst="rect">
            <a:avLst/>
          </a:prstGeom>
          <a:solidFill>
            <a:srgbClr val="ADB4C3">
              <a:alpha val="15000"/>
            </a:srgbClr>
          </a:solidFill>
          <a:ln w="12700">
            <a:solidFill>
              <a:srgbClr val="1A334C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07999" tIns="107999" rIns="107999" bIns="107999">
            <a:spAutoFit/>
          </a:bodyPr>
          <a:lstStyle/>
          <a:p>
            <a:pPr>
              <a:defRPr sz="2400" b="1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let a = 5;</a:t>
            </a:r>
          </a:p>
          <a:p>
            <a:pPr>
              <a:defRPr sz="24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if</a:t>
            </a:r>
            <a:r>
              <a:rPr dirty="0">
                <a:solidFill>
                  <a:srgbClr val="234465"/>
                </a:solidFill>
              </a:rPr>
              <a:t> (a &gt;= 5) </a:t>
            </a:r>
            <a:r>
              <a:rPr dirty="0"/>
              <a:t>{</a:t>
            </a:r>
          </a:p>
          <a:p>
            <a:pPr>
              <a:defRPr sz="2400" b="1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  console.log(a);</a:t>
            </a:r>
          </a:p>
          <a:p>
            <a:pPr>
              <a:defRPr sz="24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}</a:t>
            </a:r>
          </a:p>
        </p:txBody>
      </p:sp>
      <p:grpSp>
        <p:nvGrpSpPr>
          <p:cNvPr id="322" name="Speech Bubble: Rectangle with Corners Rounded 7"/>
          <p:cNvGrpSpPr/>
          <p:nvPr/>
        </p:nvGrpSpPr>
        <p:grpSpPr>
          <a:xfrm>
            <a:off x="7386273" y="2369080"/>
            <a:ext cx="3854383" cy="1537903"/>
            <a:chOff x="0" y="0"/>
            <a:chExt cx="3692406" cy="1167871"/>
          </a:xfrm>
        </p:grpSpPr>
        <p:sp>
          <p:nvSpPr>
            <p:cNvPr id="320" name="Shape"/>
            <p:cNvSpPr/>
            <p:nvPr/>
          </p:nvSpPr>
          <p:spPr>
            <a:xfrm>
              <a:off x="0" y="0"/>
              <a:ext cx="3692406" cy="1167871"/>
            </a:xfrm>
            <a:custGeom>
              <a:avLst/>
              <a:gdLst>
                <a:gd name="connsiteX0" fmla="*/ 0 w 21600"/>
                <a:gd name="connsiteY0" fmla="*/ 3600 h 21600"/>
                <a:gd name="connsiteX1" fmla="*/ 1139 w 21600"/>
                <a:gd name="connsiteY1" fmla="*/ 0 h 21600"/>
                <a:gd name="connsiteX2" fmla="*/ 20461 w 21600"/>
                <a:gd name="connsiteY2" fmla="*/ 0 h 21600"/>
                <a:gd name="connsiteX3" fmla="*/ 21600 w 21600"/>
                <a:gd name="connsiteY3" fmla="*/ 3600 h 21600"/>
                <a:gd name="connsiteX4" fmla="*/ 21600 w 21600"/>
                <a:gd name="connsiteY4" fmla="*/ 18000 h 21600"/>
                <a:gd name="connsiteX5" fmla="*/ 20461 w 21600"/>
                <a:gd name="connsiteY5" fmla="*/ 21600 h 21600"/>
                <a:gd name="connsiteX6" fmla="*/ 9000 w 21600"/>
                <a:gd name="connsiteY6" fmla="*/ 21600 h 21600"/>
                <a:gd name="connsiteX7" fmla="*/ 6538 w 21600"/>
                <a:gd name="connsiteY7" fmla="*/ 21380 h 21600"/>
                <a:gd name="connsiteX8" fmla="*/ 3600 w 21600"/>
                <a:gd name="connsiteY8" fmla="*/ 21600 h 21600"/>
                <a:gd name="connsiteX9" fmla="*/ 1139 w 21600"/>
                <a:gd name="connsiteY9" fmla="*/ 21600 h 21600"/>
                <a:gd name="connsiteX10" fmla="*/ 0 w 21600"/>
                <a:gd name="connsiteY10" fmla="*/ 18000 h 21600"/>
                <a:gd name="connsiteX11" fmla="*/ 0 w 21600"/>
                <a:gd name="connsiteY11" fmla="*/ 12600 h 21600"/>
                <a:gd name="connsiteX12" fmla="*/ 0 w 21600"/>
                <a:gd name="connsiteY12" fmla="*/ 3600 h 21600"/>
                <a:gd name="connsiteX0" fmla="*/ 0 w 21600"/>
                <a:gd name="connsiteY0" fmla="*/ 3600 h 21600"/>
                <a:gd name="connsiteX1" fmla="*/ 1139 w 21600"/>
                <a:gd name="connsiteY1" fmla="*/ 0 h 21600"/>
                <a:gd name="connsiteX2" fmla="*/ 20461 w 21600"/>
                <a:gd name="connsiteY2" fmla="*/ 0 h 21600"/>
                <a:gd name="connsiteX3" fmla="*/ 21600 w 21600"/>
                <a:gd name="connsiteY3" fmla="*/ 3600 h 21600"/>
                <a:gd name="connsiteX4" fmla="*/ 21600 w 21600"/>
                <a:gd name="connsiteY4" fmla="*/ 18000 h 21600"/>
                <a:gd name="connsiteX5" fmla="*/ 20461 w 21600"/>
                <a:gd name="connsiteY5" fmla="*/ 21600 h 21600"/>
                <a:gd name="connsiteX6" fmla="*/ 9000 w 21600"/>
                <a:gd name="connsiteY6" fmla="*/ 21600 h 21600"/>
                <a:gd name="connsiteX7" fmla="*/ 3600 w 21600"/>
                <a:gd name="connsiteY7" fmla="*/ 21600 h 21600"/>
                <a:gd name="connsiteX8" fmla="*/ 1139 w 21600"/>
                <a:gd name="connsiteY8" fmla="*/ 21600 h 21600"/>
                <a:gd name="connsiteX9" fmla="*/ 0 w 21600"/>
                <a:gd name="connsiteY9" fmla="*/ 18000 h 21600"/>
                <a:gd name="connsiteX10" fmla="*/ 0 w 21600"/>
                <a:gd name="connsiteY10" fmla="*/ 12600 h 21600"/>
                <a:gd name="connsiteX11" fmla="*/ 0 w 21600"/>
                <a:gd name="connsiteY11" fmla="*/ 3600 h 2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510" y="0"/>
                    <a:pt x="1139" y="0"/>
                  </a:cubicBezTo>
                  <a:lnTo>
                    <a:pt x="20461" y="0"/>
                  </a:lnTo>
                  <a:cubicBezTo>
                    <a:pt x="21090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21090" y="21600"/>
                    <a:pt x="20461" y="21600"/>
                  </a:cubicBezTo>
                  <a:lnTo>
                    <a:pt x="9000" y="21600"/>
                  </a:lnTo>
                  <a:lnTo>
                    <a:pt x="3600" y="21600"/>
                  </a:lnTo>
                  <a:lnTo>
                    <a:pt x="1139" y="21600"/>
                  </a:lnTo>
                  <a:cubicBezTo>
                    <a:pt x="510" y="21600"/>
                    <a:pt x="0" y="19988"/>
                    <a:pt x="0" y="18000"/>
                  </a:cubicBezTo>
                  <a:lnTo>
                    <a:pt x="0" y="12600"/>
                  </a:lnTo>
                  <a:lnTo>
                    <a:pt x="0" y="3600"/>
                  </a:lnTo>
                  <a:close/>
                </a:path>
              </a:pathLst>
            </a:custGeom>
            <a:solidFill>
              <a:srgbClr val="234465">
                <a:alpha val="80000"/>
              </a:srgbClr>
            </a:solidFill>
            <a:ln w="19050" cap="flat">
              <a:solidFill>
                <a:srgbClr val="1A334C">
                  <a:alpha val="80000"/>
                </a:srgbClr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800" b="1">
                  <a:solidFill>
                    <a:srgbClr val="FFFFFF"/>
                  </a:solidFill>
                  <a:effectLst>
                    <a:outerShdw blurRad="38100" dist="38100" dir="2700000" rotWithShape="0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321" name="If the condition is met, the code will execute"/>
            <p:cNvSpPr/>
            <p:nvPr/>
          </p:nvSpPr>
          <p:spPr>
            <a:xfrm>
              <a:off x="102730" y="583934"/>
              <a:ext cx="3486944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 sz="2800" b="1">
                  <a:solidFill>
                    <a:srgbClr val="FFFFFF"/>
                  </a:solidFill>
                  <a:effectLst>
                    <a:outerShdw blurRad="38100" dist="38100" dir="2700000" rotWithShape="0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  <a:sym typeface="Helvetica"/>
                </a:defRPr>
              </a:pPr>
              <a:r>
                <a:rPr dirty="0"/>
                <a:t>If the condition </a:t>
              </a:r>
              <a:r>
                <a:rPr dirty="0">
                  <a:solidFill>
                    <a:schemeClr val="accent1"/>
                  </a:solidFill>
                </a:rPr>
                <a:t>is met</a:t>
              </a:r>
              <a:r>
                <a:rPr dirty="0"/>
                <a:t>, the code will execute</a:t>
              </a:r>
            </a:p>
          </p:txBody>
        </p:sp>
      </p:grpSp>
      <p:sp>
        <p:nvSpPr>
          <p:cNvPr id="323" name="TextBox 9"/>
          <p:cNvSpPr txBox="1"/>
          <p:nvPr/>
        </p:nvSpPr>
        <p:spPr>
          <a:xfrm>
            <a:off x="2790761" y="4990293"/>
            <a:ext cx="3721081" cy="1326103"/>
          </a:xfrm>
          <a:prstGeom prst="rect">
            <a:avLst/>
          </a:prstGeom>
          <a:solidFill>
            <a:srgbClr val="ADB4C3">
              <a:alpha val="15000"/>
            </a:srgbClr>
          </a:solidFill>
          <a:ln w="12700">
            <a:solidFill>
              <a:srgbClr val="1A334C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07999" tIns="107999" rIns="107999" bIns="107999">
            <a:spAutoFit/>
          </a:bodyPr>
          <a:lstStyle/>
          <a:p>
            <a:pPr>
              <a:defRPr sz="2400" b="1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else </a:t>
            </a:r>
            <a:r>
              <a:rPr dirty="0">
                <a:solidFill>
                  <a:schemeClr val="accent1"/>
                </a:solidFill>
              </a:rPr>
              <a:t>{</a:t>
            </a:r>
          </a:p>
          <a:p>
            <a:pPr>
              <a:defRPr sz="2400" b="1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 </a:t>
            </a:r>
            <a:r>
              <a:rPr lang="en-US" dirty="0"/>
              <a:t> </a:t>
            </a:r>
            <a:r>
              <a:rPr dirty="0"/>
              <a:t>console.log('no');</a:t>
            </a:r>
          </a:p>
          <a:p>
            <a:pPr>
              <a:defRPr sz="24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}</a:t>
            </a:r>
          </a:p>
        </p:txBody>
      </p:sp>
      <p:grpSp>
        <p:nvGrpSpPr>
          <p:cNvPr id="326" name="Speech Bubble: Rectangle with Corners Rounded 10"/>
          <p:cNvGrpSpPr/>
          <p:nvPr/>
        </p:nvGrpSpPr>
        <p:grpSpPr>
          <a:xfrm>
            <a:off x="6851461" y="4922628"/>
            <a:ext cx="5139881" cy="1461435"/>
            <a:chOff x="179638" y="122931"/>
            <a:chExt cx="4863289" cy="1023735"/>
          </a:xfrm>
        </p:grpSpPr>
        <p:sp>
          <p:nvSpPr>
            <p:cNvPr id="324" name="Shape"/>
            <p:cNvSpPr/>
            <p:nvPr/>
          </p:nvSpPr>
          <p:spPr>
            <a:xfrm>
              <a:off x="179638" y="122931"/>
              <a:ext cx="4863289" cy="1023735"/>
            </a:xfrm>
            <a:custGeom>
              <a:avLst/>
              <a:gdLst>
                <a:gd name="connsiteX0" fmla="*/ 0 w 21600"/>
                <a:gd name="connsiteY0" fmla="*/ 3600 h 21600"/>
                <a:gd name="connsiteX1" fmla="*/ 758 w 21600"/>
                <a:gd name="connsiteY1" fmla="*/ 0 h 21600"/>
                <a:gd name="connsiteX2" fmla="*/ 20842 w 21600"/>
                <a:gd name="connsiteY2" fmla="*/ 0 h 21600"/>
                <a:gd name="connsiteX3" fmla="*/ 21600 w 21600"/>
                <a:gd name="connsiteY3" fmla="*/ 3600 h 21600"/>
                <a:gd name="connsiteX4" fmla="*/ 21600 w 21600"/>
                <a:gd name="connsiteY4" fmla="*/ 18000 h 21600"/>
                <a:gd name="connsiteX5" fmla="*/ 20842 w 21600"/>
                <a:gd name="connsiteY5" fmla="*/ 21600 h 21600"/>
                <a:gd name="connsiteX6" fmla="*/ 9000 w 21600"/>
                <a:gd name="connsiteY6" fmla="*/ 21600 h 21600"/>
                <a:gd name="connsiteX7" fmla="*/ 3600 w 21600"/>
                <a:gd name="connsiteY7" fmla="*/ 21600 h 21600"/>
                <a:gd name="connsiteX8" fmla="*/ 758 w 21600"/>
                <a:gd name="connsiteY8" fmla="*/ 21600 h 21600"/>
                <a:gd name="connsiteX9" fmla="*/ 0 w 21600"/>
                <a:gd name="connsiteY9" fmla="*/ 18000 h 21600"/>
                <a:gd name="connsiteX10" fmla="*/ 0 w 21600"/>
                <a:gd name="connsiteY10" fmla="*/ 12600 h 21600"/>
                <a:gd name="connsiteX11" fmla="*/ 0 w 21600"/>
                <a:gd name="connsiteY11" fmla="*/ 3600 h 2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339" y="0"/>
                    <a:pt x="758" y="0"/>
                  </a:cubicBezTo>
                  <a:lnTo>
                    <a:pt x="20842" y="0"/>
                  </a:lnTo>
                  <a:cubicBezTo>
                    <a:pt x="21261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21261" y="21600"/>
                    <a:pt x="20842" y="21600"/>
                  </a:cubicBezTo>
                  <a:lnTo>
                    <a:pt x="9000" y="21600"/>
                  </a:lnTo>
                  <a:lnTo>
                    <a:pt x="3600" y="21600"/>
                  </a:lnTo>
                  <a:lnTo>
                    <a:pt x="758" y="21600"/>
                  </a:lnTo>
                  <a:cubicBezTo>
                    <a:pt x="339" y="21600"/>
                    <a:pt x="0" y="19988"/>
                    <a:pt x="0" y="18000"/>
                  </a:cubicBezTo>
                  <a:lnTo>
                    <a:pt x="0" y="12600"/>
                  </a:lnTo>
                  <a:lnTo>
                    <a:pt x="0" y="3600"/>
                  </a:lnTo>
                  <a:close/>
                </a:path>
              </a:pathLst>
            </a:custGeom>
            <a:solidFill>
              <a:srgbClr val="234465">
                <a:alpha val="80000"/>
              </a:srgbClr>
            </a:solidFill>
            <a:ln w="19050" cap="flat">
              <a:solidFill>
                <a:srgbClr val="1A334C">
                  <a:alpha val="80000"/>
                </a:srgbClr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800" b="1">
                  <a:solidFill>
                    <a:schemeClr val="accent1"/>
                  </a:solidFill>
                  <a:effectLst>
                    <a:outerShdw blurRad="38100" dist="38100" dir="2700000" rotWithShape="0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325" name="Continue on the next condition, if the first is not met"/>
            <p:cNvSpPr/>
            <p:nvPr/>
          </p:nvSpPr>
          <p:spPr>
            <a:xfrm>
              <a:off x="256252" y="634798"/>
              <a:ext cx="4671902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 sz="2800" b="1">
                  <a:solidFill>
                    <a:srgbClr val="FFFFFF"/>
                  </a:solidFill>
                  <a:effectLst>
                    <a:outerShdw blurRad="38100" dist="38100" dir="2700000" rotWithShape="0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  <a:sym typeface="Helvetica"/>
                </a:defRPr>
              </a:pPr>
              <a:r>
                <a:rPr dirty="0"/>
                <a:t>Continue on the </a:t>
              </a:r>
              <a:r>
                <a:rPr dirty="0">
                  <a:solidFill>
                    <a:schemeClr val="accent1"/>
                  </a:solidFill>
                </a:rPr>
                <a:t>next condition</a:t>
              </a:r>
              <a:r>
                <a:rPr dirty="0"/>
                <a:t>, if the first is </a:t>
              </a:r>
              <a:r>
                <a:rPr dirty="0">
                  <a:solidFill>
                    <a:schemeClr val="accent1"/>
                  </a:solidFill>
                </a:rPr>
                <a:t>not met</a:t>
              </a:r>
            </a:p>
          </p:txBody>
        </p:sp>
      </p:grpSp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3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998472" cy="5201066"/>
          </a:xfrm>
        </p:spPr>
        <p:txBody>
          <a:bodyPr/>
          <a:lstStyle/>
          <a:p>
            <a:r>
              <a:rPr lang="en-US" sz="3000" dirty="0"/>
              <a:t>"</a:t>
            </a:r>
            <a:r>
              <a:rPr lang="en-US" sz="3000" b="1" dirty="0">
                <a:solidFill>
                  <a:schemeClr val="bg1"/>
                </a:solidFill>
              </a:rPr>
              <a:t>truthy</a:t>
            </a:r>
            <a:r>
              <a:rPr lang="en-US" sz="3000" dirty="0"/>
              <a:t>" -  a value that </a:t>
            </a:r>
            <a:r>
              <a:rPr lang="en-US" sz="3000" b="1" dirty="0">
                <a:solidFill>
                  <a:schemeClr val="bg1"/>
                </a:solidFill>
              </a:rPr>
              <a:t>coerces</a:t>
            </a:r>
            <a:r>
              <a:rPr lang="en-US" sz="3000" dirty="0"/>
              <a:t> to </a:t>
            </a:r>
            <a:r>
              <a:rPr lang="en-US" sz="3000" b="1" dirty="0">
                <a:solidFill>
                  <a:schemeClr val="bg1"/>
                </a:solidFill>
              </a:rPr>
              <a:t>true</a:t>
            </a:r>
            <a:r>
              <a:rPr lang="en-US" sz="3000" dirty="0"/>
              <a:t> when </a:t>
            </a:r>
            <a:r>
              <a:rPr lang="en-US" sz="3000" b="1" dirty="0">
                <a:solidFill>
                  <a:schemeClr val="bg1"/>
                </a:solidFill>
              </a:rPr>
              <a:t>evaluated</a:t>
            </a:r>
            <a:r>
              <a:rPr lang="en-US" sz="3000" dirty="0"/>
              <a:t> in a </a:t>
            </a:r>
            <a:r>
              <a:rPr lang="en-US" sz="3000" dirty="0" err="1"/>
              <a:t>boolean</a:t>
            </a:r>
            <a:r>
              <a:rPr lang="en-US" sz="3000" dirty="0"/>
              <a:t> context</a:t>
            </a:r>
          </a:p>
          <a:p>
            <a:r>
              <a:rPr lang="en-US" sz="3000" dirty="0"/>
              <a:t>The following values are "</a:t>
            </a:r>
            <a:r>
              <a:rPr lang="en-US" sz="3000" b="1" dirty="0" err="1">
                <a:solidFill>
                  <a:schemeClr val="bg1"/>
                </a:solidFill>
              </a:rPr>
              <a:t>falsy</a:t>
            </a:r>
            <a:r>
              <a:rPr lang="en-US" sz="3000" dirty="0"/>
              <a:t>" - </a:t>
            </a:r>
            <a:r>
              <a:rPr lang="en-US" sz="3000" b="1" dirty="0">
                <a:solidFill>
                  <a:schemeClr val="bg1"/>
                </a:solidFill>
              </a:rPr>
              <a:t>false</a:t>
            </a:r>
            <a:r>
              <a:rPr lang="en-US" sz="3000" dirty="0"/>
              <a:t>, </a:t>
            </a:r>
            <a:r>
              <a:rPr lang="en-US" sz="3000" b="1" dirty="0">
                <a:solidFill>
                  <a:schemeClr val="bg1"/>
                </a:solidFill>
              </a:rPr>
              <a:t>null</a:t>
            </a:r>
            <a:r>
              <a:rPr lang="en-US" sz="3000" dirty="0"/>
              <a:t>, </a:t>
            </a:r>
            <a:r>
              <a:rPr lang="en-US" sz="3000" b="1" dirty="0">
                <a:solidFill>
                  <a:schemeClr val="bg1"/>
                </a:solidFill>
              </a:rPr>
              <a:t>undefined</a:t>
            </a:r>
            <a:r>
              <a:rPr lang="en-US" sz="3000" dirty="0"/>
              <a:t>, </a:t>
            </a:r>
            <a:r>
              <a:rPr lang="en-US" sz="3000" b="1" dirty="0" err="1">
                <a:solidFill>
                  <a:schemeClr val="bg1"/>
                </a:solidFill>
              </a:rPr>
              <a:t>NaN</a:t>
            </a:r>
            <a:r>
              <a:rPr lang="en-US" sz="3000" dirty="0"/>
              <a:t>, </a:t>
            </a:r>
            <a:r>
              <a:rPr lang="en-US" sz="3000" b="1" dirty="0">
                <a:solidFill>
                  <a:schemeClr val="bg1"/>
                </a:solidFill>
              </a:rPr>
              <a:t>0</a:t>
            </a:r>
            <a:r>
              <a:rPr lang="en-US" sz="3000" b="1" dirty="0"/>
              <a:t>,</a:t>
            </a:r>
            <a:r>
              <a:rPr lang="en-US" sz="3000" b="1" dirty="0">
                <a:solidFill>
                  <a:schemeClr val="bg1"/>
                </a:solidFill>
              </a:rPr>
              <a:t> 0n</a:t>
            </a:r>
            <a:r>
              <a:rPr lang="en-US" sz="3000" dirty="0"/>
              <a:t> and </a:t>
            </a:r>
            <a:r>
              <a:rPr lang="en-US" sz="3000" b="1" dirty="0">
                <a:solidFill>
                  <a:schemeClr val="bg1"/>
                </a:solidFill>
              </a:rPr>
              <a:t>""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Truthy and </a:t>
            </a:r>
            <a:r>
              <a:rPr lang="en-US" dirty="0" err="1"/>
              <a:t>Falsy</a:t>
            </a:r>
            <a:r>
              <a:rPr lang="en-US" dirty="0"/>
              <a:t> Values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61000" y="3384000"/>
            <a:ext cx="5040000" cy="251528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r>
              <a:rPr lang="en-US" sz="2200" b="1" dirty="0">
                <a:latin typeface="Consolas" panose="020B0609020204030204" pitchFamily="49" charset="0"/>
              </a:rPr>
              <a:t>function logTruthiness (</a:t>
            </a:r>
            <a:r>
              <a:rPr lang="en-US" sz="2200" b="1" dirty="0" err="1">
                <a:latin typeface="Consolas" panose="020B0609020204030204" pitchFamily="49" charset="0"/>
              </a:rPr>
              <a:t>val</a:t>
            </a:r>
            <a:r>
              <a:rPr lang="en-US" sz="2200" b="1" dirty="0">
                <a:latin typeface="Consolas" panose="020B0609020204030204" pitchFamily="49" charset="0"/>
              </a:rPr>
              <a:t>) {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if (</a:t>
            </a:r>
            <a:r>
              <a:rPr lang="en-US" sz="2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val</a:t>
            </a:r>
            <a:r>
              <a:rPr lang="en-US" sz="2200" b="1" dirty="0">
                <a:latin typeface="Consolas" panose="020B0609020204030204" pitchFamily="49" charset="0"/>
              </a:rPr>
              <a:t>) {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    console.log("Truthy!");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} else {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    console.log("</a:t>
            </a:r>
            <a:r>
              <a:rPr lang="en-US" sz="2200" b="1" dirty="0" err="1">
                <a:latin typeface="Consolas" panose="020B0609020204030204" pitchFamily="49" charset="0"/>
              </a:rPr>
              <a:t>Falsy</a:t>
            </a:r>
            <a:r>
              <a:rPr lang="en-US" sz="2200" b="1" dirty="0">
                <a:latin typeface="Consolas" panose="020B0609020204030204" pitchFamily="49" charset="0"/>
              </a:rPr>
              <a:t>.");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}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8295" y="3199888"/>
            <a:ext cx="5838442" cy="319239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r>
              <a:rPr lang="en-US" sz="2200" b="1" dirty="0">
                <a:latin typeface="Consolas" panose="020B0609020204030204" pitchFamily="49" charset="0"/>
              </a:rPr>
              <a:t>logTruthiness (3.14);      </a:t>
            </a: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//Truthy!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logTruthiness ({});        </a:t>
            </a: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//Truthy!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logTruthiness (</a:t>
            </a:r>
            <a:r>
              <a:rPr lang="en-US" sz="2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NaN</a:t>
            </a:r>
            <a:r>
              <a:rPr lang="en-US" sz="2200" b="1" dirty="0">
                <a:latin typeface="Consolas" panose="020B0609020204030204" pitchFamily="49" charset="0"/>
              </a:rPr>
              <a:t>);       </a:t>
            </a: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</a:t>
            </a:r>
            <a:r>
              <a:rPr lang="en-US" sz="22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Falsy</a:t>
            </a: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.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logTruthiness ("</a:t>
            </a:r>
            <a:r>
              <a:rPr lang="en-US" sz="2200" b="1" dirty="0" err="1">
                <a:latin typeface="Consolas" panose="020B0609020204030204" pitchFamily="49" charset="0"/>
              </a:rPr>
              <a:t>NaN</a:t>
            </a:r>
            <a:r>
              <a:rPr lang="en-US" sz="2200" b="1" dirty="0">
                <a:latin typeface="Consolas" panose="020B0609020204030204" pitchFamily="49" charset="0"/>
              </a:rPr>
              <a:t>");     </a:t>
            </a: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//Truthy!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logTruthiness ([]);        </a:t>
            </a: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//Truthy!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logTruthiness (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null</a:t>
            </a:r>
            <a:r>
              <a:rPr lang="en-US" sz="2200" b="1" dirty="0">
                <a:latin typeface="Consolas" panose="020B0609020204030204" pitchFamily="49" charset="0"/>
              </a:rPr>
              <a:t>);      </a:t>
            </a: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</a:t>
            </a:r>
            <a:r>
              <a:rPr lang="en-US" sz="22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Falsy</a:t>
            </a: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.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logTruthiness (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""</a:t>
            </a:r>
            <a:r>
              <a:rPr lang="en-US" sz="2200" b="1" dirty="0">
                <a:latin typeface="Consolas" panose="020B0609020204030204" pitchFamily="49" charset="0"/>
              </a:rPr>
              <a:t>);        </a:t>
            </a: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</a:t>
            </a:r>
            <a:r>
              <a:rPr lang="en-US" sz="22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Falsy</a:t>
            </a: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.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logTruthiness (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undefined</a:t>
            </a:r>
            <a:r>
              <a:rPr lang="en-US" sz="2200" b="1" dirty="0">
                <a:latin typeface="Consolas" panose="020B0609020204030204" pitchFamily="49" charset="0"/>
              </a:rPr>
              <a:t>); </a:t>
            </a: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</a:t>
            </a:r>
            <a:r>
              <a:rPr lang="en-US" sz="22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Falsy</a:t>
            </a: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.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logTruthiness (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0</a:t>
            </a:r>
            <a:r>
              <a:rPr lang="en-US" sz="2200" b="1" dirty="0">
                <a:latin typeface="Consolas" panose="020B0609020204030204" pitchFamily="49" charset="0"/>
              </a:rPr>
              <a:t>);         </a:t>
            </a: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</a:t>
            </a:r>
            <a:r>
              <a:rPr lang="en-US" sz="22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Falsy</a:t>
            </a: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.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61995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866000" y="1034818"/>
            <a:ext cx="10129234" cy="5505682"/>
          </a:xfrm>
        </p:spPr>
        <p:txBody>
          <a:bodyPr>
            <a:normAutofit/>
          </a:bodyPr>
          <a:lstStyle/>
          <a:p>
            <a:pPr lvl="1">
              <a:lnSpc>
                <a:spcPct val="80000"/>
              </a:lnSpc>
            </a:pPr>
            <a:r>
              <a:rPr lang="en-US" sz="3200" dirty="0"/>
              <a:t>&amp;&amp; (</a:t>
            </a:r>
            <a:r>
              <a:rPr lang="en-US" sz="3200" b="1" dirty="0">
                <a:solidFill>
                  <a:schemeClr val="bg1"/>
                </a:solidFill>
              </a:rPr>
              <a:t>logical AND</a:t>
            </a:r>
            <a:r>
              <a:rPr lang="en-US" sz="3200" dirty="0"/>
              <a:t>) -  returns the leftmost "</a:t>
            </a:r>
            <a:r>
              <a:rPr lang="en-US" sz="3200" b="1" dirty="0">
                <a:solidFill>
                  <a:schemeClr val="bg1"/>
                </a:solidFill>
              </a:rPr>
              <a:t>false</a:t>
            </a:r>
            <a:r>
              <a:rPr lang="en-US" sz="3200" dirty="0"/>
              <a:t>" value or the </a:t>
            </a:r>
            <a:r>
              <a:rPr lang="en-US" sz="3200" b="1" dirty="0">
                <a:solidFill>
                  <a:schemeClr val="bg1"/>
                </a:solidFill>
              </a:rPr>
              <a:t>last truthy </a:t>
            </a:r>
            <a:r>
              <a:rPr lang="en-US" sz="3200" dirty="0"/>
              <a:t>value, if all are true.</a:t>
            </a:r>
          </a:p>
          <a:p>
            <a:pPr lvl="1">
              <a:lnSpc>
                <a:spcPct val="80000"/>
              </a:lnSpc>
            </a:pPr>
            <a:endParaRPr lang="en-US" sz="1800" dirty="0"/>
          </a:p>
          <a:p>
            <a:pPr lvl="1">
              <a:lnSpc>
                <a:spcPct val="80000"/>
              </a:lnSpc>
            </a:pPr>
            <a:endParaRPr lang="en-US" sz="1800" dirty="0"/>
          </a:p>
          <a:p>
            <a:pPr marL="609219" lvl="1" indent="0">
              <a:lnSpc>
                <a:spcPct val="80000"/>
              </a:lnSpc>
              <a:buNone/>
            </a:pPr>
            <a:endParaRPr lang="en-US" sz="1800" dirty="0"/>
          </a:p>
          <a:p>
            <a:pPr marL="442912" lvl="1" indent="0">
              <a:lnSpc>
                <a:spcPct val="80000"/>
              </a:lnSpc>
              <a:buClr>
                <a:schemeClr val="tx1"/>
              </a:buClr>
              <a:buNone/>
            </a:pPr>
            <a:endParaRPr lang="en-US" sz="3200" dirty="0"/>
          </a:p>
          <a:p>
            <a:pPr lvl="1">
              <a:lnSpc>
                <a:spcPct val="80000"/>
              </a:lnSpc>
              <a:buClr>
                <a:schemeClr val="tx1"/>
              </a:buClr>
            </a:pPr>
            <a:r>
              <a:rPr lang="en-US" sz="3200" dirty="0"/>
              <a:t>|| (</a:t>
            </a:r>
            <a:r>
              <a:rPr lang="en-US" sz="3200" b="1" dirty="0">
                <a:solidFill>
                  <a:schemeClr val="bg1"/>
                </a:solidFill>
              </a:rPr>
              <a:t>logical OR</a:t>
            </a:r>
            <a:r>
              <a:rPr lang="en-US" sz="3200" dirty="0"/>
              <a:t>) - returns the leftmost "</a:t>
            </a:r>
            <a:r>
              <a:rPr lang="en-US" sz="3200" b="1" dirty="0">
                <a:solidFill>
                  <a:schemeClr val="bg1"/>
                </a:solidFill>
              </a:rPr>
              <a:t>true</a:t>
            </a:r>
            <a:r>
              <a:rPr lang="en-US" sz="3200" dirty="0"/>
              <a:t>" value or the </a:t>
            </a:r>
            <a:r>
              <a:rPr lang="en-US" sz="3200" b="1" dirty="0">
                <a:solidFill>
                  <a:schemeClr val="bg1"/>
                </a:solidFill>
              </a:rPr>
              <a:t>last </a:t>
            </a:r>
            <a:r>
              <a:rPr lang="en-US" sz="3200" b="1" dirty="0" err="1">
                <a:solidFill>
                  <a:schemeClr val="bg1"/>
                </a:solidFill>
              </a:rPr>
              <a:t>falsy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/>
              <a:t>value, if all are false.</a:t>
            </a:r>
          </a:p>
          <a:p>
            <a:pPr marL="0" indent="0">
              <a:lnSpc>
                <a:spcPct val="80000"/>
              </a:lnSpc>
              <a:buNone/>
            </a:pPr>
            <a:endParaRPr lang="en-GB" sz="3200" dirty="0"/>
          </a:p>
          <a:p>
            <a:pPr marL="0" indent="0">
              <a:lnSpc>
                <a:spcPct val="80000"/>
              </a:lnSpc>
              <a:buNone/>
            </a:pPr>
            <a:endParaRPr lang="en-GB" sz="3200" dirty="0"/>
          </a:p>
          <a:p>
            <a:pPr lvl="1">
              <a:lnSpc>
                <a:spcPct val="80000"/>
              </a:lnSpc>
            </a:pPr>
            <a:endParaRPr lang="bg-BG" sz="32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</a:t>
            </a:r>
            <a:endParaRPr lang="bg-BG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820858" y="1899000"/>
            <a:ext cx="8764997" cy="162273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const </a:t>
            </a:r>
            <a:r>
              <a:rPr lang="en-US" sz="2400" b="1" dirty="0" err="1">
                <a:latin typeface="Consolas" panose="020B0609020204030204" pitchFamily="49" charset="0"/>
              </a:rPr>
              <a:t>val</a:t>
            </a:r>
            <a:r>
              <a:rPr lang="en-US" sz="2400" b="1" dirty="0">
                <a:latin typeface="Consolas" panose="020B0609020204030204" pitchFamily="49" charset="0"/>
              </a:rPr>
              <a:t> = 'yes'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&amp;&amp;</a:t>
            </a:r>
            <a:r>
              <a:rPr lang="en-US" sz="2400" b="1" dirty="0">
                <a:latin typeface="Consolas" panose="020B0609020204030204" pitchFamily="49" charset="0"/>
              </a:rPr>
              <a:t> null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&amp;&amp;</a:t>
            </a:r>
            <a:r>
              <a:rPr lang="en-US" sz="2400" b="1" dirty="0">
                <a:latin typeface="Consolas" panose="020B0609020204030204" pitchFamily="49" charset="0"/>
              </a:rPr>
              <a:t> false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console.log(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val</a:t>
            </a:r>
            <a:r>
              <a:rPr lang="en-US" sz="2400" b="1" dirty="0">
                <a:latin typeface="Consolas" panose="020B0609020204030204" pitchFamily="49" charset="0"/>
              </a:rPr>
              <a:t>);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null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const val1 = true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&amp;&amp;</a:t>
            </a:r>
            <a:r>
              <a:rPr lang="en-US" sz="2400" b="1" dirty="0">
                <a:latin typeface="Consolas" panose="020B0609020204030204" pitchFamily="49" charset="0"/>
              </a:rPr>
              <a:t> 5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&amp;&amp;</a:t>
            </a:r>
            <a:r>
              <a:rPr lang="en-US" sz="2400" b="1" dirty="0">
                <a:latin typeface="Consolas" panose="020B0609020204030204" pitchFamily="49" charset="0"/>
              </a:rPr>
              <a:t> 'yes';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console.log(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val1</a:t>
            </a:r>
            <a:r>
              <a:rPr lang="en-US" sz="2400" b="1" dirty="0">
                <a:latin typeface="Consolas" panose="020B0609020204030204" pitchFamily="49" charset="0"/>
              </a:rPr>
              <a:t>);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'yes'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808416" y="4644000"/>
            <a:ext cx="8767581" cy="162273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const </a:t>
            </a:r>
            <a:r>
              <a:rPr lang="en-US" sz="2400" b="1" dirty="0" err="1">
                <a:latin typeface="Consolas" panose="020B0609020204030204" pitchFamily="49" charset="0"/>
              </a:rPr>
              <a:t>val</a:t>
            </a:r>
            <a:r>
              <a:rPr lang="en-US" sz="2400" b="1" dirty="0">
                <a:latin typeface="Consolas" panose="020B0609020204030204" pitchFamily="49" charset="0"/>
              </a:rPr>
              <a:t> = false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||</a:t>
            </a:r>
            <a:r>
              <a:rPr lang="en-US" sz="2400" b="1" dirty="0">
                <a:latin typeface="Consolas" panose="020B0609020204030204" pitchFamily="49" charset="0"/>
              </a:rPr>
              <a:t> ''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||</a:t>
            </a:r>
            <a:r>
              <a:rPr lang="en-US" sz="2400" b="1" dirty="0">
                <a:latin typeface="Consolas" panose="020B0609020204030204" pitchFamily="49" charset="0"/>
              </a:rPr>
              <a:t> 5;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console.log(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val</a:t>
            </a:r>
            <a:r>
              <a:rPr lang="en-US" sz="2400" b="1" dirty="0">
                <a:latin typeface="Consolas" panose="020B0609020204030204" pitchFamily="49" charset="0"/>
              </a:rPr>
              <a:t>);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5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const val1 = null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||</a:t>
            </a:r>
            <a:r>
              <a:rPr lang="en-US" sz="2400" b="1" dirty="0">
                <a:latin typeface="Consolas" panose="020B0609020204030204" pitchFamily="49" charset="0"/>
              </a:rPr>
              <a:t> </a:t>
            </a:r>
            <a:r>
              <a:rPr lang="en-US" sz="2400" b="1" dirty="0" err="1">
                <a:latin typeface="Consolas" panose="020B0609020204030204" pitchFamily="49" charset="0"/>
              </a:rPr>
              <a:t>NaN</a:t>
            </a:r>
            <a:r>
              <a:rPr lang="en-US" sz="2400" b="1" dirty="0">
                <a:latin typeface="Consolas" panose="020B0609020204030204" pitchFamily="49" charset="0"/>
              </a:rPr>
              <a:t>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||</a:t>
            </a:r>
            <a:r>
              <a:rPr lang="en-US" sz="2400" b="1" dirty="0">
                <a:latin typeface="Consolas" panose="020B0609020204030204" pitchFamily="49" charset="0"/>
              </a:rPr>
              <a:t> undefined;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console.log(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val</a:t>
            </a:r>
            <a:r>
              <a:rPr lang="bg-BG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400" b="1" dirty="0">
                <a:latin typeface="Consolas" panose="020B0609020204030204" pitchFamily="49" charset="0"/>
              </a:rPr>
              <a:t>);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undefined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03031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533353" indent="-457200"/>
            <a:r>
              <a:rPr lang="en-GB" dirty="0"/>
              <a:t>! (</a:t>
            </a:r>
            <a:r>
              <a:rPr lang="en-GB" b="1" dirty="0">
                <a:solidFill>
                  <a:schemeClr val="bg1"/>
                </a:solidFill>
              </a:rPr>
              <a:t>logical NOT</a:t>
            </a:r>
            <a:r>
              <a:rPr lang="en-GB" dirty="0"/>
              <a:t>) - </a:t>
            </a:r>
            <a:r>
              <a:rPr lang="en-US" dirty="0"/>
              <a:t>Returns </a:t>
            </a:r>
            <a:r>
              <a:rPr lang="en-US" b="1" dirty="0">
                <a:solidFill>
                  <a:schemeClr val="bg1"/>
                </a:solidFill>
              </a:rPr>
              <a:t>false</a:t>
            </a:r>
            <a:r>
              <a:rPr lang="en-US" dirty="0"/>
              <a:t> if its single operand can be converted to </a:t>
            </a:r>
            <a:r>
              <a:rPr lang="en-US" b="1" dirty="0">
                <a:solidFill>
                  <a:schemeClr val="bg1"/>
                </a:solidFill>
              </a:rPr>
              <a:t>true</a:t>
            </a:r>
            <a:r>
              <a:rPr lang="en-US" dirty="0"/>
              <a:t>; otherwise, returns </a:t>
            </a:r>
            <a:r>
              <a:rPr lang="en-US" b="1" dirty="0">
                <a:solidFill>
                  <a:schemeClr val="bg1"/>
                </a:solidFill>
              </a:rPr>
              <a:t>true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 (2)</a:t>
            </a:r>
            <a:endParaRPr lang="bg-BG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743322" y="2664000"/>
            <a:ext cx="5161871" cy="162273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const</a:t>
            </a:r>
            <a:r>
              <a:rPr lang="nn-NO" sz="2400" b="1" dirty="0">
                <a:latin typeface="Consolas" panose="020B0609020204030204" pitchFamily="49" charset="0"/>
              </a:rPr>
              <a:t> val = </a:t>
            </a:r>
            <a:r>
              <a:rPr lang="nn-NO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!true </a:t>
            </a:r>
          </a:p>
          <a:p>
            <a:r>
              <a:rPr lang="nn-NO" sz="2400" b="1" dirty="0">
                <a:latin typeface="Consolas" panose="020B0609020204030204" pitchFamily="49" charset="0"/>
              </a:rPr>
              <a:t>console.log(val); </a:t>
            </a:r>
            <a:r>
              <a:rPr lang="nn-NO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false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const</a:t>
            </a:r>
            <a:r>
              <a:rPr lang="nn-NO" sz="2400" b="1" dirty="0">
                <a:latin typeface="Consolas" panose="020B0609020204030204" pitchFamily="49" charset="0"/>
              </a:rPr>
              <a:t> val = </a:t>
            </a:r>
            <a:r>
              <a:rPr lang="nn-NO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!false</a:t>
            </a:r>
            <a:r>
              <a:rPr lang="nn-NO" sz="2400" b="1" dirty="0">
                <a:latin typeface="Consolas" panose="020B0609020204030204" pitchFamily="49" charset="0"/>
              </a:rPr>
              <a:t>;</a:t>
            </a:r>
          </a:p>
          <a:p>
            <a:r>
              <a:rPr lang="nn-NO" sz="2400" b="1" dirty="0">
                <a:latin typeface="Consolas" panose="020B0609020204030204" pitchFamily="49" charset="0"/>
              </a:rPr>
              <a:t>console.log(val); </a:t>
            </a:r>
            <a:r>
              <a:rPr lang="nn-NO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true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1294" y="3121207"/>
            <a:ext cx="3385793" cy="3385793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46073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2"/>
              </a:buClr>
            </a:pPr>
            <a:r>
              <a:rPr lang="en-US" b="1" dirty="0">
                <a:solidFill>
                  <a:schemeClr val="bg1"/>
                </a:solidFill>
              </a:rPr>
              <a:t>Three number arguments </a:t>
            </a:r>
            <a:r>
              <a:rPr lang="en-US" dirty="0"/>
              <a:t>passed to your function as an input </a:t>
            </a:r>
          </a:p>
          <a:p>
            <a:r>
              <a:rPr lang="en-US" dirty="0"/>
              <a:t>Find the </a:t>
            </a:r>
            <a:r>
              <a:rPr lang="en-US" b="1" dirty="0">
                <a:solidFill>
                  <a:schemeClr val="bg1"/>
                </a:solidFill>
              </a:rPr>
              <a:t>largest</a:t>
            </a:r>
            <a:r>
              <a:rPr lang="en-US" dirty="0"/>
              <a:t> of them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Print</a:t>
            </a:r>
            <a:r>
              <a:rPr lang="en-US" dirty="0"/>
              <a:t> the result on the </a:t>
            </a:r>
            <a:r>
              <a:rPr lang="en-US" b="1" dirty="0">
                <a:solidFill>
                  <a:schemeClr val="bg1"/>
                </a:solidFill>
              </a:rPr>
              <a:t>console</a:t>
            </a:r>
          </a:p>
          <a:p>
            <a:pPr>
              <a:spcBef>
                <a:spcPts val="15000"/>
              </a:spcBef>
            </a:pPr>
            <a:r>
              <a:rPr lang="en-US" b="1" dirty="0"/>
              <a:t>Tip</a:t>
            </a:r>
            <a:r>
              <a:rPr lang="en-US" dirty="0"/>
              <a:t>: Use </a:t>
            </a:r>
            <a:r>
              <a:rPr lang="en-US" b="1" dirty="0">
                <a:solidFill>
                  <a:schemeClr val="bg1"/>
                </a:solidFill>
              </a:rPr>
              <a:t>interpolated strings </a:t>
            </a:r>
            <a:r>
              <a:rPr lang="en-US" dirty="0"/>
              <a:t>to format the result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 Largest Number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4DBB56A-89C9-432D-8B15-E0EB5ADB0898}"/>
              </a:ext>
            </a:extLst>
          </p:cNvPr>
          <p:cNvGrpSpPr/>
          <p:nvPr/>
        </p:nvGrpSpPr>
        <p:grpSpPr>
          <a:xfrm>
            <a:off x="1753501" y="3294000"/>
            <a:ext cx="8684999" cy="609850"/>
            <a:chOff x="2001000" y="4276147"/>
            <a:chExt cx="8684999" cy="609850"/>
          </a:xfrm>
        </p:grpSpPr>
        <p:sp>
          <p:nvSpPr>
            <p:cNvPr id="6" name="Right Arrow 4">
              <a:extLst>
                <a:ext uri="{FF2B5EF4-FFF2-40B4-BE49-F238E27FC236}">
                  <a16:creationId xmlns:a16="http://schemas.microsoft.com/office/drawing/2014/main" id="{14CE6E27-7B30-4806-9E0F-BE14377A78E3}"/>
                </a:ext>
              </a:extLst>
            </p:cNvPr>
            <p:cNvSpPr/>
            <p:nvPr/>
          </p:nvSpPr>
          <p:spPr bwMode="auto">
            <a:xfrm>
              <a:off x="4348465" y="4397834"/>
              <a:ext cx="609600" cy="381000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82327E0-B75E-421C-B103-CF0C748F4E24}"/>
                </a:ext>
              </a:extLst>
            </p:cNvPr>
            <p:cNvSpPr txBox="1"/>
            <p:nvPr/>
          </p:nvSpPr>
          <p:spPr>
            <a:xfrm>
              <a:off x="2001000" y="4276147"/>
              <a:ext cx="2108405" cy="60199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3, 4, 5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BE731B8-66C5-4149-B37D-C59F492A3664}"/>
                </a:ext>
              </a:extLst>
            </p:cNvPr>
            <p:cNvSpPr txBox="1"/>
            <p:nvPr/>
          </p:nvSpPr>
          <p:spPr>
            <a:xfrm>
              <a:off x="5192168" y="4284000"/>
              <a:ext cx="5493831" cy="60199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The largest number is 5.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8E96EA6-0927-4B6D-B143-129DEB99FD47}"/>
              </a:ext>
            </a:extLst>
          </p:cNvPr>
          <p:cNvGrpSpPr/>
          <p:nvPr/>
        </p:nvGrpSpPr>
        <p:grpSpPr>
          <a:xfrm>
            <a:off x="1753501" y="4329000"/>
            <a:ext cx="8684999" cy="609850"/>
            <a:chOff x="2001000" y="4276147"/>
            <a:chExt cx="8684999" cy="609850"/>
          </a:xfrm>
        </p:grpSpPr>
        <p:sp>
          <p:nvSpPr>
            <p:cNvPr id="11" name="Right Arrow 4">
              <a:extLst>
                <a:ext uri="{FF2B5EF4-FFF2-40B4-BE49-F238E27FC236}">
                  <a16:creationId xmlns:a16="http://schemas.microsoft.com/office/drawing/2014/main" id="{C43F0768-8B72-4C4C-B85D-450EBF92F868}"/>
                </a:ext>
              </a:extLst>
            </p:cNvPr>
            <p:cNvSpPr/>
            <p:nvPr/>
          </p:nvSpPr>
          <p:spPr bwMode="auto">
            <a:xfrm>
              <a:off x="4348465" y="4397834"/>
              <a:ext cx="609600" cy="381000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F852694-C42B-40B2-B2A4-5FAFC398C254}"/>
                </a:ext>
              </a:extLst>
            </p:cNvPr>
            <p:cNvSpPr txBox="1"/>
            <p:nvPr/>
          </p:nvSpPr>
          <p:spPr>
            <a:xfrm>
              <a:off x="2001000" y="4276147"/>
              <a:ext cx="2108405" cy="60199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7, 11, 2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0A68B4C-7833-4BEB-9E5D-FC12DA2DAFB2}"/>
                </a:ext>
              </a:extLst>
            </p:cNvPr>
            <p:cNvSpPr txBox="1"/>
            <p:nvPr/>
          </p:nvSpPr>
          <p:spPr>
            <a:xfrm>
              <a:off x="5192168" y="4284000"/>
              <a:ext cx="5493831" cy="60199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The largest number is 11.</a:t>
              </a:r>
            </a:p>
          </p:txBody>
        </p:sp>
      </p:grpSp>
      <p:sp>
        <p:nvSpPr>
          <p:cNvPr id="14" name="TextBox 9">
            <a:extLst>
              <a:ext uri="{FF2B5EF4-FFF2-40B4-BE49-F238E27FC236}">
                <a16:creationId xmlns:a16="http://schemas.microsoft.com/office/drawing/2014/main" id="{895417DA-8C0E-4104-88F1-51E2711F8585}"/>
              </a:ext>
            </a:extLst>
          </p:cNvPr>
          <p:cNvSpPr txBox="1"/>
          <p:nvPr/>
        </p:nvSpPr>
        <p:spPr>
          <a:xfrm>
            <a:off x="675761" y="5866629"/>
            <a:ext cx="6275239" cy="587439"/>
          </a:xfrm>
          <a:prstGeom prst="rect">
            <a:avLst/>
          </a:prstGeom>
          <a:solidFill>
            <a:srgbClr val="ADB4C3">
              <a:alpha val="15000"/>
            </a:srgbClr>
          </a:solidFill>
          <a:ln w="12700">
            <a:solidFill>
              <a:srgbClr val="1A334C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07999" tIns="107999" rIns="107999" bIns="107999">
            <a:spAutoFit/>
          </a:bodyPr>
          <a:lstStyle/>
          <a:p>
            <a:pPr>
              <a:defRPr sz="2400" b="1">
                <a:latin typeface="Consolas"/>
                <a:ea typeface="Consolas"/>
                <a:cs typeface="Consolas"/>
                <a:sym typeface="Consolas"/>
              </a:defRPr>
            </a:pPr>
            <a:r>
              <a:rPr lang="en-US" dirty="0">
                <a:solidFill>
                  <a:schemeClr val="bg1"/>
                </a:solidFill>
              </a:rPr>
              <a:t>`</a:t>
            </a:r>
            <a:r>
              <a:rPr lang="en-US" dirty="0"/>
              <a:t>3 + 5 = </a:t>
            </a:r>
            <a:r>
              <a:rPr lang="en-US" dirty="0">
                <a:solidFill>
                  <a:schemeClr val="bg1"/>
                </a:solidFill>
              </a:rPr>
              <a:t>${</a:t>
            </a:r>
            <a:r>
              <a:rPr lang="en-US" dirty="0"/>
              <a:t>3 + 5</a:t>
            </a:r>
            <a:r>
              <a:rPr lang="en-US" dirty="0">
                <a:solidFill>
                  <a:schemeClr val="bg1"/>
                </a:solidFill>
              </a:rPr>
              <a:t>}`</a:t>
            </a:r>
            <a:r>
              <a:rPr lang="en-US" dirty="0"/>
              <a:t>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3 + 5 = 8</a:t>
            </a:r>
            <a:endParaRPr sz="24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4975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Javascript, Js, ÐÐ¾Ð³Ð¾, ÐÐ·ÑÐ¾Ð´Ð½Ð¸Ñ ÐÐ¾Ð´">
            <a:extLst>
              <a:ext uri="{FF2B5EF4-FFF2-40B4-BE49-F238E27FC236}">
                <a16:creationId xmlns:a16="http://schemas.microsoft.com/office/drawing/2014/main" id="{0D93FAE8-4570-4F3B-B87E-18586FE098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0150" y="1524001"/>
            <a:ext cx="2231703" cy="223170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4" name="Subtitle 3">
            <a:extLst>
              <a:ext uri="{FF2B5EF4-FFF2-40B4-BE49-F238E27FC236}">
                <a16:creationId xmlns:a16="http://schemas.microsoft.com/office/drawing/2014/main" id="{81111B13-E465-4634-B3DA-FA156EDA013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Definition, Execution, IDE Setup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JavaScript Overview</a:t>
            </a:r>
          </a:p>
        </p:txBody>
      </p:sp>
    </p:spTree>
    <p:extLst>
      <p:ext uri="{BB962C8B-B14F-4D97-AF65-F5344CB8AC3E}">
        <p14:creationId xmlns:p14="http://schemas.microsoft.com/office/powerpoint/2010/main" val="2347225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Largest Number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371000" y="1400405"/>
            <a:ext cx="9450000" cy="36035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>
                <a:solidFill>
                  <a:schemeClr val="tx1"/>
                </a:solidFill>
                <a:effectLst/>
              </a:rPr>
              <a:t>function </a:t>
            </a:r>
            <a:r>
              <a:rPr lang="en-US" sz="2000" dirty="0" err="1">
                <a:solidFill>
                  <a:schemeClr val="bg1"/>
                </a:solidFill>
                <a:effectLst/>
              </a:rPr>
              <a:t>firstSolution</a:t>
            </a:r>
            <a:r>
              <a:rPr lang="en-US" sz="2000" dirty="0">
                <a:solidFill>
                  <a:schemeClr val="tx2"/>
                </a:solidFill>
                <a:effectLst/>
              </a:rPr>
              <a:t>(x</a:t>
            </a:r>
            <a:r>
              <a:rPr lang="en-US" sz="2000" dirty="0">
                <a:solidFill>
                  <a:schemeClr val="tx1"/>
                </a:solidFill>
                <a:effectLst/>
              </a:rPr>
              <a:t>, y, z) {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  let </a:t>
            </a:r>
            <a:r>
              <a:rPr lang="en-US" sz="2000" dirty="0">
                <a:solidFill>
                  <a:schemeClr val="bg1"/>
                </a:solidFill>
                <a:effectLst/>
              </a:rPr>
              <a:t>result</a:t>
            </a:r>
            <a:r>
              <a:rPr lang="en-US" sz="20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  if (</a:t>
            </a:r>
            <a:r>
              <a:rPr lang="en-US" sz="2000" dirty="0">
                <a:solidFill>
                  <a:schemeClr val="bg1"/>
                </a:solidFill>
                <a:effectLst/>
              </a:rPr>
              <a:t>x &gt; y &amp;&amp; x &gt; z</a:t>
            </a:r>
            <a:r>
              <a:rPr lang="en-US" sz="2000" dirty="0">
                <a:solidFill>
                  <a:schemeClr val="tx1"/>
                </a:solidFill>
                <a:effectLst/>
              </a:rPr>
              <a:t>) {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      result = x;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  } else if (</a:t>
            </a:r>
            <a:r>
              <a:rPr lang="en-US" sz="2000" dirty="0">
                <a:solidFill>
                  <a:schemeClr val="bg1"/>
                </a:solidFill>
                <a:effectLst/>
              </a:rPr>
              <a:t>y &gt; x &amp;&amp; y &gt; z</a:t>
            </a:r>
            <a:r>
              <a:rPr lang="en-US" sz="2000" dirty="0">
                <a:solidFill>
                  <a:schemeClr val="tx1"/>
                </a:solidFill>
                <a:effectLst/>
              </a:rPr>
              <a:t>) {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      result = y;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  } else {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      result = z;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  }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  console.log(`The largest number is ${</a:t>
            </a:r>
            <a:r>
              <a:rPr lang="en-US" sz="2000" dirty="0">
                <a:solidFill>
                  <a:schemeClr val="bg1"/>
                </a:solidFill>
                <a:effectLst/>
              </a:rPr>
              <a:t>result</a:t>
            </a:r>
            <a:r>
              <a:rPr lang="en-US" sz="2000" dirty="0">
                <a:solidFill>
                  <a:schemeClr val="tx1"/>
                </a:solidFill>
                <a:effectLst/>
              </a:rPr>
              <a:t>}.`);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1369827" y="5274000"/>
            <a:ext cx="9452348" cy="114138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>
                <a:solidFill>
                  <a:schemeClr val="tx1"/>
                </a:solidFill>
                <a:effectLst/>
              </a:rPr>
              <a:t>function </a:t>
            </a:r>
            <a:r>
              <a:rPr lang="en-US" sz="2000" dirty="0" err="1">
                <a:solidFill>
                  <a:schemeClr val="bg1"/>
                </a:solidFill>
                <a:effectLst/>
              </a:rPr>
              <a:t>secondSolution</a:t>
            </a:r>
            <a:r>
              <a:rPr lang="en-US" sz="2000" dirty="0">
                <a:solidFill>
                  <a:schemeClr val="tx2"/>
                </a:solidFill>
                <a:effectLst/>
              </a:rPr>
              <a:t>(...</a:t>
            </a:r>
            <a:r>
              <a:rPr lang="en-US" sz="2000" dirty="0" err="1">
                <a:solidFill>
                  <a:schemeClr val="bg1"/>
                </a:solidFill>
                <a:effectLst/>
              </a:rPr>
              <a:t>params</a:t>
            </a:r>
            <a:r>
              <a:rPr lang="en-US" sz="2000" dirty="0">
                <a:solidFill>
                  <a:schemeClr val="tx1"/>
                </a:solidFill>
                <a:effectLst/>
              </a:rPr>
              <a:t>) { 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  console.log(`The largest number is </a:t>
            </a:r>
            <a:r>
              <a:rPr lang="en-US" sz="2000" dirty="0">
                <a:solidFill>
                  <a:schemeClr val="bg1"/>
                </a:solidFill>
                <a:effectLst/>
              </a:rPr>
              <a:t>${</a:t>
            </a:r>
            <a:r>
              <a:rPr lang="en-US" sz="2000" dirty="0" err="1">
                <a:solidFill>
                  <a:schemeClr val="bg1"/>
                </a:solidFill>
                <a:effectLst/>
              </a:rPr>
              <a:t>Math.max</a:t>
            </a:r>
            <a:r>
              <a:rPr lang="en-US" sz="2000" dirty="0">
                <a:solidFill>
                  <a:schemeClr val="bg1"/>
                </a:solidFill>
                <a:effectLst/>
              </a:rPr>
              <a:t>(...params)}</a:t>
            </a:r>
            <a:r>
              <a:rPr lang="en-US" sz="2000" dirty="0">
                <a:solidFill>
                  <a:schemeClr val="tx2"/>
                </a:solidFill>
                <a:effectLst/>
              </a:rPr>
              <a:t>.</a:t>
            </a:r>
            <a:r>
              <a:rPr lang="en-US" sz="2000" dirty="0">
                <a:solidFill>
                  <a:schemeClr val="tx1"/>
                </a:solidFill>
                <a:effectLst/>
              </a:rPr>
              <a:t>`);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54988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typeof</a:t>
            </a:r>
            <a:r>
              <a:rPr lang="en-US" dirty="0"/>
              <a:t> operator returns a string indicating the type of an</a:t>
            </a:r>
            <a:r>
              <a:rPr lang="bg-BG" dirty="0"/>
              <a:t> </a:t>
            </a:r>
            <a:r>
              <a:rPr lang="en-US" dirty="0"/>
              <a:t>operand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Typeof Operator</a:t>
            </a:r>
            <a:endParaRPr lang="bg-BG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451001" y="2638184"/>
            <a:ext cx="6670445" cy="94491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tIns="72000" bIns="72000">
            <a:noAutofit/>
          </a:bodyPr>
          <a:lstStyle/>
          <a:p>
            <a:r>
              <a:rPr lang="nn-NO" sz="2400" b="1" dirty="0">
                <a:latin typeface="Consolas" panose="020B0609020204030204" pitchFamily="49" charset="0"/>
              </a:rPr>
              <a:t>const val = 5; </a:t>
            </a:r>
          </a:p>
          <a:p>
            <a:r>
              <a:rPr lang="nn-NO" sz="2400" b="1" dirty="0">
                <a:latin typeface="Consolas" panose="020B0609020204030204" pitchFamily="49" charset="0"/>
              </a:rPr>
              <a:t>console.log(</a:t>
            </a:r>
            <a:r>
              <a:rPr lang="nn-NO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typeof </a:t>
            </a:r>
            <a:r>
              <a:rPr lang="nn-NO" sz="2400" b="1" dirty="0">
                <a:latin typeface="Consolas" panose="020B0609020204030204" pitchFamily="49" charset="0"/>
              </a:rPr>
              <a:t>val);    </a:t>
            </a:r>
            <a:r>
              <a:rPr lang="nn-NO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number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451000" y="3734511"/>
            <a:ext cx="6670445" cy="94491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tIns="72000" bIns="72000">
            <a:no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const </a:t>
            </a:r>
            <a:r>
              <a:rPr lang="en-US" sz="2400" b="1" dirty="0" err="1">
                <a:latin typeface="Consolas" panose="020B0609020204030204" pitchFamily="49" charset="0"/>
              </a:rPr>
              <a:t>str</a:t>
            </a:r>
            <a:r>
              <a:rPr lang="en-US" sz="2400" b="1" dirty="0">
                <a:latin typeface="Consolas" panose="020B0609020204030204" pitchFamily="49" charset="0"/>
              </a:rPr>
              <a:t> = 'hello'; 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console.log(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typeof</a:t>
            </a:r>
            <a:r>
              <a:rPr lang="en-US" sz="2400" b="1" dirty="0"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latin typeface="Consolas" panose="020B0609020204030204" pitchFamily="49" charset="0"/>
              </a:rPr>
              <a:t>str</a:t>
            </a:r>
            <a:r>
              <a:rPr lang="en-US" sz="2400" b="1" dirty="0">
                <a:latin typeface="Consolas" panose="020B0609020204030204" pitchFamily="49" charset="0"/>
              </a:rPr>
              <a:t>);   </a:t>
            </a:r>
            <a:r>
              <a:rPr lang="bg-BG" sz="2400" b="1" dirty="0">
                <a:latin typeface="Consolas" panose="020B0609020204030204" pitchFamily="49" charset="0"/>
              </a:rPr>
              <a:t>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string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451000" y="4824000"/>
            <a:ext cx="6670445" cy="94491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tIns="72000" bIns="72000">
            <a:no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const </a:t>
            </a:r>
            <a:r>
              <a:rPr lang="en-US" sz="2400" b="1" dirty="0" err="1">
                <a:latin typeface="Consolas" panose="020B0609020204030204" pitchFamily="49" charset="0"/>
              </a:rPr>
              <a:t>obj</a:t>
            </a:r>
            <a:r>
              <a:rPr lang="en-US" sz="2400" b="1" dirty="0">
                <a:latin typeface="Consolas" panose="020B0609020204030204" pitchFamily="49" charset="0"/>
              </a:rPr>
              <a:t> = {name: 'Maria', age:18};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console.log(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typeof</a:t>
            </a:r>
            <a:r>
              <a:rPr lang="en-US" sz="2400" b="1" dirty="0"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latin typeface="Consolas" panose="020B0609020204030204" pitchFamily="49" charset="0"/>
              </a:rPr>
              <a:t>obj</a:t>
            </a:r>
            <a:r>
              <a:rPr lang="en-US" sz="2400" b="1" dirty="0">
                <a:latin typeface="Consolas" panose="020B0609020204030204" pitchFamily="49" charset="0"/>
              </a:rPr>
              <a:t>);  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object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50686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BD9F6C4-F23C-4E59-A8A9-8BCC97389F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F8D68171-130E-40B9-8FD7-31997D1CC3D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Write a function that takes a </a:t>
            </a:r>
            <a:r>
              <a:rPr lang="en-US" b="1" dirty="0">
                <a:solidFill>
                  <a:schemeClr val="bg1"/>
                </a:solidFill>
              </a:rPr>
              <a:t>single parameter </a:t>
            </a:r>
            <a:r>
              <a:rPr lang="en-US" dirty="0"/>
              <a:t>as an input</a:t>
            </a:r>
          </a:p>
          <a:p>
            <a:r>
              <a:rPr lang="en-US" dirty="0"/>
              <a:t>Calculate the </a:t>
            </a:r>
            <a:r>
              <a:rPr lang="en-US" b="1" dirty="0">
                <a:solidFill>
                  <a:schemeClr val="bg1"/>
                </a:solidFill>
              </a:rPr>
              <a:t>area of a circle</a:t>
            </a:r>
            <a:r>
              <a:rPr lang="en-US" dirty="0"/>
              <a:t>, with the parameter as </a:t>
            </a:r>
            <a:r>
              <a:rPr lang="en-US" b="1" dirty="0">
                <a:solidFill>
                  <a:schemeClr val="bg1"/>
                </a:solidFill>
              </a:rPr>
              <a:t>radius</a:t>
            </a:r>
          </a:p>
          <a:p>
            <a:pPr lvl="1"/>
            <a:r>
              <a:rPr lang="en-US" dirty="0"/>
              <a:t>If the parameter is </a:t>
            </a:r>
            <a:r>
              <a:rPr lang="en-US" b="1" dirty="0">
                <a:solidFill>
                  <a:schemeClr val="bg1"/>
                </a:solidFill>
              </a:rPr>
              <a:t>not a number</a:t>
            </a:r>
            <a:r>
              <a:rPr lang="en-US" dirty="0"/>
              <a:t>, print an </a:t>
            </a:r>
            <a:r>
              <a:rPr lang="en-US" b="1" dirty="0">
                <a:solidFill>
                  <a:schemeClr val="bg1"/>
                </a:solidFill>
              </a:rPr>
              <a:t>error</a:t>
            </a:r>
            <a:r>
              <a:rPr lang="en-US" dirty="0"/>
              <a:t> message</a:t>
            </a:r>
          </a:p>
          <a:p>
            <a:pPr lvl="1"/>
            <a:r>
              <a:rPr lang="en-US" dirty="0"/>
              <a:t>Include the </a:t>
            </a:r>
            <a:r>
              <a:rPr lang="en-US" b="1" dirty="0">
                <a:solidFill>
                  <a:schemeClr val="bg1"/>
                </a:solidFill>
              </a:rPr>
              <a:t>type</a:t>
            </a:r>
            <a:r>
              <a:rPr lang="en-US" dirty="0"/>
              <a:t> of parameter in the message</a:t>
            </a:r>
          </a:p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Print</a:t>
            </a:r>
            <a:r>
              <a:rPr lang="en-US" dirty="0"/>
              <a:t> the result on the console, </a:t>
            </a:r>
            <a:r>
              <a:rPr lang="en-US" b="1" dirty="0">
                <a:solidFill>
                  <a:schemeClr val="bg1"/>
                </a:solidFill>
              </a:rPr>
              <a:t>rounded</a:t>
            </a:r>
            <a:r>
              <a:rPr lang="en-US" dirty="0"/>
              <a:t> to the second decimal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D2F16B5-9A40-4F73-9491-77C15D8F0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Problem: Circle Area</a:t>
            </a:r>
            <a:endParaRPr lang="bg-BG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B7B766A-06E2-409E-8FD8-005A8D551637}"/>
              </a:ext>
            </a:extLst>
          </p:cNvPr>
          <p:cNvGrpSpPr/>
          <p:nvPr/>
        </p:nvGrpSpPr>
        <p:grpSpPr>
          <a:xfrm>
            <a:off x="1269751" y="4734000"/>
            <a:ext cx="9652499" cy="609850"/>
            <a:chOff x="1753501" y="4329000"/>
            <a:chExt cx="9652499" cy="609850"/>
          </a:xfrm>
        </p:grpSpPr>
        <p:sp>
          <p:nvSpPr>
            <p:cNvPr id="15" name="Right Arrow 4">
              <a:extLst>
                <a:ext uri="{FF2B5EF4-FFF2-40B4-BE49-F238E27FC236}">
                  <a16:creationId xmlns:a16="http://schemas.microsoft.com/office/drawing/2014/main" id="{D99D4388-2838-4F7E-BDFD-FBFBE7987706}"/>
                </a:ext>
              </a:extLst>
            </p:cNvPr>
            <p:cNvSpPr/>
            <p:nvPr/>
          </p:nvSpPr>
          <p:spPr bwMode="auto">
            <a:xfrm>
              <a:off x="4100966" y="4450687"/>
              <a:ext cx="609600" cy="381000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2C30072-DFF2-4FE7-91FA-A9CC6AF25DA4}"/>
                </a:ext>
              </a:extLst>
            </p:cNvPr>
            <p:cNvSpPr txBox="1"/>
            <p:nvPr/>
          </p:nvSpPr>
          <p:spPr>
            <a:xfrm>
              <a:off x="1753501" y="4329000"/>
              <a:ext cx="2108405" cy="60199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5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A31CBEF-1271-402B-9277-04B1C67487A4}"/>
                </a:ext>
              </a:extLst>
            </p:cNvPr>
            <p:cNvSpPr txBox="1"/>
            <p:nvPr/>
          </p:nvSpPr>
          <p:spPr>
            <a:xfrm>
              <a:off x="4944669" y="4336853"/>
              <a:ext cx="6461331" cy="60199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78.54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055F2A2-09FF-4E80-9B67-3B29EB3D7E10}"/>
              </a:ext>
            </a:extLst>
          </p:cNvPr>
          <p:cNvGrpSpPr/>
          <p:nvPr/>
        </p:nvGrpSpPr>
        <p:grpSpPr>
          <a:xfrm>
            <a:off x="1269751" y="5637926"/>
            <a:ext cx="9652499" cy="1008262"/>
            <a:chOff x="1753501" y="5232926"/>
            <a:chExt cx="9652499" cy="1008262"/>
          </a:xfrm>
        </p:grpSpPr>
        <p:sp>
          <p:nvSpPr>
            <p:cNvPr id="24" name="Right Arrow 4">
              <a:extLst>
                <a:ext uri="{FF2B5EF4-FFF2-40B4-BE49-F238E27FC236}">
                  <a16:creationId xmlns:a16="http://schemas.microsoft.com/office/drawing/2014/main" id="{F713D308-233E-4B44-93AE-DDBF95F348D8}"/>
                </a:ext>
              </a:extLst>
            </p:cNvPr>
            <p:cNvSpPr/>
            <p:nvPr/>
          </p:nvSpPr>
          <p:spPr bwMode="auto">
            <a:xfrm>
              <a:off x="4100966" y="5546557"/>
              <a:ext cx="609600" cy="381000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830AEE9-4D5D-4551-BB6D-3322962025AB}"/>
                </a:ext>
              </a:extLst>
            </p:cNvPr>
            <p:cNvSpPr txBox="1"/>
            <p:nvPr/>
          </p:nvSpPr>
          <p:spPr>
            <a:xfrm>
              <a:off x="1753501" y="5436059"/>
              <a:ext cx="2108405" cy="60199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'name'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665F13B-2982-43E2-97A6-D213FB54BE1A}"/>
                </a:ext>
              </a:extLst>
            </p:cNvPr>
            <p:cNvSpPr txBox="1"/>
            <p:nvPr/>
          </p:nvSpPr>
          <p:spPr>
            <a:xfrm>
              <a:off x="4944669" y="5232926"/>
              <a:ext cx="6461331" cy="1008262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We can not calculate the circle area, because we receive a </a:t>
              </a:r>
              <a:r>
                <a:rPr lang="en-US" sz="2400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string</a:t>
              </a:r>
              <a:r>
                <a:rPr lang="en-US" sz="2400" b="1" dirty="0">
                  <a:latin typeface="Consolas" panose="020B0609020204030204" pitchFamily="49" charset="0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19610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BD9F6C4-F23C-4E59-A8A9-8BCC97389F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D2F16B5-9A40-4F73-9491-77C15D8F0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Solution: Circle Area</a:t>
            </a:r>
            <a:endParaRPr lang="bg-BG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596E13-18EB-4F52-9FFC-8B84F7D61C41}"/>
              </a:ext>
            </a:extLst>
          </p:cNvPr>
          <p:cNvSpPr txBox="1"/>
          <p:nvPr/>
        </p:nvSpPr>
        <p:spPr>
          <a:xfrm>
            <a:off x="1506000" y="1716739"/>
            <a:ext cx="9180000" cy="41422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</a:rPr>
              <a:t>function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solve</a:t>
            </a:r>
            <a:r>
              <a:rPr lang="en-US" sz="2400" b="1" noProof="1">
                <a:latin typeface="Consolas" panose="020B0609020204030204" pitchFamily="49" charset="0"/>
              </a:rPr>
              <a:t>(radius) {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let inputType =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typeof</a:t>
            </a:r>
            <a:r>
              <a:rPr lang="en-US" sz="2400" b="1" noProof="1">
                <a:latin typeface="Consolas" panose="020B0609020204030204" pitchFamily="49" charset="0"/>
              </a:rPr>
              <a:t>(radius);</a:t>
            </a:r>
          </a:p>
          <a:p>
            <a:pPr>
              <a:spcBef>
                <a:spcPts val="1800"/>
              </a:spcBef>
            </a:pPr>
            <a:r>
              <a:rPr lang="en-US" sz="2400" b="1" noProof="1">
                <a:latin typeface="Consolas" panose="020B0609020204030204" pitchFamily="49" charset="0"/>
              </a:rPr>
              <a:t>  if (inputType === 'number') {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  let area = Math.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pow</a:t>
            </a:r>
            <a:r>
              <a:rPr lang="en-US" sz="2400" b="1" noProof="1">
                <a:latin typeface="Consolas" panose="020B0609020204030204" pitchFamily="49" charset="0"/>
              </a:rPr>
              <a:t>(radius, 2) * Math.PI;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  console.log(area.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toFixed</a:t>
            </a:r>
            <a:r>
              <a:rPr lang="en-US" sz="2400" b="1" noProof="1">
                <a:latin typeface="Consolas" panose="020B0609020204030204" pitchFamily="49" charset="0"/>
              </a:rPr>
              <a:t>(2));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} else {</a:t>
            </a:r>
          </a:p>
          <a:p>
            <a:pPr marL="684000"/>
            <a:r>
              <a:rPr lang="en-US" sz="2400" b="1" noProof="1">
                <a:latin typeface="Consolas" panose="020B0609020204030204" pitchFamily="49" charset="0"/>
              </a:rPr>
              <a:t>console.log(`We can not calculate the circle area, because we receive a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${</a:t>
            </a:r>
            <a:r>
              <a:rPr lang="en-US" sz="2400" b="1" noProof="1">
                <a:latin typeface="Consolas" panose="020B0609020204030204" pitchFamily="49" charset="0"/>
              </a:rPr>
              <a:t>inputType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r>
              <a:rPr lang="en-US" sz="2400" b="1" noProof="1">
                <a:latin typeface="Consolas" panose="020B0609020204030204" pitchFamily="49" charset="0"/>
              </a:rPr>
              <a:t>.`);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}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96711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400" dirty="0"/>
              <a:t>Data Types</a:t>
            </a:r>
          </a:p>
          <a:p>
            <a:endParaRPr lang="en-US" sz="3000" dirty="0"/>
          </a:p>
          <a:p>
            <a:endParaRPr lang="en-US" sz="3000" dirty="0"/>
          </a:p>
          <a:p>
            <a:endParaRPr lang="en-US" sz="3000" dirty="0"/>
          </a:p>
          <a:p>
            <a:pPr marL="0" indent="0">
              <a:buNone/>
            </a:pPr>
            <a:endParaRPr lang="en-US" sz="3000" dirty="0"/>
          </a:p>
          <a:p>
            <a:r>
              <a:rPr lang="en-US" sz="3400" dirty="0"/>
              <a:t>Truthy and </a:t>
            </a:r>
            <a:r>
              <a:rPr lang="en-US" sz="3400" dirty="0" err="1"/>
              <a:t>Falsy</a:t>
            </a:r>
            <a:r>
              <a:rPr lang="en-US" sz="3400" dirty="0"/>
              <a:t> values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Interesting Examples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47956" y="1809000"/>
            <a:ext cx="10591800" cy="2361398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console.log(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typeof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 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NaN</a:t>
            </a:r>
            <a:r>
              <a:rPr lang="en-US" sz="2400" b="1" dirty="0">
                <a:latin typeface="Consolas" panose="020B0609020204030204" pitchFamily="49" charset="0"/>
              </a:rPr>
              <a:t>);            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//number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console.log(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NaN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 === 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NaN</a:t>
            </a:r>
            <a:r>
              <a:rPr lang="en-US" sz="2400" b="1" dirty="0">
                <a:latin typeface="Consolas" panose="020B0609020204030204" pitchFamily="49" charset="0"/>
              </a:rPr>
              <a:t>);           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//false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console.log(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typeof</a:t>
            </a:r>
            <a:r>
              <a:rPr lang="en-US" sz="2400" b="1" dirty="0">
                <a:latin typeface="Consolas" panose="020B0609020204030204" pitchFamily="49" charset="0"/>
              </a:rPr>
              <a:t>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null</a:t>
            </a:r>
            <a:r>
              <a:rPr lang="en-US" sz="2400" b="1" dirty="0">
                <a:latin typeface="Consolas" panose="020B0609020204030204" pitchFamily="49" charset="0"/>
              </a:rPr>
              <a:t>);           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//object(legacy reasons)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console.log(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new</a:t>
            </a:r>
            <a:r>
              <a:rPr lang="en-US" sz="2400" b="1" dirty="0">
                <a:latin typeface="Consolas" panose="020B0609020204030204" pitchFamily="49" charset="0"/>
              </a:rPr>
              <a:t>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Array() == false</a:t>
            </a:r>
            <a:r>
              <a:rPr lang="en-US" sz="2400" b="1" dirty="0">
                <a:latin typeface="Consolas" panose="020B0609020204030204" pitchFamily="49" charset="0"/>
              </a:rPr>
              <a:t>);  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//true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console.log(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0.1 + 0.2</a:t>
            </a:r>
            <a:r>
              <a:rPr lang="en-US" sz="2400" b="1" dirty="0">
                <a:latin typeface="Consolas" panose="020B0609020204030204" pitchFamily="49" charset="0"/>
              </a:rPr>
              <a:t>);             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//0.30000000000000004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console.log(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(0.2 * 10 + 0.1 * 10) / 10</a:t>
            </a:r>
            <a:r>
              <a:rPr lang="en-US" sz="2400" b="1" dirty="0">
                <a:latin typeface="Consolas" panose="020B0609020204030204" pitchFamily="49" charset="0"/>
              </a:rPr>
              <a:t>);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//0.3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65417" y="5035174"/>
            <a:ext cx="10574339" cy="125340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const variable =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[]</a:t>
            </a:r>
            <a:r>
              <a:rPr lang="en-US" sz="2400" b="1" dirty="0">
                <a:latin typeface="Consolas" panose="020B0609020204030204" pitchFamily="49" charset="0"/>
              </a:rPr>
              <a:t>;                     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//empty array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console.log(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variable == false</a:t>
            </a:r>
            <a:r>
              <a:rPr lang="en-US" sz="2400" b="1" dirty="0">
                <a:latin typeface="Consolas" panose="020B0609020204030204" pitchFamily="49" charset="0"/>
              </a:rPr>
              <a:t>);        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//evaluates true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if (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variable</a:t>
            </a:r>
            <a:r>
              <a:rPr lang="en-US" sz="2400" b="1" dirty="0">
                <a:latin typeface="Consolas" panose="020B0609020204030204" pitchFamily="49" charset="0"/>
              </a:rPr>
              <a:t>) { console.log('True!') };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//'True!'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63829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136000" y="1121143"/>
            <a:ext cx="9859234" cy="5546589"/>
          </a:xfrm>
        </p:spPr>
        <p:txBody>
          <a:bodyPr>
            <a:normAutofit/>
          </a:bodyPr>
          <a:lstStyle/>
          <a:p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</a:rPr>
              <a:t>for</a:t>
            </a:r>
            <a:r>
              <a:rPr lang="en-US" sz="3200" dirty="0"/>
              <a:t> / </a:t>
            </a:r>
            <a:r>
              <a:rPr lang="en-US" sz="3200" b="1" dirty="0">
                <a:solidFill>
                  <a:schemeClr val="bg1"/>
                </a:solidFill>
              </a:rPr>
              <a:t>while</a:t>
            </a:r>
            <a:r>
              <a:rPr lang="en-US" sz="3200" dirty="0"/>
              <a:t> loops work as in C++, C# and Java</a:t>
            </a:r>
          </a:p>
          <a:p>
            <a:r>
              <a:rPr lang="en-US" sz="3200" dirty="0"/>
              <a:t>Classical </a:t>
            </a:r>
            <a:r>
              <a:rPr lang="en-US" sz="3200" b="1" dirty="0">
                <a:solidFill>
                  <a:schemeClr val="bg1"/>
                </a:solidFill>
              </a:rPr>
              <a:t>for</a:t>
            </a:r>
            <a:r>
              <a:rPr lang="en-US" sz="3200" dirty="0"/>
              <a:t>-loop</a:t>
            </a:r>
          </a:p>
          <a:p>
            <a:pPr>
              <a:spcBef>
                <a:spcPts val="10800"/>
              </a:spcBef>
            </a:pPr>
            <a:r>
              <a:rPr lang="en-US" sz="3200" dirty="0"/>
              <a:t>JavaScript supports two more variants of the </a:t>
            </a:r>
            <a:r>
              <a:rPr lang="en-US" sz="3200" b="1" dirty="0">
                <a:solidFill>
                  <a:schemeClr val="bg1"/>
                </a:solidFill>
              </a:rPr>
              <a:t>for</a:t>
            </a:r>
            <a:r>
              <a:rPr lang="en-US" sz="3200" dirty="0"/>
              <a:t>-loop: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for-of</a:t>
            </a:r>
            <a:r>
              <a:rPr lang="en-US" sz="3000" dirty="0"/>
              <a:t> – used with arrays and iterators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for-in</a:t>
            </a:r>
            <a:r>
              <a:rPr lang="en-US" sz="3000" dirty="0"/>
              <a:t> – used with objects and associative arrays</a:t>
            </a:r>
          </a:p>
          <a:p>
            <a:pPr lvl="1"/>
            <a:r>
              <a:rPr lang="en-US" sz="3000" dirty="0"/>
              <a:t>Both will be reviewed in </a:t>
            </a:r>
            <a:r>
              <a:rPr lang="en-US" sz="3000" b="1" dirty="0">
                <a:solidFill>
                  <a:schemeClr val="bg1"/>
                </a:solidFill>
              </a:rPr>
              <a:t>upcoming lessons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3400" y="6397197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601576" y="2484000"/>
            <a:ext cx="8399424" cy="88248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457200"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sz="2400" b="1" noProof="1">
                <a:solidFill>
                  <a:srgbClr val="FBEEC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(let i</a:t>
            </a:r>
            <a:r>
              <a:rPr lang="en-US" sz="2400" b="1" noProof="1">
                <a:solidFill>
                  <a:schemeClr val="tx2"/>
                </a:solidFill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sz="2400" b="1" noProof="1">
                <a:solidFill>
                  <a:schemeClr val="tx2"/>
                </a:solidFill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0; i</a:t>
            </a:r>
            <a:r>
              <a:rPr lang="en-US" sz="2400" b="1" noProof="1">
                <a:solidFill>
                  <a:schemeClr val="tx2"/>
                </a:solidFill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&lt;=</a:t>
            </a:r>
            <a:r>
              <a:rPr lang="en-US" sz="2400" b="1" noProof="1">
                <a:solidFill>
                  <a:schemeClr val="tx2"/>
                </a:solidFill>
                <a:cs typeface="Consolas" pitchFamily="49" charset="0"/>
              </a:rPr>
              <a:t> </a:t>
            </a:r>
            <a:r>
              <a:rPr lang="bg-BG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 i++) { console.log(i); }</a:t>
            </a:r>
          </a:p>
          <a:p>
            <a:pPr marL="457200"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0 1 2 3 4 5</a:t>
            </a:r>
          </a:p>
        </p:txBody>
      </p:sp>
    </p:spTree>
    <p:extLst>
      <p:ext uri="{BB962C8B-B14F-4D97-AF65-F5344CB8AC3E}">
        <p14:creationId xmlns:p14="http://schemas.microsoft.com/office/powerpoint/2010/main" val="1704768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FF3AC5AC-9A3A-4B7F-A472-2CAD7AEA2659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Lab Problems </a:t>
            </a:r>
            <a:r>
              <a:rPr lang="en-US" b="1" dirty="0"/>
              <a:t>5</a:t>
            </a:r>
            <a:r>
              <a:rPr lang="en-US" dirty="0"/>
              <a:t> &amp; </a:t>
            </a:r>
            <a:r>
              <a:rPr lang="en-US" b="1" dirty="0"/>
              <a:t>6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>
          <a:xfrm>
            <a:off x="615109" y="4704825"/>
            <a:ext cx="10961783" cy="768084"/>
          </a:xfrm>
        </p:spPr>
        <p:txBody>
          <a:bodyPr/>
          <a:lstStyle/>
          <a:p>
            <a:r>
              <a:rPr lang="en-US" dirty="0"/>
              <a:t>Live Demonstration</a:t>
            </a:r>
          </a:p>
        </p:txBody>
      </p:sp>
    </p:spTree>
    <p:extLst>
      <p:ext uri="{BB962C8B-B14F-4D97-AF65-F5344CB8AC3E}">
        <p14:creationId xmlns:p14="http://schemas.microsoft.com/office/powerpoint/2010/main" val="4213561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7" name="Picture 5" descr="D:\Desktop\javascript-file-png-image-1943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41136">
            <a:off x="3859847" y="735647"/>
            <a:ext cx="3373438" cy="3373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7F611F8-4F25-4E92-8070-5F6C53803D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Mix HTML and JavaScript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412F10-13AE-45A5-A03C-F7E76225495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Using JS Code from HTML Page</a:t>
            </a:r>
          </a:p>
        </p:txBody>
      </p:sp>
      <p:pic>
        <p:nvPicPr>
          <p:cNvPr id="8196" name="Picture 4" descr="Image result for html 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27898">
            <a:off x="5513765" y="1246567"/>
            <a:ext cx="2590800" cy="2590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3892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Mixing HTML + JavaScript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E7AA2F-AEE0-40BA-BA32-2D1AE94B641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2" name="Текстово поле 1"/>
          <p:cNvSpPr txBox="1"/>
          <p:nvPr/>
        </p:nvSpPr>
        <p:spPr>
          <a:xfrm>
            <a:off x="327488" y="1625911"/>
            <a:ext cx="8458200" cy="428076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lvl="1">
              <a:buClr>
                <a:srgbClr val="F2B254"/>
              </a:buClr>
              <a:buSzPct val="100000"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&lt;!DOCTYPE html&gt;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pPr marL="0" lvl="1">
              <a:buClr>
                <a:srgbClr val="F2B254"/>
              </a:buClr>
              <a:buSzPct val="100000"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marL="0" lvl="1">
              <a:buClr>
                <a:srgbClr val="F2B254"/>
              </a:buClr>
              <a:buSzPct val="100000"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&lt;body&gt;</a:t>
            </a:r>
          </a:p>
          <a:p>
            <a:pPr marL="0" lvl="1">
              <a:buClr>
                <a:srgbClr val="F2B254"/>
              </a:buClr>
              <a:buSzPct val="100000"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  &lt;h1&gt;JavaScript in the HTML page&lt;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/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h1&gt;</a:t>
            </a:r>
          </a:p>
          <a:p>
            <a:pPr marL="0" lvl="1">
              <a:buClr>
                <a:srgbClr val="F2B254"/>
              </a:buClr>
              <a:buSzPct val="100000"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  &lt;script&gt;</a:t>
            </a:r>
          </a:p>
          <a:p>
            <a:pPr marL="0" lvl="1">
              <a:buClr>
                <a:srgbClr val="F2B254"/>
              </a:buClr>
              <a:buSzPct val="100000"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    for (let i=1; i&lt;=10; i++) {</a:t>
            </a:r>
          </a:p>
          <a:p>
            <a:pPr marL="0" lvl="1">
              <a:buClr>
                <a:srgbClr val="F2B254"/>
              </a:buClr>
              <a:buSzPct val="100000"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      document.write(`&lt;p&gt;${i}&lt;/p&gt;`);</a:t>
            </a:r>
          </a:p>
          <a:p>
            <a:pPr marL="0" lvl="1">
              <a:buClr>
                <a:srgbClr val="F2B254"/>
              </a:buClr>
              <a:buSzPct val="100000"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lvl="1">
              <a:buClr>
                <a:srgbClr val="F2B254"/>
              </a:buClr>
              <a:buSzPct val="100000"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  &lt;/script&gt;</a:t>
            </a:r>
          </a:p>
          <a:p>
            <a:pPr marL="0" lvl="1">
              <a:buClr>
                <a:srgbClr val="F2B254"/>
              </a:buClr>
              <a:buSzPct val="100000"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&lt;/body&gt;</a:t>
            </a:r>
          </a:p>
          <a:p>
            <a:pPr marL="0" lvl="1">
              <a:buClr>
                <a:srgbClr val="F2B254"/>
              </a:buClr>
              <a:buSzPct val="100000"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0200" y="1333574"/>
            <a:ext cx="2369694" cy="48654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16095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 Numbers with HTML Form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E7AA2F-AEE0-40BA-BA32-2D1AE94B641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2" name="Текстово поле 1"/>
          <p:cNvSpPr txBox="1"/>
          <p:nvPr/>
        </p:nvSpPr>
        <p:spPr>
          <a:xfrm>
            <a:off x="685799" y="1295401"/>
            <a:ext cx="10668001" cy="243410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lvl="1">
              <a:buClr>
                <a:srgbClr val="F2B254"/>
              </a:buClr>
              <a:buSzPct val="10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&lt;form&gt;</a:t>
            </a:r>
          </a:p>
          <a:p>
            <a:pPr marL="0" lvl="1">
              <a:buClr>
                <a:srgbClr val="F2B254"/>
              </a:buClr>
              <a:buSzPct val="10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num1: &lt;input type="text" name="num1" /&gt; &lt;br&gt;</a:t>
            </a:r>
          </a:p>
          <a:p>
            <a:pPr marL="0" lvl="1">
              <a:buClr>
                <a:srgbClr val="F2B254"/>
              </a:buClr>
              <a:buSzPct val="10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num2: &lt;input type="text" name="num2" /&gt; &lt;br&gt;</a:t>
            </a:r>
          </a:p>
          <a:p>
            <a:pPr marL="0" lvl="1">
              <a:buClr>
                <a:srgbClr val="F2B254"/>
              </a:buClr>
              <a:buSzPct val="10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sum: &lt;input type="text" name="sum" /&gt; &lt;br&gt;</a:t>
            </a:r>
          </a:p>
          <a:p>
            <a:pPr marL="0" lvl="1">
              <a:buClr>
                <a:srgbClr val="F2B254"/>
              </a:buClr>
              <a:buSzPct val="10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&lt;input type="button" value="Sum" onclick="calcSum()" /&gt;</a:t>
            </a:r>
          </a:p>
          <a:p>
            <a:pPr marL="0" lvl="1">
              <a:buClr>
                <a:srgbClr val="F2B254"/>
              </a:buClr>
              <a:buSzPct val="10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&lt;/form&gt;</a:t>
            </a:r>
            <a:endParaRPr lang="it-IT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Текстово поле 5"/>
          <p:cNvSpPr txBox="1"/>
          <p:nvPr/>
        </p:nvSpPr>
        <p:spPr>
          <a:xfrm>
            <a:off x="685800" y="3962401"/>
            <a:ext cx="10668001" cy="243410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lvl="1">
              <a:buClr>
                <a:srgbClr val="F2B254"/>
              </a:buClr>
              <a:buSzPct val="100000"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function calcSum() {</a:t>
            </a:r>
          </a:p>
          <a:p>
            <a:pPr marL="0" lvl="1">
              <a:buClr>
                <a:srgbClr val="F2B254"/>
              </a:buClr>
              <a:buSzPct val="100000"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  let num1 = document.getElementsByName('num1')[0].value;</a:t>
            </a:r>
          </a:p>
          <a:p>
            <a:pPr marL="0" lvl="1">
              <a:buClr>
                <a:srgbClr val="F2B254"/>
              </a:buClr>
              <a:buSzPct val="100000"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  let num2 = document.getElementsByName('num2')[0].value;</a:t>
            </a:r>
          </a:p>
          <a:p>
            <a:pPr marL="0" lvl="1">
              <a:buClr>
                <a:srgbClr val="F2B254"/>
              </a:buClr>
              <a:buSzPct val="100000"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  let sum = Number(num1) + Number(num2);</a:t>
            </a:r>
          </a:p>
          <a:p>
            <a:pPr marL="0" lvl="1">
              <a:buClr>
                <a:srgbClr val="F2B254"/>
              </a:buClr>
              <a:buSzPct val="100000"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  document.getElementsByName('sum')[0].value = sum;</a:t>
            </a:r>
          </a:p>
          <a:p>
            <a:pPr marL="0" lvl="1">
              <a:buClr>
                <a:srgbClr val="F2B254"/>
              </a:buClr>
              <a:buSzPct val="100000"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04832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FA16631-08F2-431E-9224-0AC8DBEC5B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706CF99-3A19-4260-A25F-FEF76577C0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JavaScript (</a:t>
            </a:r>
            <a:r>
              <a:rPr lang="en-US" b="1" dirty="0">
                <a:solidFill>
                  <a:schemeClr val="bg1"/>
                </a:solidFill>
              </a:rPr>
              <a:t>JS</a:t>
            </a:r>
            <a:r>
              <a:rPr lang="en-US" dirty="0"/>
              <a:t>) is a </a:t>
            </a:r>
            <a:r>
              <a:rPr lang="en-US" b="1" dirty="0">
                <a:solidFill>
                  <a:schemeClr val="bg1"/>
                </a:solidFill>
              </a:rPr>
              <a:t>high-level</a:t>
            </a:r>
            <a:r>
              <a:rPr lang="en-US" dirty="0"/>
              <a:t> programming language</a:t>
            </a:r>
          </a:p>
          <a:p>
            <a:pPr lvl="1"/>
            <a:r>
              <a:rPr lang="en-US" dirty="0"/>
              <a:t>One of the </a:t>
            </a:r>
            <a:r>
              <a:rPr lang="en-US" b="1" dirty="0">
                <a:solidFill>
                  <a:schemeClr val="bg1"/>
                </a:solidFill>
              </a:rPr>
              <a:t>core technologies </a:t>
            </a:r>
            <a:r>
              <a:rPr lang="en-US" dirty="0"/>
              <a:t>of the World Wide Web</a:t>
            </a:r>
          </a:p>
          <a:p>
            <a:pPr lvl="1"/>
            <a:r>
              <a:rPr lang="en-US" dirty="0"/>
              <a:t>Enables </a:t>
            </a:r>
            <a:r>
              <a:rPr lang="en-US" b="1" dirty="0">
                <a:solidFill>
                  <a:schemeClr val="bg1"/>
                </a:solidFill>
              </a:rPr>
              <a:t>interactive</a:t>
            </a:r>
            <a:r>
              <a:rPr lang="en-US" dirty="0"/>
              <a:t> web pages and applications</a:t>
            </a:r>
          </a:p>
          <a:p>
            <a:pPr lvl="1"/>
            <a:r>
              <a:rPr lang="en-US" dirty="0"/>
              <a:t>Can be </a:t>
            </a:r>
            <a:r>
              <a:rPr lang="en-US" b="1" dirty="0">
                <a:solidFill>
                  <a:schemeClr val="bg1"/>
                </a:solidFill>
              </a:rPr>
              <a:t>executed</a:t>
            </a:r>
            <a:r>
              <a:rPr lang="en-US" dirty="0"/>
              <a:t> on the </a:t>
            </a:r>
            <a:r>
              <a:rPr lang="en-US" b="1" dirty="0">
                <a:solidFill>
                  <a:schemeClr val="bg1"/>
                </a:solidFill>
              </a:rPr>
              <a:t>server</a:t>
            </a:r>
            <a:r>
              <a:rPr lang="en-US" dirty="0"/>
              <a:t> and on the </a:t>
            </a:r>
            <a:r>
              <a:rPr lang="en-US" b="1" dirty="0">
                <a:solidFill>
                  <a:schemeClr val="bg1"/>
                </a:solidFill>
              </a:rPr>
              <a:t>client</a:t>
            </a:r>
          </a:p>
          <a:p>
            <a:r>
              <a:rPr lang="en-US" dirty="0"/>
              <a:t>Features:</a:t>
            </a:r>
          </a:p>
          <a:p>
            <a:pPr lvl="1"/>
            <a:r>
              <a:rPr lang="en-US" dirty="0"/>
              <a:t>C-like </a:t>
            </a:r>
            <a:r>
              <a:rPr lang="en-US" b="1" dirty="0">
                <a:solidFill>
                  <a:schemeClr val="bg1"/>
                </a:solidFill>
              </a:rPr>
              <a:t>syntax</a:t>
            </a:r>
            <a:r>
              <a:rPr lang="en-US" dirty="0"/>
              <a:t> (curly-brackets, identifiers, operator)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Multi-paradigm</a:t>
            </a:r>
            <a:r>
              <a:rPr lang="en-US" dirty="0"/>
              <a:t> (imperative, functional, OOP)</a:t>
            </a:r>
          </a:p>
          <a:p>
            <a:pPr lvl="1"/>
            <a:r>
              <a:rPr lang="en-US" dirty="0"/>
              <a:t>Dynamic </a:t>
            </a:r>
            <a:r>
              <a:rPr lang="en-US" b="1" dirty="0">
                <a:solidFill>
                  <a:schemeClr val="bg1"/>
                </a:solidFill>
              </a:rPr>
              <a:t>typing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61C09BB-624C-4BC8-B2D0-8CB690254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</p:spPr>
        <p:txBody>
          <a:bodyPr/>
          <a:lstStyle/>
          <a:p>
            <a:r>
              <a:rPr lang="en-US" dirty="0"/>
              <a:t>What is JavaScript?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508656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JavaScript File from HTML Document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E7AA2F-AEE0-40BA-BA32-2D1AE94B641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50</a:t>
            </a:fld>
            <a:endParaRPr lang="en-US" dirty="0"/>
          </a:p>
        </p:txBody>
      </p:sp>
      <p:grpSp>
        <p:nvGrpSpPr>
          <p:cNvPr id="3" name="Групиране 2"/>
          <p:cNvGrpSpPr/>
          <p:nvPr/>
        </p:nvGrpSpPr>
        <p:grpSpPr>
          <a:xfrm>
            <a:off x="295360" y="1360043"/>
            <a:ext cx="5562602" cy="5037478"/>
            <a:chOff x="455612" y="1546159"/>
            <a:chExt cx="5562602" cy="5037478"/>
          </a:xfrm>
        </p:grpSpPr>
        <p:sp>
          <p:nvSpPr>
            <p:cNvPr id="2" name="Текстово поле 1"/>
            <p:cNvSpPr txBox="1"/>
            <p:nvPr/>
          </p:nvSpPr>
          <p:spPr>
            <a:xfrm>
              <a:off x="455612" y="2133600"/>
              <a:ext cx="5562602" cy="445003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marL="0" lvl="1">
                <a:buClr>
                  <a:srgbClr val="F2B254"/>
                </a:buClr>
                <a:buSzPct val="100000"/>
              </a:pPr>
              <a:r>
                <a:rPr lang="it-IT" sz="2400" b="1" noProof="1">
                  <a:latin typeface="Consolas" pitchFamily="49" charset="0"/>
                  <a:cs typeface="Consolas" pitchFamily="49" charset="0"/>
                </a:rPr>
                <a:t>&lt;!DOCTYPE html&gt;</a:t>
              </a:r>
            </a:p>
            <a:p>
              <a:pPr marL="0" lvl="1">
                <a:buClr>
                  <a:srgbClr val="F2B254"/>
                </a:buClr>
                <a:buSzPct val="100000"/>
              </a:pPr>
              <a:r>
                <a:rPr lang="it-IT" sz="2400" b="1" noProof="1">
                  <a:latin typeface="Consolas" pitchFamily="49" charset="0"/>
                  <a:cs typeface="Consolas" pitchFamily="49" charset="0"/>
                </a:rPr>
                <a:t>&lt;html&gt;</a:t>
              </a:r>
            </a:p>
            <a:p>
              <a:pPr marL="0" lvl="1">
                <a:buClr>
                  <a:srgbClr val="F2B254"/>
                </a:buClr>
                <a:buSzPct val="100000"/>
              </a:pPr>
              <a:r>
                <a:rPr lang="it-IT" sz="2400" b="1" noProof="1">
                  <a:latin typeface="Consolas" pitchFamily="49" charset="0"/>
                  <a:cs typeface="Consolas" pitchFamily="49" charset="0"/>
                </a:rPr>
                <a:t>&lt;head&gt;</a:t>
              </a:r>
            </a:p>
            <a:p>
              <a:pPr marL="0" lvl="1">
                <a:buClr>
                  <a:srgbClr val="F2B254"/>
                </a:buClr>
                <a:buSzPct val="100000"/>
              </a:pPr>
              <a:r>
                <a:rPr lang="it-IT" sz="2400" b="1" noProof="1">
                  <a:latin typeface="Consolas" pitchFamily="49" charset="0"/>
                  <a:cs typeface="Consolas" pitchFamily="49" charset="0"/>
                </a:rPr>
                <a:t>  &lt;script src="numbers.js"&gt;</a:t>
              </a:r>
            </a:p>
            <a:p>
              <a:pPr marL="0" lvl="1">
                <a:buClr>
                  <a:srgbClr val="F2B254"/>
                </a:buClr>
                <a:buSzPct val="100000"/>
              </a:pPr>
              <a:r>
                <a:rPr lang="it-IT" sz="2400" b="1" noProof="1">
                  <a:latin typeface="Consolas" pitchFamily="49" charset="0"/>
                  <a:cs typeface="Consolas" pitchFamily="49" charset="0"/>
                </a:rPr>
                <a:t>  &lt;/script&gt;</a:t>
              </a:r>
            </a:p>
            <a:p>
              <a:pPr marL="0" lvl="1">
                <a:buClr>
                  <a:srgbClr val="F2B254"/>
                </a:buClr>
                <a:buSzPct val="100000"/>
              </a:pPr>
              <a:r>
                <a:rPr lang="it-IT" sz="2400" b="1" noProof="1">
                  <a:latin typeface="Consolas" pitchFamily="49" charset="0"/>
                  <a:cs typeface="Consolas" pitchFamily="49" charset="0"/>
                </a:rPr>
                <a:t>&lt;/head&gt;</a:t>
              </a:r>
            </a:p>
            <a:p>
              <a:pPr marL="0" lvl="1">
                <a:buClr>
                  <a:srgbClr val="F2B254"/>
                </a:buClr>
                <a:buSzPct val="100000"/>
              </a:pPr>
              <a:r>
                <a:rPr lang="it-IT" sz="2400" b="1" noProof="1">
                  <a:latin typeface="Consolas" pitchFamily="49" charset="0"/>
                  <a:cs typeface="Consolas" pitchFamily="49" charset="0"/>
                </a:rPr>
                <a:t>&lt;body&gt;</a:t>
              </a:r>
            </a:p>
            <a:p>
              <a:pPr marL="0" lvl="1">
                <a:buClr>
                  <a:srgbClr val="F2B254"/>
                </a:buClr>
                <a:buSzPct val="100000"/>
              </a:pPr>
              <a:r>
                <a:rPr lang="it-IT" sz="2400" b="1" noProof="1">
                  <a:latin typeface="Consolas" pitchFamily="49" charset="0"/>
                  <a:cs typeface="Consolas" pitchFamily="49" charset="0"/>
                </a:rPr>
                <a:t>  &lt;input type="submit"</a:t>
              </a:r>
            </a:p>
            <a:p>
              <a:pPr marL="0" lvl="1">
                <a:buClr>
                  <a:srgbClr val="F2B254"/>
                </a:buClr>
                <a:buSzPct val="100000"/>
              </a:pPr>
              <a:r>
                <a:rPr lang="it-IT" sz="2400" b="1" noProof="1">
                  <a:latin typeface="Consolas" pitchFamily="49" charset="0"/>
                  <a:cs typeface="Consolas" pitchFamily="49" charset="0"/>
                </a:rPr>
                <a:t>onclick="printRandNum()" /&gt;</a:t>
              </a:r>
            </a:p>
            <a:p>
              <a:pPr marL="0" lvl="1">
                <a:buClr>
                  <a:srgbClr val="F2B254"/>
                </a:buClr>
                <a:buSzPct val="100000"/>
              </a:pPr>
              <a:r>
                <a:rPr lang="it-IT" sz="2400" b="1" noProof="1">
                  <a:latin typeface="Consolas" pitchFamily="49" charset="0"/>
                  <a:cs typeface="Consolas" pitchFamily="49" charset="0"/>
                </a:rPr>
                <a:t>&lt;/body&gt;</a:t>
              </a:r>
            </a:p>
            <a:p>
              <a:pPr marL="0" lvl="1">
                <a:buClr>
                  <a:srgbClr val="F2B254"/>
                </a:buClr>
                <a:buSzPct val="100000"/>
              </a:pPr>
              <a:r>
                <a:rPr lang="it-IT" sz="2400" b="1" noProof="1">
                  <a:latin typeface="Consolas" pitchFamily="49" charset="0"/>
                  <a:cs typeface="Consolas" pitchFamily="49" charset="0"/>
                </a:rPr>
                <a:t>&lt;/html&gt;</a:t>
              </a:r>
            </a:p>
          </p:txBody>
        </p:sp>
        <p:sp>
          <p:nvSpPr>
            <p:cNvPr id="7" name="Текстово поле 6"/>
            <p:cNvSpPr txBox="1"/>
            <p:nvPr/>
          </p:nvSpPr>
          <p:spPr>
            <a:xfrm>
              <a:off x="455612" y="1546159"/>
              <a:ext cx="5562602" cy="587441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marL="0" lvl="1" algn="ctr">
                <a:buClr>
                  <a:srgbClr val="F2B254"/>
                </a:buClr>
                <a:buSzPct val="100000"/>
              </a:pPr>
              <a:r>
                <a:rPr lang="it-IT" sz="2400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random-nums.html</a:t>
              </a:r>
            </a:p>
          </p:txBody>
        </p:sp>
      </p:grpSp>
      <p:grpSp>
        <p:nvGrpSpPr>
          <p:cNvPr id="8" name="Групиране 7"/>
          <p:cNvGrpSpPr/>
          <p:nvPr/>
        </p:nvGrpSpPr>
        <p:grpSpPr>
          <a:xfrm>
            <a:off x="6259864" y="1211109"/>
            <a:ext cx="5562602" cy="3113875"/>
            <a:chOff x="455612" y="1546159"/>
            <a:chExt cx="5562602" cy="3113875"/>
          </a:xfrm>
        </p:grpSpPr>
        <p:sp>
          <p:nvSpPr>
            <p:cNvPr id="9" name="Текстово поле 8"/>
            <p:cNvSpPr txBox="1"/>
            <p:nvPr/>
          </p:nvSpPr>
          <p:spPr>
            <a:xfrm>
              <a:off x="455612" y="2133600"/>
              <a:ext cx="5562602" cy="2526434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marL="0" lvl="1">
                <a:buClr>
                  <a:srgbClr val="F2B254"/>
                </a:buClr>
                <a:buSzPct val="100000"/>
              </a:pPr>
              <a:r>
                <a:rPr lang="it-IT" sz="2400" b="1" noProof="1">
                  <a:latin typeface="Consolas" pitchFamily="49" charset="0"/>
                  <a:cs typeface="Consolas" pitchFamily="49" charset="0"/>
                </a:rPr>
                <a:t>function printRandNum() {</a:t>
              </a:r>
            </a:p>
            <a:p>
              <a:pPr marL="0" lvl="1">
                <a:buClr>
                  <a:srgbClr val="F2B254"/>
                </a:buClr>
                <a:buSzPct val="100000"/>
              </a:pPr>
              <a:r>
                <a:rPr lang="it-IT" sz="2400" b="1" noProof="1">
                  <a:latin typeface="Consolas" pitchFamily="49" charset="0"/>
                  <a:cs typeface="Consolas" pitchFamily="49" charset="0"/>
                </a:rPr>
                <a:t>  let num = Math.round(</a:t>
              </a:r>
            </a:p>
            <a:p>
              <a:pPr marL="0" lvl="1">
                <a:buClr>
                  <a:srgbClr val="F2B254"/>
                </a:buClr>
                <a:buSzPct val="100000"/>
              </a:pPr>
              <a:r>
                <a:rPr lang="it-IT" sz="2400" b="1" noProof="1">
                  <a:latin typeface="Consolas" pitchFamily="49" charset="0"/>
                  <a:cs typeface="Consolas" pitchFamily="49" charset="0"/>
                </a:rPr>
                <a:t>    Math.random() * 100);</a:t>
              </a:r>
            </a:p>
            <a:p>
              <a:pPr marL="0" lvl="1">
                <a:buClr>
                  <a:srgbClr val="F2B254"/>
                </a:buClr>
                <a:buSzPct val="100000"/>
              </a:pPr>
              <a:r>
                <a:rPr lang="it-IT" sz="2400" b="1" noProof="1">
                  <a:latin typeface="Consolas" pitchFamily="49" charset="0"/>
                  <a:cs typeface="Consolas" pitchFamily="49" charset="0"/>
                </a:rPr>
                <a:t>  document.body.innerHTML +=</a:t>
              </a:r>
            </a:p>
            <a:p>
              <a:pPr marL="0" lvl="1">
                <a:buClr>
                  <a:srgbClr val="F2B254"/>
                </a:buClr>
                <a:buSzPct val="100000"/>
              </a:pPr>
              <a:r>
                <a:rPr lang="it-IT" sz="2400" b="1" noProof="1">
                  <a:latin typeface="Consolas" pitchFamily="49" charset="0"/>
                  <a:cs typeface="Consolas" pitchFamily="49" charset="0"/>
                </a:rPr>
                <a:t>    `&lt;div&gt;${num}&lt;/div&gt;`;</a:t>
              </a:r>
            </a:p>
            <a:p>
              <a:pPr marL="0" lvl="1">
                <a:buClr>
                  <a:srgbClr val="F2B254"/>
                </a:buClr>
                <a:buSzPct val="100000"/>
              </a:pPr>
              <a:r>
                <a:rPr lang="it-IT" sz="2400" b="1" noProof="1">
                  <a:latin typeface="Consolas" pitchFamily="49" charset="0"/>
                  <a:cs typeface="Consolas" pitchFamily="49" charset="0"/>
                </a:rPr>
                <a:t>}</a:t>
              </a:r>
            </a:p>
          </p:txBody>
        </p:sp>
        <p:sp>
          <p:nvSpPr>
            <p:cNvPr id="10" name="Текстово поле 9"/>
            <p:cNvSpPr txBox="1"/>
            <p:nvPr/>
          </p:nvSpPr>
          <p:spPr>
            <a:xfrm>
              <a:off x="455612" y="1546159"/>
              <a:ext cx="5562602" cy="587441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marL="0" lvl="1" algn="ctr">
                <a:buClr>
                  <a:srgbClr val="F2B254"/>
                </a:buClr>
                <a:buSzPct val="100000"/>
              </a:pPr>
              <a:r>
                <a:rPr lang="it-IT" sz="2400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numbers.js</a:t>
              </a:r>
            </a:p>
          </p:txBody>
        </p:sp>
      </p:grpSp>
      <p:pic>
        <p:nvPicPr>
          <p:cNvPr id="11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4495800"/>
            <a:ext cx="3215736" cy="20772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42707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AD0830B1-5534-4276-9E2D-6556E02305C4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Strict Mode, IDE Debugging Tools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Debugging Techniques</a:t>
            </a:r>
          </a:p>
        </p:txBody>
      </p:sp>
      <p:pic>
        <p:nvPicPr>
          <p:cNvPr id="6" name="Picture 8" descr="Picture 8">
            <a:extLst>
              <a:ext uri="{FF2B5EF4-FFF2-40B4-BE49-F238E27FC236}">
                <a16:creationId xmlns:a16="http://schemas.microsoft.com/office/drawing/2014/main" id="{1C08D3D2-31BC-4421-94DF-860106FD2FD7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75212" y="1419346"/>
            <a:ext cx="2438402" cy="243840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43473409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2AEDB48-3959-4BB1-9AEA-B8140392D36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Strict mode </a:t>
            </a:r>
            <a:r>
              <a:rPr lang="en-US" dirty="0"/>
              <a:t>limits certain "sloppy" language features</a:t>
            </a:r>
          </a:p>
          <a:p>
            <a:pPr lvl="1"/>
            <a:r>
              <a:rPr lang="en-US" dirty="0"/>
              <a:t>Silent errors will </a:t>
            </a:r>
            <a:r>
              <a:rPr lang="en-US" b="1" dirty="0">
                <a:solidFill>
                  <a:schemeClr val="bg1"/>
                </a:solidFill>
              </a:rPr>
              <a:t>throw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Exception </a:t>
            </a:r>
            <a:r>
              <a:rPr lang="en-US" dirty="0"/>
              <a:t>instead</a:t>
            </a:r>
            <a:endParaRPr lang="en-US" b="1" dirty="0">
              <a:solidFill>
                <a:schemeClr val="bg1"/>
              </a:solidFill>
            </a:endParaRPr>
          </a:p>
          <a:p>
            <a:pPr>
              <a:spcBef>
                <a:spcPts val="25200"/>
              </a:spcBef>
            </a:pPr>
            <a:r>
              <a:rPr lang="en-US" dirty="0"/>
              <a:t>Enabled by default in </a:t>
            </a:r>
            <a:r>
              <a:rPr lang="en-US" b="1" dirty="0">
                <a:solidFill>
                  <a:schemeClr val="bg1"/>
                </a:solidFill>
              </a:rPr>
              <a:t>modules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5A6B375-57EB-4E46-8238-379814C5B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</p:spPr>
        <p:txBody>
          <a:bodyPr/>
          <a:lstStyle/>
          <a:p>
            <a:r>
              <a:rPr lang="en-US" dirty="0"/>
              <a:t>Strict Mode</a:t>
            </a:r>
            <a:endParaRPr lang="bg-BG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D06D54-CE5B-47C5-AE53-AE6340015C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8117" y="2619000"/>
            <a:ext cx="8325000" cy="88407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r>
              <a:rPr lang="en-US" sz="2400" noProof="1">
                <a:solidFill>
                  <a:srgbClr val="A31515"/>
                </a:solidFill>
                <a:latin typeface="Consolas" panose="020B0609020204030204" pitchFamily="49" charset="0"/>
              </a:rPr>
              <a:t>'use strict'</a:t>
            </a:r>
            <a:r>
              <a:rPr lang="en-US" sz="2400" noProof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sz="2400" noProof="1">
                <a:solidFill>
                  <a:srgbClr val="008000"/>
                </a:solidFill>
                <a:latin typeface="Consolas" panose="020B0609020204030204" pitchFamily="49" charset="0"/>
              </a:rPr>
              <a:t>         </a:t>
            </a:r>
            <a:r>
              <a:rPr lang="en-US" sz="2400" i="1" noProof="1">
                <a:solidFill>
                  <a:srgbClr val="008000"/>
                </a:solidFill>
                <a:latin typeface="Consolas" panose="020B0609020204030204" pitchFamily="49" charset="0"/>
              </a:rPr>
              <a:t>// File-level</a:t>
            </a:r>
            <a:endParaRPr lang="en-US" sz="2400" i="1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noProof="1">
                <a:solidFill>
                  <a:srgbClr val="001080"/>
                </a:solidFill>
                <a:latin typeface="Consolas" panose="020B0609020204030204" pitchFamily="49" charset="0"/>
              </a:rPr>
              <a:t>mistypeVariable</a:t>
            </a:r>
            <a:r>
              <a:rPr lang="en-US" sz="2400" noProof="1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2400" noProof="1">
                <a:solidFill>
                  <a:srgbClr val="098658"/>
                </a:solidFill>
                <a:latin typeface="Consolas" panose="020B0609020204030204" pitchFamily="49" charset="0"/>
              </a:rPr>
              <a:t>17</a:t>
            </a:r>
            <a:r>
              <a:rPr lang="en-US" sz="2400" noProof="1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US" sz="2400" i="1" noProof="1">
                <a:solidFill>
                  <a:srgbClr val="008000"/>
                </a:solidFill>
                <a:latin typeface="Consolas" panose="020B0609020204030204" pitchFamily="49" charset="0"/>
              </a:rPr>
              <a:t>// ReferenceError</a:t>
            </a:r>
            <a:endParaRPr lang="en-US" sz="2400" i="1" noProof="1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3A0E250-416A-44C4-832C-AB5E238368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8117" y="3670489"/>
            <a:ext cx="8325000" cy="162273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r>
              <a:rPr lang="en-US" sz="2400" noProof="1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2400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noProof="1">
                <a:solidFill>
                  <a:srgbClr val="795E26"/>
                </a:solidFill>
                <a:latin typeface="Consolas" panose="020B0609020204030204" pitchFamily="49" charset="0"/>
              </a:rPr>
              <a:t>strict</a:t>
            </a:r>
            <a:r>
              <a:rPr lang="en-US" sz="2400" noProof="1">
                <a:solidFill>
                  <a:srgbClr val="000000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US" sz="240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400" noProof="1">
                <a:solidFill>
                  <a:srgbClr val="A31515"/>
                </a:solidFill>
                <a:latin typeface="Consolas" panose="020B0609020204030204" pitchFamily="49" charset="0"/>
              </a:rPr>
              <a:t>'use strict'</a:t>
            </a:r>
            <a:r>
              <a:rPr lang="en-US" sz="2400" noProof="1">
                <a:solidFill>
                  <a:srgbClr val="000000"/>
                </a:solidFill>
                <a:latin typeface="Consolas" panose="020B0609020204030204" pitchFamily="49" charset="0"/>
              </a:rPr>
              <a:t>;     </a:t>
            </a:r>
            <a:r>
              <a:rPr lang="en-US" sz="2400" i="1" noProof="1">
                <a:solidFill>
                  <a:srgbClr val="008000"/>
                </a:solidFill>
                <a:latin typeface="Consolas" panose="020B0609020204030204" pitchFamily="49" charset="0"/>
              </a:rPr>
              <a:t>// Function-level</a:t>
            </a:r>
          </a:p>
          <a:p>
            <a:r>
              <a:rPr lang="en-US" sz="240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400" noProof="1">
                <a:solidFill>
                  <a:srgbClr val="001080"/>
                </a:solidFill>
                <a:latin typeface="Consolas" panose="020B0609020204030204" pitchFamily="49" charset="0"/>
              </a:rPr>
              <a:t>mistypeVariable</a:t>
            </a:r>
            <a:r>
              <a:rPr lang="en-US" sz="2400" noProof="1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2400" noProof="1">
                <a:solidFill>
                  <a:srgbClr val="098658"/>
                </a:solidFill>
                <a:latin typeface="Consolas" panose="020B0609020204030204" pitchFamily="49" charset="0"/>
              </a:rPr>
              <a:t>17</a:t>
            </a:r>
            <a:r>
              <a:rPr lang="en-US" sz="2400" noProof="1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</a:p>
          <a:p>
            <a:r>
              <a:rPr lang="en-US" sz="2400" noProof="1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258EA3B-4DE5-4BE5-8735-3B21B6B3BF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9338" y="2671288"/>
            <a:ext cx="2075371" cy="405683"/>
          </a:xfrm>
          <a:prstGeom prst="rect">
            <a:avLst/>
          </a:prstGeom>
          <a:solidFill>
            <a:srgbClr val="234465">
              <a:alpha val="40000"/>
            </a:srgbClr>
          </a:solidFill>
          <a:ln w="12700">
            <a:noFill/>
          </a:ln>
        </p:spPr>
        <p:txBody>
          <a:bodyPr wrap="square" lIns="18000" tIns="18000" rIns="18000" bIns="18000">
            <a:spAutoFit/>
          </a:bodyPr>
          <a:lstStyle/>
          <a:p>
            <a:r>
              <a:rPr lang="en-US" sz="2400" b="1" noProof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'use strict'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EA3D5D-C339-4373-B027-7CC6D2179D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18175" y="4089264"/>
            <a:ext cx="2075371" cy="405683"/>
          </a:xfrm>
          <a:prstGeom prst="rect">
            <a:avLst/>
          </a:prstGeom>
          <a:solidFill>
            <a:srgbClr val="234465">
              <a:alpha val="40000"/>
            </a:srgbClr>
          </a:solidFill>
          <a:ln w="12700">
            <a:noFill/>
          </a:ln>
        </p:spPr>
        <p:txBody>
          <a:bodyPr wrap="square" lIns="18000" tIns="18000" rIns="18000" bIns="18000">
            <a:spAutoFit/>
          </a:bodyPr>
          <a:lstStyle/>
          <a:p>
            <a:r>
              <a:rPr lang="en-US" sz="2400" b="1" noProof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'use strict'</a:t>
            </a:r>
          </a:p>
        </p:txBody>
      </p:sp>
    </p:spTree>
    <p:extLst>
      <p:ext uri="{BB962C8B-B14F-4D97-AF65-F5344CB8AC3E}">
        <p14:creationId xmlns:p14="http://schemas.microsoft.com/office/powerpoint/2010/main" val="2217578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2" grpId="0" animBg="1"/>
      <p:bldP spid="14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Rectangle 3"/>
          <p:cNvSpPr txBox="1">
            <a:spLocks noGrp="1"/>
          </p:cNvSpPr>
          <p:nvPr>
            <p:ph type="body" idx="4294967295"/>
          </p:nvPr>
        </p:nvSpPr>
        <p:spPr>
          <a:xfrm>
            <a:off x="190400" y="1196123"/>
            <a:ext cx="4690600" cy="5528769"/>
          </a:xfrm>
          <a:prstGeom prst="rect">
            <a:avLst/>
          </a:prstGeom>
        </p:spPr>
        <p:txBody>
          <a:bodyPr/>
          <a:lstStyle/>
          <a:p>
            <a:pPr>
              <a:buClr>
                <a:srgbClr val="234465"/>
              </a:buClr>
            </a:pPr>
            <a:r>
              <a:rPr dirty="0"/>
              <a:t>Visual Studio Code has a</a:t>
            </a:r>
            <a:r>
              <a:rPr lang="en-US" dirty="0"/>
              <a:t> </a:t>
            </a:r>
            <a:r>
              <a:rPr dirty="0"/>
              <a:t>built-in 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debugger</a:t>
            </a:r>
          </a:p>
          <a:p>
            <a:pPr>
              <a:buClr>
                <a:srgbClr val="234465"/>
              </a:buClr>
            </a:pPr>
            <a:r>
              <a:rPr dirty="0"/>
              <a:t>It provides:</a:t>
            </a:r>
          </a:p>
          <a:p>
            <a:pPr marL="803275" lvl="1" indent="-360362">
              <a:buClr>
                <a:srgbClr val="234465"/>
              </a:buClr>
              <a:defRPr sz="3100" b="1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sz="3200" dirty="0"/>
              <a:t>Breakpoints</a:t>
            </a:r>
          </a:p>
          <a:p>
            <a:pPr marL="803275" lvl="1" indent="-360362">
              <a:buClr>
                <a:srgbClr val="234465"/>
              </a:buClr>
              <a:defRPr sz="3100"/>
            </a:pPr>
            <a:r>
              <a:rPr sz="3200" dirty="0"/>
              <a:t>Ability to </a:t>
            </a:r>
            <a:r>
              <a:rPr sz="3200" b="1" dirty="0">
                <a:solidFill>
                  <a:schemeClr val="accent1"/>
                </a:solidFill>
                <a:sym typeface="Helvetica"/>
              </a:rPr>
              <a:t>trace</a:t>
            </a:r>
            <a:r>
              <a:rPr sz="3200" dirty="0"/>
              <a:t> the </a:t>
            </a:r>
            <a:br>
              <a:rPr sz="3200" dirty="0"/>
            </a:br>
            <a:r>
              <a:rPr sz="3200" dirty="0"/>
              <a:t>code execution</a:t>
            </a:r>
          </a:p>
          <a:p>
            <a:pPr marL="803275" lvl="1" indent="-360362">
              <a:buClr>
                <a:srgbClr val="234465"/>
              </a:buClr>
              <a:defRPr sz="3100"/>
            </a:pPr>
            <a:r>
              <a:rPr sz="3200" dirty="0"/>
              <a:t>Ability to </a:t>
            </a:r>
            <a:r>
              <a:rPr sz="3200" b="1" dirty="0">
                <a:solidFill>
                  <a:schemeClr val="accent1"/>
                </a:solidFill>
                <a:sym typeface="Helvetica"/>
              </a:rPr>
              <a:t>inspect</a:t>
            </a:r>
            <a:r>
              <a:rPr sz="3200" dirty="0"/>
              <a:t> </a:t>
            </a:r>
            <a:br>
              <a:rPr sz="3200" dirty="0"/>
            </a:br>
            <a:r>
              <a:rPr sz="3200" dirty="0"/>
              <a:t>variables at runtime</a:t>
            </a:r>
          </a:p>
        </p:txBody>
      </p:sp>
      <p:sp>
        <p:nvSpPr>
          <p:cNvPr id="405" name="Rectangle 2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</p:spPr>
        <p:txBody>
          <a:bodyPr/>
          <a:lstStyle/>
          <a:p>
            <a:r>
              <a:t>Debugging in Visual Studio Code</a:t>
            </a:r>
          </a:p>
        </p:txBody>
      </p:sp>
      <p:pic>
        <p:nvPicPr>
          <p:cNvPr id="406" name="Screen Shot 2020-01-15 at 15.17.34.png" descr="Screen Shot 2020-01-15 at 15.17.34.png"/>
          <p:cNvPicPr>
            <a:picLocks noChangeAspect="1"/>
          </p:cNvPicPr>
          <p:nvPr/>
        </p:nvPicPr>
        <p:blipFill>
          <a:blip r:embed="rId2" cstate="print"/>
          <a:srcRect t="795" b="795"/>
          <a:stretch>
            <a:fillRect/>
          </a:stretch>
        </p:blipFill>
        <p:spPr>
          <a:xfrm>
            <a:off x="5038381" y="1539000"/>
            <a:ext cx="6709174" cy="4126504"/>
          </a:xfrm>
          <a:prstGeom prst="rect">
            <a:avLst/>
          </a:prstGeom>
          <a:ln w="12700">
            <a:miter lim="400000"/>
          </a:ln>
          <a:effectLst>
            <a:outerShdw blurRad="63500" rotWithShape="0">
              <a:srgbClr val="000000">
                <a:alpha val="40000"/>
              </a:srgbClr>
            </a:outerShdw>
          </a:effectLst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53</a:t>
            </a:fld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Content Placeholder 2"/>
          <p:cNvSpPr txBox="1">
            <a:spLocks noGrp="1"/>
          </p:cNvSpPr>
          <p:nvPr>
            <p:ph type="body" idx="4294967295"/>
          </p:nvPr>
        </p:nvSpPr>
        <p:spPr>
          <a:xfrm>
            <a:off x="190400" y="1196123"/>
            <a:ext cx="11818100" cy="5528769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14000"/>
              </a:lnSpc>
            </a:pPr>
            <a:r>
              <a:rPr dirty="0"/>
              <a:t>Start without Debugger: 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[</a:t>
            </a:r>
            <a:r>
              <a:rPr lang="en-US"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Ctrl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+F5]</a:t>
            </a:r>
          </a:p>
          <a:p>
            <a:pPr>
              <a:lnSpc>
                <a:spcPct val="114000"/>
              </a:lnSpc>
              <a:defRPr>
                <a:solidFill>
                  <a:srgbClr val="2A4362"/>
                </a:solidFill>
              </a:defRPr>
            </a:pPr>
            <a:r>
              <a:rPr dirty="0"/>
              <a:t>Start with Debugger: 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[F5]</a:t>
            </a:r>
          </a:p>
          <a:p>
            <a:pPr>
              <a:lnSpc>
                <a:spcPct val="114000"/>
              </a:lnSpc>
            </a:pPr>
            <a:r>
              <a:rPr dirty="0"/>
              <a:t>Toggle a breakpoint: 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[F9]</a:t>
            </a:r>
          </a:p>
          <a:p>
            <a:pPr>
              <a:lnSpc>
                <a:spcPct val="114000"/>
              </a:lnSpc>
            </a:pPr>
            <a:r>
              <a:rPr dirty="0"/>
              <a:t>Trace step by step: 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[F10]</a:t>
            </a:r>
          </a:p>
          <a:p>
            <a:pPr>
              <a:lnSpc>
                <a:spcPct val="114000"/>
              </a:lnSpc>
            </a:pPr>
            <a:r>
              <a:rPr dirty="0"/>
              <a:t>Force step into: 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[F11]</a:t>
            </a:r>
          </a:p>
        </p:txBody>
      </p:sp>
      <p:sp>
        <p:nvSpPr>
          <p:cNvPr id="415" name="Title 3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</p:spPr>
        <p:txBody>
          <a:bodyPr>
            <a:normAutofit/>
          </a:bodyPr>
          <a:lstStyle>
            <a:lvl1pPr defTabSz="1181884">
              <a:defRPr sz="3783"/>
            </a:lvl1pPr>
          </a:lstStyle>
          <a:p>
            <a:r>
              <a:rPr sz="4000" dirty="0"/>
              <a:t>Using the Debugger in Visual Studio Code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54</a:t>
            </a:fld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4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4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4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4" grpId="0" build="p" bldLvl="5" animBg="1" advAuto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FF3AC5AC-9A3A-4B7F-A472-2CAD7AEA2659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Lab Problems </a:t>
            </a:r>
            <a:r>
              <a:rPr lang="en-US" b="1" dirty="0"/>
              <a:t>7</a:t>
            </a:r>
            <a:r>
              <a:rPr lang="en-US" dirty="0"/>
              <a:t> &amp; </a:t>
            </a:r>
            <a:r>
              <a:rPr lang="en-US" b="1" dirty="0"/>
              <a:t>8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>
          <a:xfrm>
            <a:off x="615109" y="4704825"/>
            <a:ext cx="10961783" cy="768084"/>
          </a:xfrm>
        </p:spPr>
        <p:txBody>
          <a:bodyPr/>
          <a:lstStyle/>
          <a:p>
            <a:r>
              <a:rPr lang="en-US" dirty="0"/>
              <a:t>Live Demonstration</a:t>
            </a:r>
          </a:p>
        </p:txBody>
      </p:sp>
    </p:spTree>
    <p:extLst>
      <p:ext uri="{BB962C8B-B14F-4D97-AF65-F5344CB8AC3E}">
        <p14:creationId xmlns:p14="http://schemas.microsoft.com/office/powerpoint/2010/main" val="3609956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954" y="1447801"/>
            <a:ext cx="2438095" cy="24380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Language Specifics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Type Coercion, Functions and Scope</a:t>
            </a:r>
          </a:p>
        </p:txBody>
      </p:sp>
    </p:spTree>
    <p:extLst>
      <p:ext uri="{BB962C8B-B14F-4D97-AF65-F5344CB8AC3E}">
        <p14:creationId xmlns:p14="http://schemas.microsoft.com/office/powerpoint/2010/main" val="29992148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676400" y="1143000"/>
            <a:ext cx="10287001" cy="527604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3400" dirty="0"/>
              <a:t>First-class functions – a function can be passed as an </a:t>
            </a:r>
            <a:r>
              <a:rPr lang="en-US" sz="3400" b="1" dirty="0">
                <a:solidFill>
                  <a:schemeClr val="bg1"/>
                </a:solidFill>
              </a:rPr>
              <a:t>argument</a:t>
            </a:r>
            <a:r>
              <a:rPr lang="en-US" sz="3400" dirty="0"/>
              <a:t> to other functions</a:t>
            </a:r>
          </a:p>
          <a:p>
            <a:pPr>
              <a:spcBef>
                <a:spcPts val="0"/>
              </a:spcBef>
            </a:pPr>
            <a:r>
              <a:rPr lang="en-US" sz="3400" dirty="0"/>
              <a:t>Can be </a:t>
            </a:r>
            <a:r>
              <a:rPr lang="en-US" sz="3400" b="1" dirty="0">
                <a:solidFill>
                  <a:schemeClr val="bg1"/>
                </a:solidFill>
              </a:rPr>
              <a:t>returned</a:t>
            </a:r>
            <a:r>
              <a:rPr lang="en-US" sz="3400" dirty="0"/>
              <a:t> by another function and can be </a:t>
            </a:r>
            <a:r>
              <a:rPr lang="en-US" sz="3400" b="1" dirty="0">
                <a:solidFill>
                  <a:schemeClr val="bg1"/>
                </a:solidFill>
              </a:rPr>
              <a:t>assigned</a:t>
            </a:r>
            <a:r>
              <a:rPr lang="en-US" sz="3400" dirty="0"/>
              <a:t> as a value to a variable</a:t>
            </a:r>
          </a:p>
          <a:p>
            <a:pPr>
              <a:spcBef>
                <a:spcPts val="0"/>
              </a:spcBef>
            </a:pPr>
            <a:endParaRPr lang="en-US" sz="3000" dirty="0"/>
          </a:p>
          <a:p>
            <a:pPr>
              <a:spcBef>
                <a:spcPts val="0"/>
              </a:spcBef>
            </a:pPr>
            <a:endParaRPr lang="en-US" sz="3000" dirty="0"/>
          </a:p>
          <a:p>
            <a:pPr>
              <a:spcBef>
                <a:spcPts val="0"/>
              </a:spcBef>
            </a:pPr>
            <a:endParaRPr lang="en-US" sz="3000" dirty="0"/>
          </a:p>
          <a:p>
            <a:pPr>
              <a:spcBef>
                <a:spcPts val="0"/>
              </a:spcBef>
            </a:pPr>
            <a:endParaRPr lang="en-US" sz="3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First-class Functions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2226000" y="3518844"/>
            <a:ext cx="8775000" cy="280337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function running() 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return "Running";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function category(</a:t>
            </a:r>
            <a:r>
              <a:rPr lang="en-US" sz="2400" dirty="0">
                <a:solidFill>
                  <a:schemeClr val="bg1"/>
                </a:solidFill>
                <a:effectLst/>
              </a:rPr>
              <a:t>run</a:t>
            </a:r>
            <a:r>
              <a:rPr lang="en-US" sz="2400" dirty="0">
                <a:solidFill>
                  <a:schemeClr val="tx1"/>
                </a:solidFill>
                <a:effectLst/>
              </a:rPr>
              <a:t>, </a:t>
            </a:r>
            <a:r>
              <a:rPr lang="en-US" sz="2400" dirty="0">
                <a:solidFill>
                  <a:schemeClr val="bg1"/>
                </a:solidFill>
                <a:effectLst/>
              </a:rPr>
              <a:t>type</a:t>
            </a:r>
            <a:r>
              <a:rPr lang="en-US" sz="2400" dirty="0">
                <a:solidFill>
                  <a:schemeClr val="tx1"/>
                </a:solidFill>
                <a:effectLst/>
              </a:rPr>
              <a:t>) 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console.log(run() + " " + type);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category(</a:t>
            </a:r>
            <a:r>
              <a:rPr lang="en-US" sz="2400" dirty="0">
                <a:solidFill>
                  <a:schemeClr val="bg1"/>
                </a:solidFill>
                <a:effectLst/>
              </a:rPr>
              <a:t>running</a:t>
            </a:r>
            <a:r>
              <a:rPr lang="en-US" sz="2400" dirty="0">
                <a:solidFill>
                  <a:schemeClr val="tx1"/>
                </a:solidFill>
                <a:effectLst/>
              </a:rPr>
              <a:t>, "sprint"); 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//Running sprint</a:t>
            </a:r>
          </a:p>
        </p:txBody>
      </p:sp>
      <p:sp>
        <p:nvSpPr>
          <p:cNvPr id="2" name="Rounded Rectangular Callout 1"/>
          <p:cNvSpPr/>
          <p:nvPr/>
        </p:nvSpPr>
        <p:spPr bwMode="auto">
          <a:xfrm>
            <a:off x="6540500" y="3695700"/>
            <a:ext cx="2438400" cy="685800"/>
          </a:xfrm>
          <a:prstGeom prst="wedgeRoundRectCallout">
            <a:avLst>
              <a:gd name="adj1" fmla="val -74551"/>
              <a:gd name="adj2" fmla="val 11341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Callback</a:t>
            </a:r>
          </a:p>
          <a:p>
            <a:pPr algn="ctr"/>
            <a:r>
              <a:rPr lang="en-US" sz="2000" b="1" dirty="0">
                <a:solidFill>
                  <a:srgbClr val="FFFFFF"/>
                </a:solidFill>
              </a:rPr>
              <a:t>function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85549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3400" dirty="0"/>
              <a:t>Functions can be </a:t>
            </a:r>
            <a:r>
              <a:rPr lang="en-US" sz="3400" b="1" dirty="0">
                <a:solidFill>
                  <a:schemeClr val="bg1"/>
                </a:solidFill>
              </a:rPr>
              <a:t>nested</a:t>
            </a:r>
            <a:r>
              <a:rPr lang="en-US" sz="3400" dirty="0"/>
              <a:t> - </a:t>
            </a:r>
            <a:r>
              <a:rPr lang="en-US" sz="3400" b="1" dirty="0">
                <a:solidFill>
                  <a:schemeClr val="bg1"/>
                </a:solidFill>
              </a:rPr>
              <a:t>hold other functions</a:t>
            </a:r>
          </a:p>
          <a:p>
            <a:pPr lvl="1">
              <a:lnSpc>
                <a:spcPct val="100000"/>
              </a:lnSpc>
              <a:spcAft>
                <a:spcPts val="0"/>
              </a:spcAft>
            </a:pPr>
            <a:r>
              <a:rPr lang="en-US" sz="3199" dirty="0"/>
              <a:t>Inner functions have </a:t>
            </a:r>
            <a:r>
              <a:rPr lang="en-US" sz="3199" b="1" dirty="0">
                <a:solidFill>
                  <a:schemeClr val="bg1"/>
                </a:solidFill>
              </a:rPr>
              <a:t>access</a:t>
            </a:r>
            <a:r>
              <a:rPr lang="en-US" sz="3199" dirty="0"/>
              <a:t> to </a:t>
            </a:r>
            <a:r>
              <a:rPr lang="en-US" sz="3199" b="1" dirty="0">
                <a:solidFill>
                  <a:schemeClr val="bg1"/>
                </a:solidFill>
              </a:rPr>
              <a:t>variables</a:t>
            </a:r>
            <a:r>
              <a:rPr lang="en-US" sz="3199" dirty="0"/>
              <a:t> from </a:t>
            </a:r>
            <a:r>
              <a:rPr lang="en-US" sz="3199" b="1" dirty="0">
                <a:solidFill>
                  <a:schemeClr val="bg1"/>
                </a:solidFill>
              </a:rPr>
              <a:t>their parent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Functions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01030" y="2895601"/>
            <a:ext cx="8019371" cy="243410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function hypotenuse(m, n) {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outer function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function square(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num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) {</a:t>
            </a:r>
            <a:r>
              <a:rPr lang="en-US" sz="2400" b="1" dirty="0">
                <a:latin typeface="Consolas" panose="020B0609020204030204" pitchFamily="49" charset="0"/>
              </a:rPr>
              <a:t> 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inner function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    return </a:t>
            </a:r>
            <a:r>
              <a:rPr lang="en-US" sz="2400" b="1" dirty="0" err="1">
                <a:latin typeface="Consolas" panose="020B0609020204030204" pitchFamily="49" charset="0"/>
              </a:rPr>
              <a:t>num</a:t>
            </a:r>
            <a:r>
              <a:rPr lang="en-US" sz="2400" b="1" dirty="0">
                <a:latin typeface="Consolas" panose="020B0609020204030204" pitchFamily="49" charset="0"/>
              </a:rPr>
              <a:t> * </a:t>
            </a:r>
            <a:r>
              <a:rPr lang="en-US" sz="2400" b="1" dirty="0" err="1">
                <a:latin typeface="Consolas" panose="020B0609020204030204" pitchFamily="49" charset="0"/>
              </a:rPr>
              <a:t>num</a:t>
            </a:r>
            <a:r>
              <a:rPr lang="en-US" sz="24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return </a:t>
            </a:r>
            <a:r>
              <a:rPr lang="en-US" sz="2400" b="1" dirty="0" err="1">
                <a:latin typeface="Consolas" panose="020B0609020204030204" pitchFamily="49" charset="0"/>
              </a:rPr>
              <a:t>Math.sqrt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square</a:t>
            </a:r>
            <a:r>
              <a:rPr lang="en-US" sz="2400" b="1" dirty="0">
                <a:latin typeface="Consolas" panose="020B0609020204030204" pitchFamily="49" charset="0"/>
              </a:rPr>
              <a:t>(m) +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square</a:t>
            </a:r>
            <a:r>
              <a:rPr lang="en-US" sz="2400" b="1" dirty="0">
                <a:latin typeface="Consolas" panose="020B0609020204030204" pitchFamily="49" charset="0"/>
              </a:rPr>
              <a:t>(n));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Right Arrow 4"/>
          <p:cNvSpPr/>
          <p:nvPr/>
        </p:nvSpPr>
        <p:spPr bwMode="auto">
          <a:xfrm>
            <a:off x="4348465" y="5786778"/>
            <a:ext cx="6096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01030" y="5665091"/>
            <a:ext cx="1308375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3, 4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92169" y="5672944"/>
            <a:ext cx="990600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28960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1CABF4E-BC40-4AF9-AEB6-8B4A88F265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361000" y="1379452"/>
            <a:ext cx="9315000" cy="5276048"/>
          </a:xfrm>
        </p:spPr>
        <p:txBody>
          <a:bodyPr/>
          <a:lstStyle/>
          <a:p>
            <a:r>
              <a:rPr lang="en-US" dirty="0"/>
              <a:t>Variable and function declarations are </a:t>
            </a:r>
            <a:r>
              <a:rPr lang="en-US" b="1" dirty="0">
                <a:solidFill>
                  <a:schemeClr val="bg1"/>
                </a:solidFill>
              </a:rPr>
              <a:t>put into memory</a:t>
            </a:r>
            <a:r>
              <a:rPr lang="en-US" dirty="0"/>
              <a:t> during the </a:t>
            </a:r>
            <a:r>
              <a:rPr lang="en-US" b="1" dirty="0">
                <a:solidFill>
                  <a:schemeClr val="bg1"/>
                </a:solidFill>
              </a:rPr>
              <a:t>compile</a:t>
            </a:r>
            <a:r>
              <a:rPr lang="en-US" dirty="0"/>
              <a:t> phase, but stay exactly where you </a:t>
            </a:r>
            <a:r>
              <a:rPr lang="en-US" b="1" dirty="0">
                <a:solidFill>
                  <a:schemeClr val="bg1"/>
                </a:solidFill>
              </a:rPr>
              <a:t>typed</a:t>
            </a:r>
            <a:r>
              <a:rPr lang="en-US" dirty="0"/>
              <a:t> them in your code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Only declarations are hoisted</a:t>
            </a:r>
          </a:p>
          <a:p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5B44DC9-0782-483C-9309-4E7877181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Hoisting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57720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755598" cy="5528766"/>
          </a:xfrm>
        </p:spPr>
        <p:txBody>
          <a:bodyPr>
            <a:normAutofit/>
          </a:bodyPr>
          <a:lstStyle/>
          <a:p>
            <a:pPr latinLnBrk="0"/>
            <a:r>
              <a:rPr lang="en-US" dirty="0"/>
              <a:t>JavaScript is a </a:t>
            </a:r>
            <a:r>
              <a:rPr lang="en-US" b="1" dirty="0">
                <a:solidFill>
                  <a:schemeClr val="bg1"/>
                </a:solidFill>
              </a:rPr>
              <a:t>dynamic programming language</a:t>
            </a:r>
          </a:p>
          <a:p>
            <a:pPr lvl="1" latinLnBrk="0"/>
            <a:r>
              <a:rPr lang="en-US" dirty="0"/>
              <a:t>Operations otherwise done at </a:t>
            </a:r>
            <a:r>
              <a:rPr lang="en-US" sz="3398" b="1" dirty="0">
                <a:solidFill>
                  <a:schemeClr val="bg1"/>
                </a:solidFill>
              </a:rPr>
              <a:t>compile-time</a:t>
            </a:r>
            <a:r>
              <a:rPr lang="en-US" dirty="0"/>
              <a:t> can be done at </a:t>
            </a:r>
            <a:r>
              <a:rPr lang="en-US" sz="3398" b="1" dirty="0">
                <a:solidFill>
                  <a:schemeClr val="bg1"/>
                </a:solidFill>
              </a:rPr>
              <a:t>run-time</a:t>
            </a:r>
          </a:p>
          <a:p>
            <a:pPr latinLnBrk="0"/>
            <a:r>
              <a:rPr lang="en-US" dirty="0"/>
              <a:t>It is </a:t>
            </a:r>
            <a:r>
              <a:rPr lang="en-US" b="1" dirty="0">
                <a:solidFill>
                  <a:schemeClr val="bg1"/>
                </a:solidFill>
              </a:rPr>
              <a:t>possible</a:t>
            </a:r>
            <a:r>
              <a:rPr lang="en-US" dirty="0"/>
              <a:t> to change the </a:t>
            </a:r>
            <a:r>
              <a:rPr lang="en-US" b="1" dirty="0">
                <a:solidFill>
                  <a:schemeClr val="bg1"/>
                </a:solidFill>
              </a:rPr>
              <a:t>type</a:t>
            </a:r>
            <a:r>
              <a:rPr lang="en-US" dirty="0"/>
              <a:t> of a variable or add new properties or methods to an object </a:t>
            </a:r>
            <a:r>
              <a:rPr lang="en-US" b="1" dirty="0">
                <a:solidFill>
                  <a:schemeClr val="bg1"/>
                </a:solidFill>
              </a:rPr>
              <a:t>while</a:t>
            </a:r>
            <a:r>
              <a:rPr lang="en-US" dirty="0"/>
              <a:t> the program is </a:t>
            </a:r>
            <a:r>
              <a:rPr lang="en-US" b="1" dirty="0">
                <a:solidFill>
                  <a:schemeClr val="bg1"/>
                </a:solidFill>
              </a:rPr>
              <a:t>running</a:t>
            </a:r>
          </a:p>
          <a:p>
            <a:pPr latinLnBrk="0"/>
            <a:r>
              <a:rPr lang="en-US" dirty="0"/>
              <a:t>In </a:t>
            </a:r>
            <a:r>
              <a:rPr lang="en-US" b="1" dirty="0">
                <a:solidFill>
                  <a:schemeClr val="bg1"/>
                </a:solidFill>
              </a:rPr>
              <a:t>static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programming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languages</a:t>
            </a:r>
            <a:r>
              <a:rPr lang="en-US" dirty="0"/>
              <a:t>, such changes are normally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possible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Programming Language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2305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Hoisting Variables 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217106" y="983404"/>
            <a:ext cx="9669393" cy="123371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pt-BR" sz="2200" dirty="0">
                <a:solidFill>
                  <a:schemeClr val="tx1"/>
                </a:solidFill>
                <a:effectLst/>
              </a:rPr>
              <a:t>console.log(</a:t>
            </a:r>
            <a:r>
              <a:rPr lang="pt-BR" sz="2200" dirty="0">
                <a:solidFill>
                  <a:schemeClr val="bg1"/>
                </a:solidFill>
                <a:effectLst/>
              </a:rPr>
              <a:t>num</a:t>
            </a:r>
            <a:r>
              <a:rPr lang="pt-BR" sz="2200" dirty="0">
                <a:solidFill>
                  <a:schemeClr val="tx1"/>
                </a:solidFill>
                <a:effectLst/>
              </a:rPr>
              <a:t>); </a:t>
            </a:r>
            <a:r>
              <a:rPr lang="pt-BR" sz="2200" i="1" dirty="0">
                <a:solidFill>
                  <a:schemeClr val="accent2"/>
                </a:solidFill>
                <a:effectLst/>
              </a:rPr>
              <a:t>// Returns undefined</a:t>
            </a:r>
            <a:r>
              <a:rPr lang="pt-BR" sz="2200" dirty="0">
                <a:solidFill>
                  <a:schemeClr val="tx1"/>
                </a:solidFill>
                <a:effectLst/>
              </a:rPr>
              <a:t> </a:t>
            </a:r>
          </a:p>
          <a:p>
            <a:r>
              <a:rPr lang="pt-BR" sz="2200" dirty="0">
                <a:solidFill>
                  <a:schemeClr val="tx1"/>
                </a:solidFill>
                <a:effectLst/>
              </a:rPr>
              <a:t>var </a:t>
            </a:r>
            <a:r>
              <a:rPr lang="pt-BR" sz="2200" dirty="0">
                <a:solidFill>
                  <a:schemeClr val="bg1"/>
                </a:solidFill>
                <a:effectLst/>
              </a:rPr>
              <a:t>num</a:t>
            </a:r>
            <a:r>
              <a:rPr lang="pt-BR" sz="22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pt-BR" sz="2200" dirty="0">
                <a:solidFill>
                  <a:schemeClr val="tx1"/>
                </a:solidFill>
                <a:effectLst/>
              </a:rPr>
              <a:t>num = 6;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217106" y="2427477"/>
            <a:ext cx="9669393" cy="123371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pt-BR" sz="2200" dirty="0">
                <a:solidFill>
                  <a:schemeClr val="bg1"/>
                </a:solidFill>
                <a:effectLst/>
              </a:rPr>
              <a:t>num</a:t>
            </a:r>
            <a:r>
              <a:rPr lang="pt-BR" sz="2200" dirty="0">
                <a:solidFill>
                  <a:schemeClr val="tx1"/>
                </a:solidFill>
                <a:effectLst/>
              </a:rPr>
              <a:t> = 6;</a:t>
            </a:r>
          </a:p>
          <a:p>
            <a:r>
              <a:rPr lang="pt-BR" sz="2200" dirty="0">
                <a:solidFill>
                  <a:schemeClr val="tx1"/>
                </a:solidFill>
                <a:effectLst/>
              </a:rPr>
              <a:t>console.log(</a:t>
            </a:r>
            <a:r>
              <a:rPr lang="pt-BR" sz="2200" dirty="0">
                <a:solidFill>
                  <a:schemeClr val="bg1"/>
                </a:solidFill>
                <a:effectLst/>
              </a:rPr>
              <a:t>num</a:t>
            </a:r>
            <a:r>
              <a:rPr lang="pt-BR" sz="2200" dirty="0">
                <a:solidFill>
                  <a:schemeClr val="tx1"/>
                </a:solidFill>
                <a:effectLst/>
              </a:rPr>
              <a:t>); </a:t>
            </a:r>
            <a:r>
              <a:rPr lang="pt-BR" sz="2200" i="1" dirty="0">
                <a:solidFill>
                  <a:schemeClr val="accent2"/>
                </a:solidFill>
                <a:effectLst/>
              </a:rPr>
              <a:t>// returns 6</a:t>
            </a:r>
          </a:p>
          <a:p>
            <a:r>
              <a:rPr lang="pt-BR" sz="2200" dirty="0">
                <a:solidFill>
                  <a:schemeClr val="bg1"/>
                </a:solidFill>
                <a:effectLst/>
              </a:rPr>
              <a:t>var num</a:t>
            </a:r>
            <a:r>
              <a:rPr lang="pt-BR" sz="2200" dirty="0">
                <a:solidFill>
                  <a:schemeClr val="tx1"/>
                </a:solidFill>
                <a:effectLst/>
              </a:rPr>
              <a:t>;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217106" y="3871550"/>
            <a:ext cx="9669393" cy="123371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pt-BR" sz="2200" dirty="0">
                <a:solidFill>
                  <a:schemeClr val="tx1"/>
                </a:solidFill>
                <a:effectLst/>
              </a:rPr>
              <a:t>num = 6;</a:t>
            </a:r>
          </a:p>
          <a:p>
            <a:r>
              <a:rPr lang="pt-BR" sz="2200" dirty="0">
                <a:solidFill>
                  <a:schemeClr val="tx1"/>
                </a:solidFill>
                <a:effectLst/>
              </a:rPr>
              <a:t>console.log(</a:t>
            </a:r>
            <a:r>
              <a:rPr lang="pt-BR" sz="2200" dirty="0">
                <a:solidFill>
                  <a:schemeClr val="bg1"/>
                </a:solidFill>
                <a:effectLst/>
              </a:rPr>
              <a:t>num</a:t>
            </a:r>
            <a:r>
              <a:rPr lang="pt-BR" sz="2200" dirty="0">
                <a:solidFill>
                  <a:schemeClr val="tx1"/>
                </a:solidFill>
                <a:effectLst/>
              </a:rPr>
              <a:t>); </a:t>
            </a:r>
            <a:r>
              <a:rPr lang="pt-BR" sz="2200" i="1" dirty="0">
                <a:solidFill>
                  <a:schemeClr val="accent2"/>
                </a:solidFill>
                <a:effectLst/>
              </a:rPr>
              <a:t>// ReferenceError: num is not defined</a:t>
            </a:r>
          </a:p>
          <a:p>
            <a:r>
              <a:rPr lang="pt-BR" sz="2200" dirty="0">
                <a:solidFill>
                  <a:schemeClr val="bg1"/>
                </a:solidFill>
                <a:effectLst/>
              </a:rPr>
              <a:t>let</a:t>
            </a:r>
            <a:r>
              <a:rPr lang="pt-BR" sz="2200" dirty="0">
                <a:solidFill>
                  <a:schemeClr val="tx1"/>
                </a:solidFill>
                <a:effectLst/>
              </a:rPr>
              <a:t> num;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2225656" y="5369966"/>
            <a:ext cx="9660843" cy="8951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pt-BR" sz="2200" dirty="0">
                <a:solidFill>
                  <a:schemeClr val="tx1"/>
                </a:solidFill>
                <a:effectLst/>
              </a:rPr>
              <a:t>console.log(</a:t>
            </a:r>
            <a:r>
              <a:rPr lang="pt-BR" sz="2200" dirty="0">
                <a:solidFill>
                  <a:schemeClr val="bg1"/>
                </a:solidFill>
                <a:effectLst/>
              </a:rPr>
              <a:t>num</a:t>
            </a:r>
            <a:r>
              <a:rPr lang="pt-BR" sz="2200" dirty="0">
                <a:solidFill>
                  <a:schemeClr val="tx1"/>
                </a:solidFill>
                <a:effectLst/>
              </a:rPr>
              <a:t>); </a:t>
            </a:r>
            <a:r>
              <a:rPr lang="pt-BR" sz="2200" i="1" dirty="0">
                <a:solidFill>
                  <a:schemeClr val="accent2"/>
                </a:solidFill>
                <a:effectLst/>
              </a:rPr>
              <a:t>// ReferenceError: num is not defined</a:t>
            </a:r>
          </a:p>
          <a:p>
            <a:r>
              <a:rPr lang="pt-BR" sz="2200" dirty="0">
                <a:solidFill>
                  <a:schemeClr val="bg1"/>
                </a:solidFill>
                <a:effectLst/>
              </a:rPr>
              <a:t>num</a:t>
            </a:r>
            <a:r>
              <a:rPr lang="pt-BR" sz="2200" dirty="0">
                <a:solidFill>
                  <a:schemeClr val="tx1"/>
                </a:solidFill>
                <a:effectLst/>
              </a:rPr>
              <a:t> = 6;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55794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Hoisting Functions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666997" y="983404"/>
            <a:ext cx="9003147" cy="169538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bg1"/>
                </a:solidFill>
                <a:effectLst/>
              </a:rPr>
              <a:t>run()</a:t>
            </a:r>
            <a:r>
              <a:rPr lang="en-US" sz="2400" dirty="0">
                <a:solidFill>
                  <a:schemeClr val="tx1"/>
                </a:solidFill>
                <a:effectLst/>
              </a:rPr>
              <a:t>; 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 running</a:t>
            </a:r>
          </a:p>
          <a:p>
            <a:r>
              <a:rPr lang="en-US" sz="2400" dirty="0">
                <a:solidFill>
                  <a:schemeClr val="bg1"/>
                </a:solidFill>
                <a:effectLst/>
              </a:rPr>
              <a:t>function run() 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console.log("running");</a:t>
            </a:r>
          </a:p>
          <a:p>
            <a:r>
              <a:rPr lang="en-US" sz="2400" dirty="0">
                <a:solidFill>
                  <a:schemeClr val="bg1"/>
                </a:solidFill>
                <a:effectLst/>
              </a:rPr>
              <a:t>};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666997" y="2840299"/>
            <a:ext cx="9003147" cy="169538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walk(); 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 </a:t>
            </a:r>
            <a:r>
              <a:rPr lang="en-US" sz="2400" i="1" dirty="0" err="1">
                <a:solidFill>
                  <a:schemeClr val="accent2"/>
                </a:solidFill>
                <a:effectLst/>
              </a:rPr>
              <a:t>ReferenceError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: walk is not defined</a:t>
            </a:r>
          </a:p>
          <a:p>
            <a:r>
              <a:rPr lang="en-US" sz="2400" dirty="0">
                <a:solidFill>
                  <a:schemeClr val="bg1"/>
                </a:solidFill>
                <a:effectLst/>
              </a:rPr>
              <a:t>let walk = function () 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console.log("walking");</a:t>
            </a:r>
          </a:p>
          <a:p>
            <a:r>
              <a:rPr lang="en-US" sz="2400" dirty="0">
                <a:solidFill>
                  <a:schemeClr val="bg1"/>
                </a:solidFill>
                <a:effectLst/>
              </a:rPr>
              <a:t>};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666997" y="4654932"/>
            <a:ext cx="9003147" cy="206471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console.log(walk); 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//undefined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walk(); 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 </a:t>
            </a:r>
            <a:r>
              <a:rPr lang="en-US" sz="2400" i="1" dirty="0" err="1">
                <a:solidFill>
                  <a:schemeClr val="accent2"/>
                </a:solidFill>
                <a:effectLst/>
              </a:rPr>
              <a:t>TypeError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: walk is not a function</a:t>
            </a:r>
          </a:p>
          <a:p>
            <a:r>
              <a:rPr lang="en-US" sz="2400" dirty="0" err="1">
                <a:solidFill>
                  <a:schemeClr val="bg1"/>
                </a:solidFill>
                <a:effectLst/>
              </a:rPr>
              <a:t>var</a:t>
            </a:r>
            <a:r>
              <a:rPr lang="en-US" sz="2400" dirty="0">
                <a:solidFill>
                  <a:schemeClr val="bg1"/>
                </a:solidFill>
                <a:effectLst/>
              </a:rPr>
              <a:t> walk = function () 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console.log("walking");</a:t>
            </a:r>
          </a:p>
          <a:p>
            <a:r>
              <a:rPr lang="en-US" sz="2400" dirty="0">
                <a:solidFill>
                  <a:schemeClr val="bg1"/>
                </a:solidFill>
                <a:effectLst/>
              </a:rPr>
              <a:t>};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16300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62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199" dirty="0"/>
              <a:t>Create function that applies </a:t>
            </a:r>
            <a:r>
              <a:rPr lang="en-US" sz="3199" b="1" dirty="0">
                <a:solidFill>
                  <a:schemeClr val="bg1"/>
                </a:solidFill>
              </a:rPr>
              <a:t>sum</a:t>
            </a:r>
            <a:r>
              <a:rPr lang="en-US" sz="3199" dirty="0"/>
              <a:t>, </a:t>
            </a:r>
            <a:r>
              <a:rPr lang="en-US" sz="3199" b="1" dirty="0">
                <a:solidFill>
                  <a:schemeClr val="bg1"/>
                </a:solidFill>
              </a:rPr>
              <a:t>inverse sum </a:t>
            </a:r>
            <a:r>
              <a:rPr lang="en-US" sz="3199" dirty="0"/>
              <a:t>and </a:t>
            </a:r>
            <a:r>
              <a:rPr lang="en-US" sz="3199" b="1" dirty="0">
                <a:solidFill>
                  <a:schemeClr val="bg1"/>
                </a:solidFill>
              </a:rPr>
              <a:t>concatenation</a:t>
            </a:r>
          </a:p>
          <a:p>
            <a:pPr lvl="1"/>
            <a:r>
              <a:rPr lang="en-US" sz="2999" dirty="0"/>
              <a:t>Try to use a </a:t>
            </a:r>
            <a:r>
              <a:rPr lang="en-US" sz="2999" b="1" dirty="0">
                <a:solidFill>
                  <a:schemeClr val="bg1"/>
                </a:solidFill>
              </a:rPr>
              <a:t>nested aggregating function</a:t>
            </a:r>
            <a:endParaRPr lang="en-US" sz="2999" dirty="0"/>
          </a:p>
          <a:p>
            <a:r>
              <a:rPr lang="en-US" sz="3199" dirty="0"/>
              <a:t>Input will be an </a:t>
            </a:r>
            <a:r>
              <a:rPr lang="en-US" sz="3199" b="1" dirty="0">
                <a:solidFill>
                  <a:schemeClr val="bg1"/>
                </a:solidFill>
              </a:rPr>
              <a:t>array</a:t>
            </a:r>
            <a:r>
              <a:rPr lang="en-US" sz="3199" dirty="0"/>
              <a:t> of numbers</a:t>
            </a:r>
          </a:p>
          <a:p>
            <a:pPr>
              <a:buClr>
                <a:srgbClr val="234465"/>
              </a:buClr>
            </a:pPr>
            <a:r>
              <a:rPr lang="en-US" sz="3199" b="1" dirty="0">
                <a:solidFill>
                  <a:schemeClr val="bg1"/>
                </a:solidFill>
              </a:rPr>
              <a:t>Print</a:t>
            </a:r>
            <a:r>
              <a:rPr lang="en-US" sz="3199" dirty="0"/>
              <a:t> the result on </a:t>
            </a:r>
            <a:r>
              <a:rPr lang="en-US" sz="3199" b="1" dirty="0">
                <a:solidFill>
                  <a:schemeClr val="bg1"/>
                </a:solidFill>
              </a:rPr>
              <a:t>separate lines </a:t>
            </a:r>
            <a:r>
              <a:rPr lang="en-US" sz="3199" dirty="0"/>
              <a:t>on the console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Aggregate Elements</a:t>
            </a:r>
          </a:p>
        </p:txBody>
      </p:sp>
      <p:sp>
        <p:nvSpPr>
          <p:cNvPr id="7" name="Right Arrow 4">
            <a:extLst>
              <a:ext uri="{FF2B5EF4-FFF2-40B4-BE49-F238E27FC236}">
                <a16:creationId xmlns:a16="http://schemas.microsoft.com/office/drawing/2014/main" id="{A8B6920B-937B-4664-8BB7-B04DE901AE33}"/>
              </a:ext>
            </a:extLst>
          </p:cNvPr>
          <p:cNvSpPr/>
          <p:nvPr/>
        </p:nvSpPr>
        <p:spPr bwMode="auto">
          <a:xfrm>
            <a:off x="3995719" y="4800763"/>
            <a:ext cx="6096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4D9E45-0D7C-4E81-9227-51F823B0807C}"/>
              </a:ext>
            </a:extLst>
          </p:cNvPr>
          <p:cNvSpPr txBox="1"/>
          <p:nvPr/>
        </p:nvSpPr>
        <p:spPr>
          <a:xfrm>
            <a:off x="1295719" y="4690265"/>
            <a:ext cx="2063405" cy="601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latin typeface="Consolas" panose="020B0609020204030204" pitchFamily="49" charset="0"/>
              </a:rPr>
              <a:t>[1, 2, 4]</a:t>
            </a:r>
            <a:endParaRPr lang="en-US" sz="2400" b="1" dirty="0"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9D054E-88FB-48C7-B3AD-C1C5C17799E9}"/>
              </a:ext>
            </a:extLst>
          </p:cNvPr>
          <p:cNvSpPr txBox="1"/>
          <p:nvPr/>
        </p:nvSpPr>
        <p:spPr>
          <a:xfrm>
            <a:off x="5239252" y="4284000"/>
            <a:ext cx="5657030" cy="141452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7  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sum:     </a:t>
            </a:r>
            <a:r>
              <a:rPr lang="en-US" sz="2400" b="1" i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+ </a:t>
            </a:r>
            <a:r>
              <a:rPr lang="en-US" sz="2400" b="1" i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+ </a:t>
            </a:r>
            <a:r>
              <a:rPr lang="en-US" sz="2400" b="1" i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3.5 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inverse: 1/</a:t>
            </a:r>
            <a:r>
              <a:rPr lang="en-US" sz="2400" b="1" i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+ 1/</a:t>
            </a:r>
            <a:r>
              <a:rPr lang="en-US" sz="2400" b="1" i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+ 1/</a:t>
            </a:r>
            <a:r>
              <a:rPr lang="en-US" sz="2400" b="1" i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124 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400" b="1" i="1" dirty="0" err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concat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:  '</a:t>
            </a:r>
            <a:r>
              <a:rPr lang="en-US" sz="2400" b="1" i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' + '</a:t>
            </a:r>
            <a:r>
              <a:rPr lang="en-US" sz="2400" b="1" i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' + '</a:t>
            </a:r>
            <a:r>
              <a:rPr lang="en-US" sz="2400" b="1" i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29961055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63</a:t>
            </a:fld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Aggregate Elements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874008" y="1359000"/>
            <a:ext cx="8520872" cy="520403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  <a:effectLst/>
              </a:rPr>
              <a:t>function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aggregateElements</a:t>
            </a:r>
            <a:r>
              <a:rPr lang="en-US" sz="2400" dirty="0">
                <a:solidFill>
                  <a:schemeClr val="tx1"/>
                </a:solidFill>
                <a:effectLst/>
              </a:rPr>
              <a:t>(elements) {</a:t>
            </a:r>
          </a:p>
          <a:p>
            <a:pPr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  <a:effectLst/>
              </a:rPr>
              <a:t>    </a:t>
            </a:r>
            <a:r>
              <a:rPr lang="en-US" sz="2400" dirty="0">
                <a:solidFill>
                  <a:schemeClr val="bg1"/>
                </a:solidFill>
                <a:effectLst/>
              </a:rPr>
              <a:t>aggregate</a:t>
            </a:r>
            <a:r>
              <a:rPr lang="en-US" sz="2400" dirty="0">
                <a:solidFill>
                  <a:schemeClr val="tx1"/>
                </a:solidFill>
                <a:effectLst/>
              </a:rPr>
              <a:t>(elements, 0, (a, b) =&gt; a + b);</a:t>
            </a:r>
          </a:p>
          <a:p>
            <a:pPr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  <a:effectLst/>
              </a:rPr>
              <a:t>    </a:t>
            </a:r>
            <a:r>
              <a:rPr lang="en-US" sz="2400" dirty="0">
                <a:solidFill>
                  <a:schemeClr val="bg1"/>
                </a:solidFill>
                <a:effectLst/>
              </a:rPr>
              <a:t>aggregate</a:t>
            </a:r>
            <a:r>
              <a:rPr lang="en-US" sz="2400" dirty="0">
                <a:solidFill>
                  <a:schemeClr val="tx1"/>
                </a:solidFill>
                <a:effectLst/>
              </a:rPr>
              <a:t>(elements, 0, (a, b) =&gt; a + 1 / b);</a:t>
            </a:r>
          </a:p>
          <a:p>
            <a:pPr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  <a:effectLst/>
              </a:rPr>
              <a:t>    </a:t>
            </a:r>
            <a:r>
              <a:rPr lang="en-US" sz="2400" dirty="0">
                <a:solidFill>
                  <a:schemeClr val="bg1"/>
                </a:solidFill>
                <a:effectLst/>
              </a:rPr>
              <a:t>aggregate</a:t>
            </a:r>
            <a:r>
              <a:rPr lang="en-US" sz="2400" dirty="0">
                <a:solidFill>
                  <a:schemeClr val="tx1"/>
                </a:solidFill>
                <a:effectLst/>
              </a:rPr>
              <a:t>(elements, '', (a, b) =&gt; a + b);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  <a:effectLst/>
              </a:rPr>
              <a:t>    function </a:t>
            </a:r>
            <a:r>
              <a:rPr lang="en-US" sz="2400" dirty="0">
                <a:solidFill>
                  <a:schemeClr val="bg1"/>
                </a:solidFill>
                <a:effectLst/>
              </a:rPr>
              <a:t>aggregate</a:t>
            </a:r>
            <a:r>
              <a:rPr lang="en-US" sz="2400" dirty="0">
                <a:solidFill>
                  <a:schemeClr val="tx1"/>
                </a:solidFill>
                <a:effectLst/>
              </a:rPr>
              <a:t>(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arr</a:t>
            </a:r>
            <a:r>
              <a:rPr lang="en-US" sz="2400" dirty="0">
                <a:solidFill>
                  <a:schemeClr val="tx1"/>
                </a:solidFill>
                <a:effectLst/>
              </a:rPr>
              <a:t>, initVal, func) {</a:t>
            </a:r>
          </a:p>
          <a:p>
            <a:pPr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  <a:effectLst/>
              </a:rPr>
              <a:t>        let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val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initVal;</a:t>
            </a:r>
          </a:p>
          <a:p>
            <a:pPr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  <a:effectLst/>
              </a:rPr>
              <a:t>        for (let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i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0;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i</a:t>
            </a:r>
            <a:r>
              <a:rPr lang="en-US" sz="2400" dirty="0">
                <a:solidFill>
                  <a:schemeClr val="tx1"/>
                </a:solidFill>
                <a:effectLst/>
              </a:rPr>
              <a:t> &lt; arr.length;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i</a:t>
            </a:r>
            <a:r>
              <a:rPr lang="en-US" sz="2400" dirty="0">
                <a:solidFill>
                  <a:schemeClr val="tx1"/>
                </a:solidFill>
                <a:effectLst/>
              </a:rPr>
              <a:t>++)</a:t>
            </a:r>
          </a:p>
          <a:p>
            <a:pPr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  <a:effectLst/>
              </a:rPr>
              <a:t>           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val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func</a:t>
            </a:r>
            <a:r>
              <a:rPr lang="en-US" sz="2400" dirty="0">
                <a:solidFill>
                  <a:schemeClr val="tx1"/>
                </a:solidFill>
                <a:effectLst/>
              </a:rPr>
              <a:t>(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val</a:t>
            </a:r>
            <a:r>
              <a:rPr lang="en-US" sz="2400" dirty="0">
                <a:solidFill>
                  <a:schemeClr val="tx1"/>
                </a:solidFill>
                <a:effectLst/>
              </a:rPr>
              <a:t>,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arr</a:t>
            </a:r>
            <a:r>
              <a:rPr lang="en-US" sz="2400" dirty="0">
                <a:solidFill>
                  <a:schemeClr val="tx1"/>
                </a:solidFill>
                <a:effectLst/>
              </a:rPr>
              <a:t>[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i</a:t>
            </a:r>
            <a:r>
              <a:rPr lang="en-US" sz="2400" dirty="0">
                <a:solidFill>
                  <a:schemeClr val="tx1"/>
                </a:solidFill>
                <a:effectLst/>
              </a:rPr>
              <a:t>]);</a:t>
            </a:r>
          </a:p>
          <a:p>
            <a:pPr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  <a:effectLst/>
              </a:rPr>
              <a:t>        console.log(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val</a:t>
            </a:r>
            <a:r>
              <a:rPr lang="en-US" sz="2400" dirty="0">
                <a:solidFill>
                  <a:schemeClr val="tx1"/>
                </a:solidFill>
                <a:effectLst/>
              </a:rPr>
              <a:t>);</a:t>
            </a:r>
          </a:p>
          <a:p>
            <a:pPr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  <a:effectLst/>
              </a:rPr>
              <a:t>    }</a:t>
            </a:r>
          </a:p>
          <a:p>
            <a:pPr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  <a:effectLst/>
              </a:rPr>
              <a:t>}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7D532A-9834-4CE8-AFC9-D27258F150D7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574537" y="3672146"/>
            <a:ext cx="2362200" cy="290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96176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1086" y="1656228"/>
            <a:ext cx="7579238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3481" y="1443265"/>
            <a:ext cx="8630747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227" y="3276643"/>
            <a:ext cx="2881926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575562" y="1758140"/>
            <a:ext cx="8123536" cy="4883420"/>
          </a:xfrm>
          <a:prstGeom prst="rect">
            <a:avLst/>
          </a:prstGeom>
        </p:spPr>
        <p:txBody>
          <a:bodyPr vert="horz" lIns="108000" tIns="36000" rIns="108000" bIns="36000" rtlCol="0">
            <a:normAutofit lnSpcReduction="1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chemeClr val="bg2"/>
                </a:solidFill>
              </a:rPr>
              <a:t>JavaScript is a </a:t>
            </a:r>
            <a:r>
              <a:rPr lang="en-US" sz="2800" b="1" dirty="0">
                <a:solidFill>
                  <a:schemeClr val="bg1"/>
                </a:solidFill>
              </a:rPr>
              <a:t>multi-paradigm</a:t>
            </a:r>
            <a:r>
              <a:rPr lang="en-US" sz="2800" b="1" dirty="0">
                <a:solidFill>
                  <a:schemeClr val="bg2"/>
                </a:solidFill>
              </a:rPr>
              <a:t> language</a:t>
            </a:r>
          </a:p>
          <a:p>
            <a:r>
              <a:rPr lang="en-US" sz="2800" b="1" dirty="0">
                <a:solidFill>
                  <a:schemeClr val="bg2"/>
                </a:solidFill>
              </a:rPr>
              <a:t>Variables are used to </a:t>
            </a:r>
            <a:r>
              <a:rPr lang="en-US" sz="2800" b="1" dirty="0">
                <a:solidFill>
                  <a:schemeClr val="bg1"/>
                </a:solidFill>
              </a:rPr>
              <a:t>store</a:t>
            </a:r>
            <a:r>
              <a:rPr lang="en-US" sz="2800" b="1" dirty="0">
                <a:solidFill>
                  <a:schemeClr val="bg2"/>
                </a:solidFill>
              </a:rPr>
              <a:t> data </a:t>
            </a:r>
            <a:r>
              <a:rPr lang="en-US" sz="2800" b="1" dirty="0">
                <a:solidFill>
                  <a:schemeClr val="bg1"/>
                </a:solidFill>
              </a:rPr>
              <a:t>references</a:t>
            </a:r>
          </a:p>
          <a:p>
            <a:pPr lvl="1">
              <a:buClr>
                <a:schemeClr val="bg2"/>
              </a:buClr>
            </a:pP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let</a:t>
            </a:r>
            <a:r>
              <a:rPr lang="en-US" sz="2600" b="1" dirty="0">
                <a:solidFill>
                  <a:schemeClr val="bg2"/>
                </a:solidFill>
              </a:rPr>
              <a:t>,</a:t>
            </a:r>
            <a:r>
              <a:rPr lang="en-US" sz="2600" b="1" dirty="0">
                <a:solidFill>
                  <a:schemeClr val="bg1"/>
                </a:solidFill>
              </a:rPr>
              <a:t> </a:t>
            </a:r>
            <a:r>
              <a:rPr lang="en-US" sz="2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const</a:t>
            </a:r>
            <a:r>
              <a:rPr lang="en-US" sz="2600" b="1" dirty="0">
                <a:solidFill>
                  <a:schemeClr val="bg1"/>
                </a:solidFill>
              </a:rPr>
              <a:t> </a:t>
            </a:r>
            <a:r>
              <a:rPr lang="en-US" sz="2600" b="1" dirty="0">
                <a:solidFill>
                  <a:schemeClr val="bg2"/>
                </a:solidFill>
              </a:rPr>
              <a:t>and</a:t>
            </a:r>
            <a:r>
              <a:rPr lang="en-US" sz="2600" b="1" dirty="0">
                <a:solidFill>
                  <a:schemeClr val="bg1"/>
                </a:solidFill>
              </a:rPr>
              <a:t> </a:t>
            </a:r>
            <a:r>
              <a:rPr lang="en-US" sz="2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var</a:t>
            </a:r>
            <a:r>
              <a:rPr lang="en-US" sz="2600" b="1" dirty="0">
                <a:solidFill>
                  <a:schemeClr val="bg1"/>
                </a:solidFill>
              </a:rPr>
              <a:t> </a:t>
            </a:r>
            <a:r>
              <a:rPr lang="en-US" sz="2600" b="1" dirty="0">
                <a:solidFill>
                  <a:schemeClr val="bg2"/>
                </a:solidFill>
              </a:rPr>
              <a:t>are used to </a:t>
            </a:r>
            <a:r>
              <a:rPr lang="en-US" sz="2600" b="1" dirty="0">
                <a:solidFill>
                  <a:schemeClr val="bg1"/>
                </a:solidFill>
              </a:rPr>
              <a:t>declare </a:t>
            </a:r>
            <a:br>
              <a:rPr lang="en-US" sz="2600" b="1" dirty="0">
                <a:solidFill>
                  <a:schemeClr val="bg1"/>
                </a:solidFill>
              </a:rPr>
            </a:br>
            <a:r>
              <a:rPr lang="en-US" sz="2600" b="1" dirty="0">
                <a:solidFill>
                  <a:schemeClr val="bg1"/>
                </a:solidFill>
              </a:rPr>
              <a:t>variables</a:t>
            </a:r>
          </a:p>
          <a:p>
            <a:pPr>
              <a:buClr>
                <a:schemeClr val="bg2"/>
              </a:buClr>
            </a:pPr>
            <a:r>
              <a:rPr lang="en-US" sz="2800" b="1" dirty="0">
                <a:solidFill>
                  <a:schemeClr val="bg2"/>
                </a:solidFill>
              </a:rPr>
              <a:t>Arithmetic operators take </a:t>
            </a:r>
            <a:r>
              <a:rPr lang="en-US" sz="2800" b="1" dirty="0">
                <a:solidFill>
                  <a:schemeClr val="bg1"/>
                </a:solidFill>
              </a:rPr>
              <a:t>numerical values </a:t>
            </a:r>
            <a:br>
              <a:rPr lang="en-US" sz="2800" b="1" dirty="0">
                <a:solidFill>
                  <a:schemeClr val="bg1"/>
                </a:solidFill>
              </a:rPr>
            </a:br>
            <a:r>
              <a:rPr lang="en-US" sz="2800" b="1" dirty="0">
                <a:solidFill>
                  <a:schemeClr val="bg2"/>
                </a:solidFill>
              </a:rPr>
              <a:t>as their operands</a:t>
            </a:r>
          </a:p>
          <a:p>
            <a:pPr>
              <a:buClr>
                <a:schemeClr val="bg2"/>
              </a:buClr>
            </a:pPr>
            <a:r>
              <a:rPr lang="en-US" sz="2800" b="1" dirty="0">
                <a:solidFill>
                  <a:schemeClr val="bg2"/>
                </a:solidFill>
              </a:rPr>
              <a:t>Functions can:</a:t>
            </a:r>
          </a:p>
          <a:p>
            <a:pPr lvl="1">
              <a:buClr>
                <a:schemeClr val="bg2"/>
              </a:buClr>
            </a:pPr>
            <a:r>
              <a:rPr lang="en-US" sz="2600" b="1" dirty="0">
                <a:solidFill>
                  <a:schemeClr val="bg1"/>
                </a:solidFill>
              </a:rPr>
              <a:t>Take parameters </a:t>
            </a:r>
            <a:r>
              <a:rPr lang="en-US" sz="2600" b="1" dirty="0">
                <a:solidFill>
                  <a:schemeClr val="bg2"/>
                </a:solidFill>
              </a:rPr>
              <a:t>and </a:t>
            </a:r>
            <a:r>
              <a:rPr lang="en-US" sz="2600" b="1" dirty="0">
                <a:solidFill>
                  <a:schemeClr val="bg1"/>
                </a:solidFill>
              </a:rPr>
              <a:t>return result</a:t>
            </a:r>
          </a:p>
          <a:p>
            <a:pPr lvl="1">
              <a:buClr>
                <a:schemeClr val="bg2"/>
              </a:buClr>
            </a:pPr>
            <a:r>
              <a:rPr lang="en-US" sz="2600" b="1" dirty="0">
                <a:solidFill>
                  <a:schemeClr val="bg1"/>
                </a:solidFill>
              </a:rPr>
              <a:t>Hold other functions </a:t>
            </a:r>
            <a:r>
              <a:rPr lang="en-US" sz="2600" b="1" dirty="0">
                <a:solidFill>
                  <a:schemeClr val="bg2"/>
                </a:solidFill>
              </a:rPr>
              <a:t>inside them</a:t>
            </a:r>
          </a:p>
          <a:p>
            <a:pPr>
              <a:buClr>
                <a:schemeClr val="bg2"/>
              </a:buClr>
            </a:pPr>
            <a:endParaRPr lang="en-US" sz="2700" b="1" dirty="0">
              <a:solidFill>
                <a:schemeClr val="bg1"/>
              </a:solidFill>
            </a:endParaRPr>
          </a:p>
          <a:p>
            <a:pPr>
              <a:buClr>
                <a:schemeClr val="bg2"/>
              </a:buClr>
            </a:pPr>
            <a:endParaRPr lang="en-US" sz="27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700" b="1" dirty="0">
              <a:solidFill>
                <a:schemeClr val="bg2"/>
              </a:solidFill>
            </a:endParaRPr>
          </a:p>
          <a:p>
            <a:endParaRPr lang="en-US" sz="2700" b="1" dirty="0">
              <a:solidFill>
                <a:schemeClr val="bg2"/>
              </a:solidFill>
            </a:endParaRPr>
          </a:p>
          <a:p>
            <a:pPr lvl="1"/>
            <a:endParaRPr lang="en-US" sz="2700" b="1" dirty="0">
              <a:solidFill>
                <a:schemeClr val="bg1"/>
              </a:solidFill>
            </a:endParaRP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55347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4" name="Picture 3" descr="Logo, company name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2939F0F4-3ED6-472B-A433-83EF20E086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34" y="1379226"/>
            <a:ext cx="1758211" cy="1758211"/>
          </a:xfrm>
          <a:prstGeom prst="rect">
            <a:avLst/>
          </a:prstGeom>
        </p:spPr>
      </p:pic>
      <p:pic>
        <p:nvPicPr>
          <p:cNvPr id="5" name="Picture 4" descr="A picture containing logo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64405134-F300-4030-A7E2-0A23D4A4CC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4736" y="2875650"/>
            <a:ext cx="2659131" cy="1519503"/>
          </a:xfrm>
          <a:prstGeom prst="rect">
            <a:avLst/>
          </a:prstGeom>
        </p:spPr>
      </p:pic>
      <p:pic>
        <p:nvPicPr>
          <p:cNvPr id="6" name="Picture 5" descr="Graphical user interface, text, application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507BF898-91F4-4F65-8FE2-BDBF1AE584C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65" b="20467"/>
          <a:stretch/>
        </p:blipFill>
        <p:spPr>
          <a:xfrm>
            <a:off x="3882697" y="5301550"/>
            <a:ext cx="4173036" cy="1367329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hlinkClick r:id="rId8"/>
            <a:extLst>
              <a:ext uri="{FF2B5EF4-FFF2-40B4-BE49-F238E27FC236}">
                <a16:creationId xmlns:a16="http://schemas.microsoft.com/office/drawing/2014/main" id="{45B3249F-54BF-4353-828B-12C972B875C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48" y="5253448"/>
            <a:ext cx="3387314" cy="1408060"/>
          </a:xfrm>
          <a:prstGeom prst="rect">
            <a:avLst/>
          </a:prstGeom>
        </p:spPr>
      </p:pic>
      <p:pic>
        <p:nvPicPr>
          <p:cNvPr id="9" name="Picture 8" descr="Text&#10;&#10;Description automatically generated with low confidence">
            <a:hlinkClick r:id="rId10"/>
            <a:extLst>
              <a:ext uri="{FF2B5EF4-FFF2-40B4-BE49-F238E27FC236}">
                <a16:creationId xmlns:a16="http://schemas.microsoft.com/office/drawing/2014/main" id="{35138918-5300-4AE4-879C-1625A6FA9AD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001" y="983404"/>
            <a:ext cx="2953395" cy="2216326"/>
          </a:xfrm>
          <a:prstGeom prst="rect">
            <a:avLst/>
          </a:prstGeom>
        </p:spPr>
      </p:pic>
      <p:pic>
        <p:nvPicPr>
          <p:cNvPr id="10" name="Picture 9" descr="Text, logo&#10;&#10;Description automatically generated">
            <a:hlinkClick r:id="rId12"/>
            <a:extLst>
              <a:ext uri="{FF2B5EF4-FFF2-40B4-BE49-F238E27FC236}">
                <a16:creationId xmlns:a16="http://schemas.microsoft.com/office/drawing/2014/main" id="{8C2C72FA-551E-4848-897A-ADE3CB2FA6A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8421" y="4137186"/>
            <a:ext cx="3393105" cy="1156010"/>
          </a:xfrm>
          <a:prstGeom prst="rect">
            <a:avLst/>
          </a:prstGeom>
        </p:spPr>
      </p:pic>
      <p:pic>
        <p:nvPicPr>
          <p:cNvPr id="11" name="Picture 10" descr="Logo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CE39ED70-FF59-475C-BBB5-94AFF55F709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668" y="3363226"/>
            <a:ext cx="2756894" cy="1490908"/>
          </a:xfrm>
          <a:prstGeom prst="rect">
            <a:avLst/>
          </a:prstGeom>
        </p:spPr>
      </p:pic>
      <p:pic>
        <p:nvPicPr>
          <p:cNvPr id="12" name="Picture 11" descr="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73811D35-BA35-44E3-AD5A-2AACE855CCD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3891" y="2725641"/>
            <a:ext cx="3696057" cy="1367328"/>
          </a:xfrm>
          <a:prstGeom prst="rect">
            <a:avLst/>
          </a:prstGeom>
        </p:spPr>
      </p:pic>
      <p:pic>
        <p:nvPicPr>
          <p:cNvPr id="13" name="Picture 12" descr="Shape&#10;&#10;Description automatically generated with medium confidence">
            <a:hlinkClick r:id="rId18"/>
            <a:extLst>
              <a:ext uri="{FF2B5EF4-FFF2-40B4-BE49-F238E27FC236}">
                <a16:creationId xmlns:a16="http://schemas.microsoft.com/office/drawing/2014/main" id="{2A7DB228-8D59-4367-804C-D8790DA12115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5456" y="4644000"/>
            <a:ext cx="2446935" cy="1658179"/>
          </a:xfrm>
          <a:prstGeom prst="rect">
            <a:avLst/>
          </a:prstGeom>
        </p:spPr>
      </p:pic>
      <p:pic>
        <p:nvPicPr>
          <p:cNvPr id="14" name="Picture 13">
            <a:hlinkClick r:id="rId20"/>
            <a:extLst>
              <a:ext uri="{FF2B5EF4-FFF2-40B4-BE49-F238E27FC236}">
                <a16:creationId xmlns:a16="http://schemas.microsoft.com/office/drawing/2014/main" id="{7CC86C92-0BFC-4027-B5C9-A67CE050AFDA}"/>
              </a:ext>
            </a:extLst>
          </p:cNvPr>
          <p:cNvPicPr>
            <a:picLocks noChangeAspect="1"/>
          </p:cNvPicPr>
          <p:nvPr/>
        </p:nvPicPr>
        <p:blipFill>
          <a:blip r:embed="rId2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1352" y="1528909"/>
            <a:ext cx="2485055" cy="1191906"/>
          </a:xfrm>
          <a:prstGeom prst="rect">
            <a:avLst/>
          </a:prstGeom>
        </p:spPr>
      </p:pic>
      <p:pic>
        <p:nvPicPr>
          <p:cNvPr id="15" name="Picture 14" descr="Logo, company name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E3EFDAD9-ED94-4AC4-A7CF-C064DE74A22E}"/>
              </a:ext>
            </a:extLst>
          </p:cNvPr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46" t="10220" r="4121" b="6578"/>
          <a:stretch/>
        </p:blipFill>
        <p:spPr>
          <a:xfrm>
            <a:off x="8668363" y="1224862"/>
            <a:ext cx="342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359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67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Educational Partners</a:t>
            </a:r>
          </a:p>
        </p:txBody>
      </p:sp>
      <p:pic>
        <p:nvPicPr>
          <p:cNvPr id="13" name="Picture 12">
            <a:hlinkClick r:id="rId2"/>
            <a:extLst>
              <a:ext uri="{FF2B5EF4-FFF2-40B4-BE49-F238E27FC236}">
                <a16:creationId xmlns:a16="http://schemas.microsoft.com/office/drawing/2014/main" id="{44F98D6B-A014-49DE-BFE5-4440AB6347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477" y="1804627"/>
            <a:ext cx="4042163" cy="3991238"/>
          </a:xfrm>
          <a:prstGeom prst="rect">
            <a:avLst/>
          </a:prstGeom>
        </p:spPr>
      </p:pic>
      <p:pic>
        <p:nvPicPr>
          <p:cNvPr id="8" name="Picture 7">
            <a:hlinkClick r:id="rId4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2001" y="2264942"/>
            <a:ext cx="3284393" cy="30706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901753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68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34114123-C942-490F-A6BB-FD3CFFFE4B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69</a:t>
            </a:fld>
            <a:endParaRPr lang="en-US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266089" y="794196"/>
            <a:ext cx="3675250" cy="36752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07566" y="714962"/>
            <a:ext cx="3120610" cy="3833717"/>
          </a:xfrm>
          <a:prstGeom prst="rect">
            <a:avLst/>
          </a:prstGeom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F7C1310D-D05C-458F-8872-9A68F31E050D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Setting up Node.js + VS Code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Live Demonstration</a:t>
            </a:r>
          </a:p>
        </p:txBody>
      </p:sp>
    </p:spTree>
    <p:extLst>
      <p:ext uri="{BB962C8B-B14F-4D97-AF65-F5344CB8AC3E}">
        <p14:creationId xmlns:p14="http://schemas.microsoft.com/office/powerpoint/2010/main" val="3084847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Title 3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Chrome Web Browser</a:t>
            </a:r>
          </a:p>
        </p:txBody>
      </p:sp>
      <p:sp>
        <p:nvSpPr>
          <p:cNvPr id="230" name="Text Placeholder 1"/>
          <p:cNvSpPr txBox="1"/>
          <p:nvPr/>
        </p:nvSpPr>
        <p:spPr>
          <a:xfrm>
            <a:off x="529199" y="1219199"/>
            <a:ext cx="4199402" cy="6096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6000" tIns="36000" rIns="36000" bIns="36000">
            <a:normAutofit/>
          </a:bodyPr>
          <a:lstStyle/>
          <a:p>
            <a:pPr defTabSz="1218438">
              <a:lnSpc>
                <a:spcPct val="104999"/>
              </a:lnSpc>
              <a:spcBef>
                <a:spcPts val="600"/>
              </a:spcBef>
              <a:defRPr sz="2800"/>
            </a:pPr>
            <a:r>
              <a:rPr dirty="0"/>
              <a:t>Developer Console: 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[F12]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pic>
        <p:nvPicPr>
          <p:cNvPr id="231" name="Picture 6" descr="Picture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71237" y="3654000"/>
            <a:ext cx="3909709" cy="2838450"/>
          </a:xfrm>
          <a:prstGeom prst="rect">
            <a:avLst/>
          </a:prstGeom>
          <a:ln w="12700">
            <a:miter lim="400000"/>
          </a:ln>
          <a:effectLst>
            <a:outerShdw blurRad="292100" dist="139700" dir="2700000" rotWithShape="0">
              <a:srgbClr val="333333">
                <a:alpha val="64999"/>
              </a:srgbClr>
            </a:outerShdw>
          </a:effectLst>
        </p:spPr>
      </p:pic>
      <p:pic>
        <p:nvPicPr>
          <p:cNvPr id="232" name="Picture 2" descr="Picture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71237" y="1819195"/>
            <a:ext cx="1647915" cy="1647914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993AD3D-8922-459A-9300-3D6883CCC7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1114" y="3654000"/>
            <a:ext cx="4819649" cy="2838450"/>
          </a:xfrm>
          <a:prstGeom prst="rect">
            <a:avLst/>
          </a:prstGeom>
          <a:ln w="12700">
            <a:miter lim="400000"/>
          </a:ln>
          <a:effectLst>
            <a:outerShdw blurRad="292100" dist="139700" dir="2700000" rotWithShape="0">
              <a:srgbClr val="333333">
                <a:alpha val="64999"/>
              </a:srgbClr>
            </a:outerShdw>
          </a:effectLst>
        </p:spPr>
      </p:pic>
      <p:pic>
        <p:nvPicPr>
          <p:cNvPr id="9" name="Picture 4" descr="Picture 4">
            <a:extLst>
              <a:ext uri="{FF2B5EF4-FFF2-40B4-BE49-F238E27FC236}">
                <a16:creationId xmlns:a16="http://schemas.microsoft.com/office/drawing/2014/main" id="{7C8998C8-8E51-4837-8083-D7C94C548BA5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101114" y="1804944"/>
            <a:ext cx="1755000" cy="167641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242" name="Text Placeholder 1"/>
          <p:cNvSpPr txBox="1">
            <a:spLocks noGrp="1"/>
          </p:cNvSpPr>
          <p:nvPr>
            <p:ph type="body" sz="quarter" idx="10"/>
          </p:nvPr>
        </p:nvSpPr>
        <p:spPr>
          <a:xfrm>
            <a:off x="1865313" y="1120775"/>
            <a:ext cx="10129837" cy="5546725"/>
          </a:xfrm>
        </p:spPr>
        <p:txBody>
          <a:bodyPr/>
          <a:lstStyle/>
          <a:p>
            <a:r>
              <a:rPr lang="en-US" dirty="0"/>
              <a:t>What is </a:t>
            </a:r>
            <a:r>
              <a:rPr lang="en-US" b="1" dirty="0">
                <a:solidFill>
                  <a:schemeClr val="bg1"/>
                </a:solidFill>
                <a:sym typeface="Helvetica"/>
              </a:rPr>
              <a:t>Node.js</a:t>
            </a:r>
            <a:r>
              <a:rPr lang="en-US" dirty="0"/>
              <a:t>?</a:t>
            </a:r>
          </a:p>
          <a:p>
            <a:pPr lvl="1"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Server-side</a:t>
            </a:r>
            <a:r>
              <a:rPr lang="en-US" dirty="0"/>
              <a:t> JavaScript runtime</a:t>
            </a:r>
          </a:p>
          <a:p>
            <a:pPr lvl="1"/>
            <a:r>
              <a:rPr lang="en-US" dirty="0"/>
              <a:t>Chrome V8 JavaScript engine</a:t>
            </a:r>
          </a:p>
          <a:p>
            <a:pPr lvl="1"/>
            <a:r>
              <a:rPr lang="en-US" dirty="0"/>
              <a:t>NPM </a:t>
            </a:r>
            <a:r>
              <a:rPr lang="en-US" b="1" dirty="0">
                <a:solidFill>
                  <a:schemeClr val="bg1"/>
                </a:solidFill>
              </a:rPr>
              <a:t>package manager</a:t>
            </a:r>
          </a:p>
          <a:p>
            <a:pPr lvl="1"/>
            <a:r>
              <a:rPr lang="en-US" dirty="0"/>
              <a:t>Install node packages</a:t>
            </a:r>
          </a:p>
        </p:txBody>
      </p:sp>
      <p:sp>
        <p:nvSpPr>
          <p:cNvPr id="241" name="Title 1"/>
          <p:cNvSpPr txBox="1"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</p:spPr>
        <p:txBody>
          <a:bodyPr/>
          <a:lstStyle/>
          <a:p>
            <a:r>
              <a:rPr lang="en-US" dirty="0"/>
              <a:t>Node.js</a:t>
            </a:r>
          </a:p>
        </p:txBody>
      </p:sp>
      <p:pic>
        <p:nvPicPr>
          <p:cNvPr id="243" name="Picture 5" descr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422105" y="3429000"/>
            <a:ext cx="3358720" cy="252950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4734</TotalTime>
  <Words>3880</Words>
  <Application>Microsoft Office PowerPoint</Application>
  <PresentationFormat>Широк екран</PresentationFormat>
  <Paragraphs>686</Paragraphs>
  <Slides>69</Slides>
  <Notes>6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69</vt:i4>
      </vt:variant>
    </vt:vector>
  </HeadingPairs>
  <TitlesOfParts>
    <vt:vector size="75" baseType="lpstr">
      <vt:lpstr>Arial</vt:lpstr>
      <vt:lpstr>Calibri</vt:lpstr>
      <vt:lpstr>Consolas</vt:lpstr>
      <vt:lpstr>Wingdings</vt:lpstr>
      <vt:lpstr>Wingdings 2</vt:lpstr>
      <vt:lpstr>SoftUni</vt:lpstr>
      <vt:lpstr>Syntax, Functions and Statements</vt:lpstr>
      <vt:lpstr>Table of Contents</vt:lpstr>
      <vt:lpstr>Have a Question?</vt:lpstr>
      <vt:lpstr>JavaScript Overview</vt:lpstr>
      <vt:lpstr>What is JavaScript?</vt:lpstr>
      <vt:lpstr>Dynamic Programming Language</vt:lpstr>
      <vt:lpstr>Live Demonstration</vt:lpstr>
      <vt:lpstr>Chrome Web Browser</vt:lpstr>
      <vt:lpstr>Node.js</vt:lpstr>
      <vt:lpstr>Install the Latest Node.js</vt:lpstr>
      <vt:lpstr>Using Visual Studio Code</vt:lpstr>
      <vt:lpstr>Data Types &amp; Variables</vt:lpstr>
      <vt:lpstr>Data Types</vt:lpstr>
      <vt:lpstr>Identifiers</vt:lpstr>
      <vt:lpstr>Variable Values</vt:lpstr>
      <vt:lpstr>Variable Values (2)</vt:lpstr>
      <vt:lpstr>Legacy Variable Declaration</vt:lpstr>
      <vt:lpstr>Variable Scopes</vt:lpstr>
      <vt:lpstr>Dynamic Typing</vt:lpstr>
      <vt:lpstr>Functions</vt:lpstr>
      <vt:lpstr>Functions</vt:lpstr>
      <vt:lpstr>Declaring Functions</vt:lpstr>
      <vt:lpstr>Parameters and Returned Value</vt:lpstr>
      <vt:lpstr>Object Methods and Standard Library</vt:lpstr>
      <vt:lpstr>Problem: Echo Function</vt:lpstr>
      <vt:lpstr>Solution: Echo Function</vt:lpstr>
      <vt:lpstr>Default Function Parameter Values</vt:lpstr>
      <vt:lpstr>Operators and Statements</vt:lpstr>
      <vt:lpstr>Arithmetic Operators</vt:lpstr>
      <vt:lpstr>Assignment Operators</vt:lpstr>
      <vt:lpstr>Problem: String Length</vt:lpstr>
      <vt:lpstr>Solution: String Length</vt:lpstr>
      <vt:lpstr>Comparison Operators</vt:lpstr>
      <vt:lpstr>Comparison Operators </vt:lpstr>
      <vt:lpstr>Conditional Statements</vt:lpstr>
      <vt:lpstr>Truthy and Falsy Values</vt:lpstr>
      <vt:lpstr>Logical Operators</vt:lpstr>
      <vt:lpstr>Logical Operators (2)</vt:lpstr>
      <vt:lpstr>Problem: Largest Number</vt:lpstr>
      <vt:lpstr>Solution: Largest Number</vt:lpstr>
      <vt:lpstr>Typeof Operator</vt:lpstr>
      <vt:lpstr>Problem: Circle Area</vt:lpstr>
      <vt:lpstr>Solution: Circle Area</vt:lpstr>
      <vt:lpstr>Some Interesting Examples</vt:lpstr>
      <vt:lpstr>Loops</vt:lpstr>
      <vt:lpstr>Live Demonstration</vt:lpstr>
      <vt:lpstr>Презентация на PowerPoint</vt:lpstr>
      <vt:lpstr>Mixing HTML + JavaScript</vt:lpstr>
      <vt:lpstr>Sum Numbers with HTML Form</vt:lpstr>
      <vt:lpstr>Load JavaScript File from HTML Document</vt:lpstr>
      <vt:lpstr>Debugging Techniques</vt:lpstr>
      <vt:lpstr>Strict Mode</vt:lpstr>
      <vt:lpstr>Debugging in Visual Studio Code</vt:lpstr>
      <vt:lpstr>Using the Debugger in Visual Studio Code</vt:lpstr>
      <vt:lpstr>Live Demonstration</vt:lpstr>
      <vt:lpstr>Language Specifics</vt:lpstr>
      <vt:lpstr>First-class Functions</vt:lpstr>
      <vt:lpstr>Nested Functions</vt:lpstr>
      <vt:lpstr>Hoisting</vt:lpstr>
      <vt:lpstr>Hoisting Variables </vt:lpstr>
      <vt:lpstr>Hoisting Functions</vt:lpstr>
      <vt:lpstr>Problem: Aggregate Elements</vt:lpstr>
      <vt:lpstr>Solution: Aggregate Elements</vt:lpstr>
      <vt:lpstr>Summary</vt:lpstr>
      <vt:lpstr>Questions?</vt:lpstr>
      <vt:lpstr>SoftUni Diamond Partners</vt:lpstr>
      <vt:lpstr>Educational Partners</vt:lpstr>
      <vt:lpstr>License</vt:lpstr>
      <vt:lpstr>Trainings @ Software University (SoftUni)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SoftUni Presentation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https://about.softuni.bg/
© Software University – https://softuni.bg
Copyrighted document. Unauthorized copy, reproduction or use is not permitted.</dc:description>
  <cp:lastModifiedBy>Боряна Димитрова</cp:lastModifiedBy>
  <cp:revision>102</cp:revision>
  <dcterms:created xsi:type="dcterms:W3CDTF">2018-05-23T13:08:44Z</dcterms:created>
  <dcterms:modified xsi:type="dcterms:W3CDTF">2022-01-04T09:16:15Z</dcterms:modified>
  <cp:category>computer programming;programming;software development;software engineering</cp:category>
</cp:coreProperties>
</file>