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1"/>
  </p:notesMasterIdLst>
  <p:handoutMasterIdLst>
    <p:handoutMasterId r:id="rId22"/>
  </p:handoutMasterIdLst>
  <p:sldIdLst>
    <p:sldId id="394" r:id="rId2"/>
    <p:sldId id="476" r:id="rId3"/>
    <p:sldId id="508" r:id="rId4"/>
    <p:sldId id="567" r:id="rId5"/>
    <p:sldId id="535" r:id="rId6"/>
    <p:sldId id="551" r:id="rId7"/>
    <p:sldId id="536" r:id="rId8"/>
    <p:sldId id="562" r:id="rId9"/>
    <p:sldId id="483" r:id="rId10"/>
    <p:sldId id="307" r:id="rId11"/>
    <p:sldId id="564" r:id="rId12"/>
    <p:sldId id="415" r:id="rId13"/>
    <p:sldId id="559" r:id="rId14"/>
    <p:sldId id="492" r:id="rId15"/>
    <p:sldId id="568" r:id="rId16"/>
    <p:sldId id="494" r:id="rId17"/>
    <p:sldId id="401" r:id="rId18"/>
    <p:sldId id="405" r:id="rId19"/>
    <p:sldId id="4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C856A12-6355-4547-A481-F3417BD00E2F}">
          <p14:sldIdLst>
            <p14:sldId id="394"/>
            <p14:sldId id="476"/>
            <p14:sldId id="508"/>
          </p14:sldIdLst>
        </p14:section>
        <p14:section name="Partners" id="{87BE1CEA-BD07-44D0-8685-ABD2EBD58979}">
          <p14:sldIdLst>
            <p14:sldId id="567"/>
          </p14:sldIdLst>
        </p14:section>
        <p14:section name="Course Objective" id="{DE294A99-4C08-4E81-9901-D4BF4E2AF1B5}">
          <p14:sldIdLst>
            <p14:sldId id="535"/>
            <p14:sldId id="551"/>
            <p14:sldId id="536"/>
            <p14:sldId id="562"/>
          </p14:sldIdLst>
        </p14:section>
        <p14:section name="Team" id="{620C4C6D-BBEF-463B-A4CC-01AA2FAEE5C2}">
          <p14:sldIdLst>
            <p14:sldId id="483"/>
            <p14:sldId id="307"/>
            <p14:sldId id="564"/>
          </p14:sldIdLst>
        </p14:section>
        <p14:section name="Course Organization" id="{7C4CE6E2-6183-4B8E-9C93-2E4FC99D9824}">
          <p14:sldIdLst>
            <p14:sldId id="415"/>
            <p14:sldId id="559"/>
            <p14:sldId id="492"/>
            <p14:sldId id="568"/>
            <p14:sldId id="494"/>
          </p14:sldIdLst>
        </p14:section>
        <p14:section name="Conclusion" id="{D600AFD3-B2D1-424B-A4CF-E1509E82AE80}">
          <p14:sldIdLst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4" d="100"/>
          <a:sy n="74" d="100"/>
        </p:scale>
        <p:origin x="84" y="3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F994F05-7039-4416-9A63-07A7C2230A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0941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CBBB90A-5713-40C2-832A-3F01C113BD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2411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DBBC9A-05F5-4DFE-9F0E-9F67E3693F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39529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302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82F39F3-8A46-4D1D-AA66-3FCA04437B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8760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BC68387-FAD0-4715-BF04-D27C074EB3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64712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266F0A-D072-4C04-BBA4-4FA6A861B0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9480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65C2BB1-2E6A-4EC7-BF88-C531C707B5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73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kolay.it/" TargetMode="External"/><Relationship Id="rId2" Type="http://schemas.openxmlformats.org/officeDocument/2006/relationships/hyperlink" Target="https://judge.softuni.b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s://motion-software.com/" TargetMode="External"/><Relationship Id="rId18" Type="http://schemas.openxmlformats.org/officeDocument/2006/relationships/image" Target="../media/image28.png"/><Relationship Id="rId26" Type="http://schemas.openxmlformats.org/officeDocument/2006/relationships/image" Target="../media/image32.jfif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tek-experts.com/" TargetMode="External"/><Relationship Id="rId7" Type="http://schemas.openxmlformats.org/officeDocument/2006/relationships/hyperlink" Target="https://www.sbtech.com/" TargetMode="External"/><Relationship Id="rId12" Type="http://schemas.openxmlformats.org/officeDocument/2006/relationships/image" Target="../media/image25.png"/><Relationship Id="rId17" Type="http://schemas.openxmlformats.org/officeDocument/2006/relationships/hyperlink" Target="https://www.xs-software.com/" TargetMode="External"/><Relationship Id="rId25" Type="http://schemas.openxmlformats.org/officeDocument/2006/relationships/hyperlink" Target="https://www.softwaregroup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fif"/><Relationship Id="rId11" Type="http://schemas.openxmlformats.org/officeDocument/2006/relationships/hyperlink" Target="http://smartit.bg/" TargetMode="External"/><Relationship Id="rId24" Type="http://schemas.openxmlformats.org/officeDocument/2006/relationships/image" Target="../media/image3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coca-colahellenic.com/" TargetMode="External"/><Relationship Id="rId23" Type="http://schemas.openxmlformats.org/officeDocument/2006/relationships/hyperlink" Target="https://www.telenor.bg/" TargetMode="External"/><Relationship Id="rId10" Type="http://schemas.openxmlformats.org/officeDocument/2006/relationships/image" Target="../media/image24.png"/><Relationship Id="rId19" Type="http://schemas.openxmlformats.org/officeDocument/2006/relationships/hyperlink" Target="https://www.zuehlke.com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://www.postbank.bg/" TargetMode="External"/><Relationship Id="rId14" Type="http://schemas.openxmlformats.org/officeDocument/2006/relationships/image" Target="../media/image26.jpeg"/><Relationship Id="rId22" Type="http://schemas.openxmlformats.org/officeDocument/2006/relationships/image" Target="../media/image30.png"/><Relationship Id="rId27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judge.softuni.bg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20763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8274" y="336545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Entity Framework Core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9" name="Picture Placeholder 2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3526320" y="2331008"/>
            <a:ext cx="4116689" cy="265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1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14216" y="1151715"/>
            <a:ext cx="7710108" cy="5372482"/>
          </a:xfrm>
        </p:spPr>
        <p:txBody>
          <a:bodyPr>
            <a:normAutofit/>
          </a:bodyPr>
          <a:lstStyle/>
          <a:p>
            <a:r>
              <a:rPr lang="en-US" sz="3199" dirty="0"/>
              <a:t>Solutions Architect @ </a:t>
            </a:r>
            <a:r>
              <a:rPr lang="en-US" sz="3199" noProof="1"/>
              <a:t>ZenCodeo</a:t>
            </a:r>
          </a:p>
          <a:p>
            <a:r>
              <a:rPr lang="en-US" sz="3199" dirty="0"/>
              <a:t>15+ years in the IT</a:t>
            </a:r>
          </a:p>
          <a:p>
            <a:pPr lvl="1"/>
            <a:r>
              <a:rPr lang="en-US" sz="2999" dirty="0"/>
              <a:t>Developer, Manager, Trainer, Architect </a:t>
            </a:r>
          </a:p>
          <a:p>
            <a:r>
              <a:rPr lang="bg-BG" sz="3199" dirty="0"/>
              <a:t>А</a:t>
            </a:r>
            <a:r>
              <a:rPr lang="en-US" sz="3199" noProof="1"/>
              <a:t>ctive role </a:t>
            </a:r>
            <a:r>
              <a:rPr lang="en-US" sz="3199" dirty="0"/>
              <a:t>in the development of the </a:t>
            </a:r>
            <a:br>
              <a:rPr lang="en-US" sz="3199" dirty="0"/>
            </a:br>
            <a:r>
              <a:rPr lang="en-US" sz="3199" dirty="0"/>
              <a:t>Judge platform - </a:t>
            </a:r>
            <a:r>
              <a:rPr lang="en-US" sz="3199" dirty="0">
                <a:hlinkClick r:id="rId2"/>
              </a:rPr>
              <a:t>https://judge.softuni.bg/</a:t>
            </a:r>
            <a:endParaRPr lang="en-US" sz="3199" dirty="0"/>
          </a:p>
          <a:p>
            <a:r>
              <a:rPr lang="en-US" sz="3199" dirty="0"/>
              <a:t>Microsoft Certified Trainer</a:t>
            </a:r>
          </a:p>
          <a:p>
            <a:r>
              <a:rPr lang="en-US" sz="3199" dirty="0"/>
              <a:t>Personal blog: </a:t>
            </a:r>
            <a:r>
              <a:rPr lang="en-US" sz="3199" dirty="0">
                <a:hlinkClick r:id="rId3"/>
              </a:rPr>
              <a:t>nikolay.it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Nikolay Kostov</a:t>
            </a:r>
          </a:p>
        </p:txBody>
      </p:sp>
      <p:pic>
        <p:nvPicPr>
          <p:cNvPr id="8" name="Picture 7" descr="http://i3.ytimg.com/vi/Dd40-_kYiVE/maxresdefault.jpg">
            <a:extLst>
              <a:ext uri="{FF2B5EF4-FFF2-40B4-BE49-F238E27FC236}">
                <a16:creationId xmlns:a16="http://schemas.microsoft.com/office/drawing/2014/main" id="{0545398E-344C-4ABE-8A44-B3830A684E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00505" y="1600677"/>
            <a:ext cx="3803765" cy="380376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051E696-8E29-4A5F-9AB7-91E4523775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034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14216" y="1151715"/>
            <a:ext cx="7710108" cy="5372482"/>
          </a:xfrm>
        </p:spPr>
        <p:txBody>
          <a:bodyPr>
            <a:normAutofit/>
          </a:bodyPr>
          <a:lstStyle/>
          <a:p>
            <a:r>
              <a:rPr lang="en-US" noProof="1"/>
              <a:t>.NET Software Engineer 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CoBuilder</a:t>
            </a:r>
            <a:r>
              <a:rPr lang="en-US" noProof="1"/>
              <a:t> – Digitalization of Construction Industry</a:t>
            </a:r>
          </a:p>
          <a:p>
            <a:r>
              <a:rPr lang="en-US" noProof="1"/>
              <a:t>Technical Trainer @ </a:t>
            </a:r>
            <a:r>
              <a:rPr lang="en-US" sz="3198" b="1" noProof="1">
                <a:solidFill>
                  <a:schemeClr val="bg1"/>
                </a:solidFill>
              </a:rPr>
              <a:t>SoftUni</a:t>
            </a:r>
          </a:p>
          <a:p>
            <a:pPr lvl="1"/>
            <a:r>
              <a:rPr lang="en-US" noProof="1"/>
              <a:t>3 years experience</a:t>
            </a:r>
          </a:p>
          <a:p>
            <a:pPr marL="0" indent="0">
              <a:buNone/>
            </a:pPr>
            <a:endParaRPr lang="en-US" noProof="1"/>
          </a:p>
          <a:p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Stoyan</a:t>
            </a:r>
            <a:r>
              <a:rPr lang="bg-BG" noProof="1"/>
              <a:t> </a:t>
            </a:r>
            <a:r>
              <a:rPr lang="en-US" noProof="1"/>
              <a:t>Shopov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335881-9A66-4891-8861-AA9ADCB70C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6000" y="1764000"/>
            <a:ext cx="3813869" cy="36657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6884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2484-976A-46F8-B3CE-DF5C562DF3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9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C# Database Fundamentals Module – Timeline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347714" y="1498891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0</a:t>
            </a:r>
            <a:r>
              <a:rPr lang="en-US" sz="2000" b="1" dirty="0"/>
              <a:t>4</a:t>
            </a:r>
            <a:r>
              <a:rPr lang="en-US" sz="2000" b="1" dirty="0" smtClean="0"/>
              <a:t>-Apr-2021</a:t>
            </a:r>
            <a:endParaRPr lang="en-US" sz="20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271F82-2EC8-45A6-9C23-CA5E5EC57823}"/>
              </a:ext>
            </a:extLst>
          </p:cNvPr>
          <p:cNvSpPr/>
          <p:nvPr/>
        </p:nvSpPr>
        <p:spPr bwMode="auto">
          <a:xfrm>
            <a:off x="567520" y="2876044"/>
            <a:ext cx="1086248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Framework Core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7 weeks * 4 times / week</a:t>
            </a:r>
          </a:p>
          <a:p>
            <a:pPr algn="ctr"/>
            <a:r>
              <a:rPr lang="bg-BG" sz="2000" b="1" dirty="0">
                <a:solidFill>
                  <a:srgbClr val="FFFFFF"/>
                </a:solidFill>
              </a:rPr>
              <a:t>15</a:t>
            </a:r>
            <a:r>
              <a:rPr lang="en-GB" sz="2000" b="1" dirty="0">
                <a:solidFill>
                  <a:srgbClr val="FFFFFF"/>
                </a:solidFill>
              </a:rPr>
              <a:t> 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 smtClean="0">
                <a:solidFill>
                  <a:srgbClr val="FFFFFF"/>
                </a:solidFill>
              </a:rPr>
              <a:t>Start: </a:t>
            </a:r>
            <a:r>
              <a:rPr lang="en-US" sz="2000" b="1" dirty="0" smtClean="0">
                <a:solidFill>
                  <a:srgbClr val="FFFFFF"/>
                </a:solidFill>
              </a:rPr>
              <a:t>15-Feb-2021</a:t>
            </a:r>
            <a:endParaRPr lang="en-GB" sz="2000" b="1" dirty="0" smtClean="0">
              <a:solidFill>
                <a:srgbClr val="FFFFFF"/>
              </a:solidFill>
            </a:endParaRPr>
          </a:p>
          <a:p>
            <a:pPr algn="ctr"/>
            <a:r>
              <a:rPr lang="en-GB" sz="2000" b="1" dirty="0" smtClean="0">
                <a:solidFill>
                  <a:srgbClr val="FFFFFF"/>
                </a:solidFill>
              </a:rPr>
              <a:t>Final </a:t>
            </a:r>
            <a:r>
              <a:rPr lang="en-GB" sz="2000" b="1" dirty="0">
                <a:solidFill>
                  <a:srgbClr val="FFFFFF"/>
                </a:solidFill>
              </a:rPr>
              <a:t>exam: </a:t>
            </a:r>
            <a:r>
              <a:rPr lang="en-US" sz="2000" b="1" dirty="0" smtClean="0">
                <a:solidFill>
                  <a:srgbClr val="FFFFFF"/>
                </a:solidFill>
              </a:rPr>
              <a:t>04</a:t>
            </a:r>
            <a:r>
              <a:rPr lang="en-GB" sz="2000" b="1" dirty="0" smtClean="0">
                <a:solidFill>
                  <a:srgbClr val="FFFFFF"/>
                </a:solidFill>
              </a:rPr>
              <a:t>-Apr-2021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Retake exam: </a:t>
            </a:r>
            <a:r>
              <a:rPr lang="bg-BG" sz="2000" b="1" dirty="0" smtClean="0">
                <a:solidFill>
                  <a:srgbClr val="FFFFFF"/>
                </a:solidFill>
              </a:rPr>
              <a:t>1</a:t>
            </a:r>
            <a:r>
              <a:rPr lang="en-US" sz="2000" b="1" dirty="0" smtClean="0">
                <a:solidFill>
                  <a:srgbClr val="FFFFFF"/>
                </a:solidFill>
              </a:rPr>
              <a:t>1</a:t>
            </a:r>
            <a:r>
              <a:rPr lang="en-GB" sz="2000" b="1" dirty="0" smtClean="0">
                <a:solidFill>
                  <a:srgbClr val="FFFFFF"/>
                </a:solidFill>
              </a:rPr>
              <a:t>-Apr-2021</a:t>
            </a:r>
            <a:endParaRPr lang="en-GB" sz="2000" b="1" dirty="0">
              <a:solidFill>
                <a:srgbClr val="FFFFFF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396902" y="2249541"/>
            <a:ext cx="110330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7520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2954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30000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8FD054-D5B6-4C0C-9C0A-CBB3BFB04818}"/>
              </a:ext>
            </a:extLst>
          </p:cNvPr>
          <p:cNvCxnSpPr>
            <a:cxnSpLocks/>
          </p:cNvCxnSpPr>
          <p:nvPr/>
        </p:nvCxnSpPr>
        <p:spPr>
          <a:xfrm>
            <a:off x="6110689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A35A81-16D6-4029-9237-EF333323BB4C}"/>
              </a:ext>
            </a:extLst>
          </p:cNvPr>
          <p:cNvCxnSpPr/>
          <p:nvPr/>
        </p:nvCxnSpPr>
        <p:spPr>
          <a:xfrm>
            <a:off x="19812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1B54DC-6C89-437D-B00D-6D9DBA41F4BB}"/>
              </a:ext>
            </a:extLst>
          </p:cNvPr>
          <p:cNvCxnSpPr/>
          <p:nvPr/>
        </p:nvCxnSpPr>
        <p:spPr>
          <a:xfrm>
            <a:off x="26670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9F26F6-7277-4D9A-A64D-183DB8A500B6}"/>
              </a:ext>
            </a:extLst>
          </p:cNvPr>
          <p:cNvCxnSpPr/>
          <p:nvPr/>
        </p:nvCxnSpPr>
        <p:spPr>
          <a:xfrm>
            <a:off x="33528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117A6E-6CF8-4F56-B022-9B89F2DAC099}"/>
              </a:ext>
            </a:extLst>
          </p:cNvPr>
          <p:cNvCxnSpPr/>
          <p:nvPr/>
        </p:nvCxnSpPr>
        <p:spPr>
          <a:xfrm>
            <a:off x="40386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60C678-AFB3-4700-A8BA-0EB7E03D18C6}"/>
              </a:ext>
            </a:extLst>
          </p:cNvPr>
          <p:cNvCxnSpPr/>
          <p:nvPr/>
        </p:nvCxnSpPr>
        <p:spPr>
          <a:xfrm>
            <a:off x="47244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411A1DC-B584-4F8D-BBE8-FBDC0F9B4B35}"/>
              </a:ext>
            </a:extLst>
          </p:cNvPr>
          <p:cNvSpPr txBox="1"/>
          <p:nvPr/>
        </p:nvSpPr>
        <p:spPr>
          <a:xfrm>
            <a:off x="396903" y="1523610"/>
            <a:ext cx="1501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15-Feb-2021</a:t>
            </a:r>
            <a:endParaRPr lang="en-US" sz="2000" b="1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16A8CE-48D4-4B20-8926-F03518EFFAA9}"/>
              </a:ext>
            </a:extLst>
          </p:cNvPr>
          <p:cNvCxnSpPr>
            <a:cxnSpLocks/>
          </p:cNvCxnSpPr>
          <p:nvPr/>
        </p:nvCxnSpPr>
        <p:spPr>
          <a:xfrm>
            <a:off x="67818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23F3E7-A785-4D74-8C0E-B1ADA8D14FBD}"/>
              </a:ext>
            </a:extLst>
          </p:cNvPr>
          <p:cNvCxnSpPr>
            <a:cxnSpLocks/>
          </p:cNvCxnSpPr>
          <p:nvPr/>
        </p:nvCxnSpPr>
        <p:spPr>
          <a:xfrm>
            <a:off x="7452911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D6D175-8E30-496C-986E-ECEB94C89344}"/>
              </a:ext>
            </a:extLst>
          </p:cNvPr>
          <p:cNvCxnSpPr>
            <a:cxnSpLocks/>
          </p:cNvCxnSpPr>
          <p:nvPr/>
        </p:nvCxnSpPr>
        <p:spPr>
          <a:xfrm>
            <a:off x="812402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E3DA3F-5F09-45F2-9DD1-3ACCD11A32A0}"/>
              </a:ext>
            </a:extLst>
          </p:cNvPr>
          <p:cNvCxnSpPr>
            <a:cxnSpLocks/>
          </p:cNvCxnSpPr>
          <p:nvPr/>
        </p:nvCxnSpPr>
        <p:spPr>
          <a:xfrm>
            <a:off x="8795133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32A9F6-4275-4A2C-846E-E2821ED4EF1C}"/>
              </a:ext>
            </a:extLst>
          </p:cNvPr>
          <p:cNvCxnSpPr>
            <a:cxnSpLocks/>
          </p:cNvCxnSpPr>
          <p:nvPr/>
        </p:nvCxnSpPr>
        <p:spPr>
          <a:xfrm>
            <a:off x="9466244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A9F349-D325-432A-902A-9AB267731906}"/>
              </a:ext>
            </a:extLst>
          </p:cNvPr>
          <p:cNvCxnSpPr>
            <a:cxnSpLocks/>
          </p:cNvCxnSpPr>
          <p:nvPr/>
        </p:nvCxnSpPr>
        <p:spPr>
          <a:xfrm>
            <a:off x="10137355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8FD054-D5B6-4C0C-9C0A-CBB3BFB04818}"/>
              </a:ext>
            </a:extLst>
          </p:cNvPr>
          <p:cNvCxnSpPr>
            <a:cxnSpLocks/>
          </p:cNvCxnSpPr>
          <p:nvPr/>
        </p:nvCxnSpPr>
        <p:spPr>
          <a:xfrm>
            <a:off x="54102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Slide Number">
            <a:extLst>
              <a:ext uri="{FF2B5EF4-FFF2-40B4-BE49-F238E27FC236}">
                <a16:creationId xmlns:a16="http://schemas.microsoft.com/office/drawing/2014/main" id="{5C3B8319-93A1-4675-A4B1-EB96EA90CD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375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6CCB4851-8124-4C2F-922C-207ED6D7CA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104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17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602701">
            <a:off x="4024367" y="1251284"/>
            <a:ext cx="2402280" cy="3553752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186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40122" y="611628"/>
            <a:ext cx="2400297" cy="3585897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4049065" y="2030654"/>
            <a:ext cx="1578599" cy="1284824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PracticalExam</a:t>
            </a:r>
            <a:r>
              <a:rPr lang="bg-BG" sz="2799" b="1" dirty="0"/>
              <a:t> </a:t>
            </a:r>
            <a:br>
              <a:rPr lang="bg-BG" sz="2799" b="1" dirty="0"/>
            </a:br>
            <a:r>
              <a:rPr lang="bg-BG" sz="2799" b="1" dirty="0"/>
              <a:t>100%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87126" y="1539000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</a:t>
            </a:r>
            <a:r>
              <a:rPr lang="bg-BG" sz="2799" b="1" dirty="0"/>
              <a:t>100%</a:t>
            </a:r>
            <a:endParaRPr lang="en-US" sz="2799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5855145">
            <a:off x="3279878" y="3514088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2992096" y="4868665"/>
            <a:ext cx="1884705" cy="100242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Homework</a:t>
            </a:r>
            <a:br>
              <a:rPr lang="en-US" sz="2799" b="1" dirty="0"/>
            </a:br>
            <a:r>
              <a:rPr lang="en-US" sz="2799" b="1" dirty="0"/>
              <a:t>5 %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6913F0F6-161E-4460-A2F7-7D63F88C05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0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61999" y="3509257"/>
            <a:ext cx="7620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noProof="1">
                <a:solidFill>
                  <a:schemeClr val="bg1"/>
                </a:solidFill>
                <a:latin typeface="Consolas" pitchFamily="49" charset="0"/>
              </a:rPr>
              <a:t>https://softuni.bg/forum/categories/63/module-csharp-db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0360" y="2856892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3019" y="1217755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1999" y="5136770"/>
            <a:ext cx="7620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</a:rPr>
              <a:t>https://www.facebook.com/groups/csharpdbjanuary2021</a:t>
            </a:r>
            <a:endParaRPr lang="en-US" sz="2399" b="1" u="sng" noProof="1">
              <a:solidFill>
                <a:srgbClr val="F69800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570" y="4589778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6"/>
          <p:cNvSpPr/>
          <p:nvPr/>
        </p:nvSpPr>
        <p:spPr>
          <a:xfrm>
            <a:off x="762000" y="1881744"/>
            <a:ext cx="7620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dirty="0">
                <a:solidFill>
                  <a:schemeClr val="bg1"/>
                </a:solidFill>
                <a:latin typeface="Consolas" pitchFamily="49" charset="0"/>
              </a:rPr>
              <a:t>https://softuni.bg/trainings/3221/entity-framework-core-february-2021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8CCD1B1-0DF5-4F0B-845E-8CCD13827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26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2204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CB385C1-4064-42EE-BF60-126740EB943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6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C6CF294-B2FF-43EA-9BF7-F13214E3C5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65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A78509F-3ED8-45A0-B621-D6991E1C28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7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/>
              <a:t>csharp-</a:t>
            </a:r>
            <a:r>
              <a:rPr lang="en-GB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68D836-5368-4642-8EF5-FCCE73B00C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83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4" r="-2878"/>
          <a:stretch/>
        </p:blipFill>
        <p:spPr>
          <a:xfrm>
            <a:off x="5111631" y="4407698"/>
            <a:ext cx="6140835" cy="9512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204340" y="3339000"/>
            <a:ext cx="4272023" cy="89952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" t="5588" r="-7813" b="1819"/>
          <a:stretch/>
        </p:blipFill>
        <p:spPr>
          <a:xfrm>
            <a:off x="1063878" y="2301988"/>
            <a:ext cx="292608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8320122" y="1224899"/>
            <a:ext cx="2926650" cy="882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4188000" y="2287667"/>
            <a:ext cx="4288364" cy="9034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3"/>
          </p:cNvPr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8841000" y="2304529"/>
            <a:ext cx="1966594" cy="18354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2" name="Picture 1">
            <a:hlinkClick r:id="rId15"/>
          </p:cNvPr>
          <p:cNvPicPr>
            <a:picLocks noChangeAspect="1"/>
          </p:cNvPicPr>
          <p:nvPr/>
        </p:nvPicPr>
        <p:blipFill rotWithShape="1">
          <a:blip r:embed="rId16"/>
          <a:srcRect l="5838" t="5064" r="4136" b="5064"/>
          <a:stretch/>
        </p:blipFill>
        <p:spPr>
          <a:xfrm>
            <a:off x="1076054" y="3362375"/>
            <a:ext cx="2913904" cy="9084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22665" y="1233899"/>
            <a:ext cx="1380716" cy="8646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3878" y="1238451"/>
            <a:ext cx="1505139" cy="864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1"/>
          </p:cNvPr>
          <p:cNvPicPr>
            <a:picLocks noChangeAspect="1"/>
          </p:cNvPicPr>
          <p:nvPr/>
        </p:nvPicPr>
        <p:blipFill rotWithShape="1">
          <a:blip r:embed="rId22"/>
          <a:srcRect l="-1097" r="-4528"/>
          <a:stretch/>
        </p:blipFill>
        <p:spPr>
          <a:xfrm>
            <a:off x="4637814" y="1224899"/>
            <a:ext cx="3388735" cy="882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7" name="Picture 6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131802" y="5516785"/>
            <a:ext cx="3214198" cy="8866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25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595012" y="5492060"/>
            <a:ext cx="265176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1063878" y="4407697"/>
            <a:ext cx="3837857" cy="2016760"/>
          </a:xfrm>
          <a:prstGeom prst="round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375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E0D2-FC0A-46CC-88CD-BA7D5F2A231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2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36000" y="10999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ADO.NET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Library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ORM </a:t>
            </a:r>
            <a:r>
              <a:rPr lang="en-GB" dirty="0"/>
              <a:t>Fundamentals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Code-First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Database-First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</a:rPr>
              <a:t>Automapper </a:t>
            </a:r>
            <a:r>
              <a:rPr lang="en-US" dirty="0"/>
              <a:t>Library</a:t>
            </a:r>
            <a:endParaRPr lang="en-US" b="1" noProof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noProof="1"/>
              <a:t>Advanced</a:t>
            </a:r>
            <a:r>
              <a:rPr lang="en-GB" b="1" noProof="1">
                <a:solidFill>
                  <a:schemeClr val="bg1"/>
                </a:solidFill>
              </a:rPr>
              <a:t> LINQ</a:t>
            </a:r>
          </a:p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</a:rPr>
              <a:t>JSON</a:t>
            </a:r>
            <a:r>
              <a:rPr lang="en-GB" noProof="1"/>
              <a:t> and </a:t>
            </a:r>
            <a:r>
              <a:rPr lang="en-GB" b="1" noProof="1">
                <a:solidFill>
                  <a:schemeClr val="bg1"/>
                </a:solidFill>
              </a:rPr>
              <a:t>XML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Best</a:t>
            </a:r>
            <a:r>
              <a:rPr lang="en-GB" dirty="0"/>
              <a:t> Practices and </a:t>
            </a:r>
            <a:r>
              <a:rPr lang="en-GB" b="1" dirty="0">
                <a:solidFill>
                  <a:schemeClr val="bg1"/>
                </a:solidFill>
              </a:rPr>
              <a:t>Architecture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ASP.NET Core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5BA3ED4-4099-4CF6-ADFA-604D32287D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0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3 practical problems for 4 hours</a:t>
            </a:r>
          </a:p>
          <a:p>
            <a:pPr lvl="1"/>
            <a:r>
              <a:rPr lang="en-GB" dirty="0"/>
              <a:t>Model Definition</a:t>
            </a:r>
          </a:p>
          <a:p>
            <a:pPr lvl="1"/>
            <a:r>
              <a:rPr lang="en-GB" dirty="0"/>
              <a:t>Data Import</a:t>
            </a:r>
          </a:p>
          <a:p>
            <a:pPr lvl="1"/>
            <a:r>
              <a:rPr lang="en-GB" dirty="0"/>
              <a:t>Data Export</a:t>
            </a:r>
          </a:p>
          <a:p>
            <a:r>
              <a:rPr lang="en-GB" dirty="0"/>
              <a:t>Automated judge system</a:t>
            </a:r>
          </a:p>
          <a:p>
            <a:pPr lvl="1"/>
            <a:r>
              <a:rPr lang="en-GB" dirty="0">
                <a:hlinkClick r:id="rId2"/>
              </a:rPr>
              <a:t>http://judge.softuni.bg</a:t>
            </a:r>
            <a:endParaRPr lang="en-GB" dirty="0"/>
          </a:p>
          <a:p>
            <a:r>
              <a:rPr lang="en-GB" dirty="0"/>
              <a:t>Solutions are evaluated for correctness only</a:t>
            </a:r>
          </a:p>
          <a:p>
            <a:pPr lvl="1"/>
            <a:r>
              <a:rPr lang="en-GB" dirty="0"/>
              <a:t>Code quality is still not measured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DEEDABB-F307-4F01-8DDE-D7E56C32F0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3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GB" dirty="0"/>
              <a:t>You will have 30 minutes once you enter</a:t>
            </a:r>
          </a:p>
          <a:p>
            <a:pPr lvl="1"/>
            <a:r>
              <a:rPr lang="en-US" dirty="0"/>
              <a:t>English</a:t>
            </a:r>
            <a:endParaRPr lang="en-GB" dirty="0"/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online the</a:t>
            </a:r>
            <a:r>
              <a:rPr lang="bg-BG" dirty="0"/>
              <a:t> </a:t>
            </a:r>
            <a:r>
              <a:rPr lang="en-US" dirty="0"/>
              <a:t>same</a:t>
            </a:r>
            <a:r>
              <a:rPr lang="en-GB" dirty="0"/>
              <a:t> day as the practical exam</a:t>
            </a:r>
          </a:p>
          <a:p>
            <a:pPr lvl="1"/>
            <a:r>
              <a:rPr lang="en-GB" dirty="0"/>
              <a:t>You can submit your answers just one time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47029B3-C6F1-4545-B923-79B81F4324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2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E3999B-1651-4331-BB8A-162BFBBD05F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8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3799</TotalTime>
  <Words>546</Words>
  <Application>Microsoft Office PowerPoint</Application>
  <PresentationFormat>Widescreen</PresentationFormat>
  <Paragraphs>132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Entity Framework Core</vt:lpstr>
      <vt:lpstr>Table of Contents</vt:lpstr>
      <vt:lpstr>Have a Question?</vt:lpstr>
      <vt:lpstr>SoftUni Diamond Partners</vt:lpstr>
      <vt:lpstr>Course Objectives</vt:lpstr>
      <vt:lpstr>Course Objectives</vt:lpstr>
      <vt:lpstr>Practical Programming Exam</vt:lpstr>
      <vt:lpstr>Theoretical Exam</vt:lpstr>
      <vt:lpstr>The Team</vt:lpstr>
      <vt:lpstr>Nikolay Kostov</vt:lpstr>
      <vt:lpstr>Stoyan Shopov</vt:lpstr>
      <vt:lpstr>Course Organization</vt:lpstr>
      <vt:lpstr>C# Database Fundamentals Module – Timeline</vt:lpstr>
      <vt:lpstr>Homework Assignments &amp; Exercises</vt:lpstr>
      <vt:lpstr>Scoring System for the Course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- Entity Framework Course Introduction</dc:title>
  <dc:subject>Software Development Course</dc:subject>
  <dc:creator>Software University</dc:creator>
  <cp:keywords>Entity Framework Core;EF; ADO.NET; ORM ;Databases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ROG STRIX</cp:lastModifiedBy>
  <cp:revision>20</cp:revision>
  <dcterms:created xsi:type="dcterms:W3CDTF">2018-05-23T13:08:44Z</dcterms:created>
  <dcterms:modified xsi:type="dcterms:W3CDTF">2021-01-11T12:13:30Z</dcterms:modified>
  <cp:category>programming;computer programming;software development; databases</cp:category>
</cp:coreProperties>
</file>