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4"/>
  </p:notesMasterIdLst>
  <p:handoutMasterIdLst>
    <p:handoutMasterId r:id="rId25"/>
  </p:handoutMasterIdLst>
  <p:sldIdLst>
    <p:sldId id="300" r:id="rId2"/>
    <p:sldId id="301" r:id="rId3"/>
    <p:sldId id="302" r:id="rId4"/>
    <p:sldId id="603" r:id="rId5"/>
    <p:sldId id="316" r:id="rId6"/>
    <p:sldId id="303" r:id="rId7"/>
    <p:sldId id="304" r:id="rId8"/>
    <p:sldId id="604" r:id="rId9"/>
    <p:sldId id="305" r:id="rId10"/>
    <p:sldId id="306" r:id="rId11"/>
    <p:sldId id="307" r:id="rId12"/>
    <p:sldId id="602" r:id="rId13"/>
    <p:sldId id="495" r:id="rId14"/>
    <p:sldId id="308" r:id="rId15"/>
    <p:sldId id="309" r:id="rId16"/>
    <p:sldId id="310" r:id="rId17"/>
    <p:sldId id="583" r:id="rId18"/>
    <p:sldId id="601" r:id="rId19"/>
    <p:sldId id="312" r:id="rId20"/>
    <p:sldId id="401" r:id="rId21"/>
    <p:sldId id="40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DD9384-9476-46C6-A7DB-ECC475C01410}">
          <p14:sldIdLst>
            <p14:sldId id="300"/>
            <p14:sldId id="301"/>
            <p14:sldId id="302"/>
          </p14:sldIdLst>
        </p14:section>
        <p14:section name="Partners" id="{FEB89D96-AB82-400A-B4CD-4DC3718CFD12}">
          <p14:sldIdLst>
            <p14:sldId id="603"/>
            <p14:sldId id="316"/>
          </p14:sldIdLst>
        </p14:section>
        <p14:section name="Course Objective" id="{D18F0CA7-818A-4CE6-887B-26F2200EDE27}">
          <p14:sldIdLst>
            <p14:sldId id="303"/>
            <p14:sldId id="304"/>
            <p14:sldId id="604"/>
            <p14:sldId id="305"/>
            <p14:sldId id="306"/>
          </p14:sldIdLst>
        </p14:section>
        <p14:section name="Training and Team" id="{FF77AFD0-5054-4B75-9EAF-B48276B4BC12}">
          <p14:sldIdLst>
            <p14:sldId id="307"/>
            <p14:sldId id="602"/>
            <p14:sldId id="495"/>
          </p14:sldIdLst>
        </p14:section>
        <p14:section name="Course Organization" id="{6DFB097D-6A8B-4BC1-879D-6917BADF07A8}">
          <p14:sldIdLst>
            <p14:sldId id="308"/>
            <p14:sldId id="309"/>
            <p14:sldId id="310"/>
            <p14:sldId id="583"/>
            <p14:sldId id="601"/>
            <p14:sldId id="312"/>
          </p14:sldIdLst>
        </p14:section>
        <p14:section name="Conclusion" id="{5D0A0E71-2D07-45D2-863C-FCF1FA204302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372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0832E0-7FB2-4F00-BC07-DAB77809F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26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E32715-9AE0-4A43-8C20-286A22C72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94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75ECD4-AE71-49B3-A0D9-A98C1A2965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400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78C284-DA71-41E5-A92C-516A6884E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303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589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2C8083-9E2D-4E2A-AADB-D824A077D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90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9689DD-C880-4D53-8325-998C20A75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13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701977-A94C-40DF-AC66-F58F3DDDED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03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728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395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4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797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51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03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36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24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713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838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90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AdvancedSeptember2021" TargetMode="External"/><Relationship Id="rId3" Type="http://schemas.openxmlformats.org/officeDocument/2006/relationships/hyperlink" Target="https://softuni.bg/trainings/3484/csharp-oop-october-2021" TargetMode="External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softuni.bg/trainings/3008/csharp-oop-october-202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image" Target="../media/image24.jp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/>
              <a:t># OOP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B0296-B575-4E08-895B-E5C8FD3C8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 or more</a:t>
            </a:r>
            <a:r>
              <a:rPr lang="en-US" dirty="0"/>
              <a:t> 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</a:t>
            </a:r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practical</a:t>
            </a:r>
            <a:r>
              <a:rPr lang="en-US" dirty="0"/>
              <a:t> exam and </a:t>
            </a:r>
            <a:r>
              <a:rPr lang="en-US" b="1" dirty="0">
                <a:solidFill>
                  <a:schemeClr val="bg1"/>
                </a:solidFill>
              </a:rPr>
              <a:t>30 minutes after it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5745E-F5DC-4A77-B82D-E67F85807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B9393-AF8E-43DB-9B0D-91EE56BD0F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2C3EA-F738-4446-AE3C-B508ADDC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268999"/>
            <a:ext cx="7710108" cy="5255197"/>
          </a:xfrm>
        </p:spPr>
        <p:txBody>
          <a:bodyPr>
            <a:normAutofit/>
          </a:bodyPr>
          <a:lstStyle/>
          <a:p>
            <a:r>
              <a:rPr lang="en-US" sz="3199" dirty="0"/>
              <a:t>Solutions Architect @ </a:t>
            </a:r>
            <a:r>
              <a:rPr lang="en-US" sz="3199" noProof="1"/>
              <a:t>ZenCodeo</a:t>
            </a:r>
          </a:p>
          <a:p>
            <a:r>
              <a:rPr lang="en-US" sz="3199" dirty="0"/>
              <a:t>15+ years in the IT</a:t>
            </a:r>
          </a:p>
          <a:p>
            <a:pPr lvl="1"/>
            <a:r>
              <a:rPr lang="en-US" sz="2999" dirty="0"/>
              <a:t>Developer, Manager, Trainer, Architect</a:t>
            </a:r>
          </a:p>
          <a:p>
            <a:pPr lvl="1"/>
            <a:r>
              <a:rPr lang="bg-BG" sz="2999" dirty="0"/>
              <a:t>А</a:t>
            </a:r>
            <a:r>
              <a:rPr lang="en-US" sz="2999" noProof="1"/>
              <a:t>ctive role </a:t>
            </a:r>
            <a:r>
              <a:rPr lang="en-US" sz="2999" dirty="0"/>
              <a:t>in the development of the </a:t>
            </a:r>
            <a:br>
              <a:rPr lang="en-US" sz="2999" dirty="0"/>
            </a:br>
            <a:r>
              <a:rPr lang="en-US" sz="2999" dirty="0"/>
              <a:t>Judge platform - </a:t>
            </a:r>
            <a:r>
              <a:rPr lang="en-US" sz="2999" dirty="0">
                <a:hlinkClick r:id="rId2"/>
              </a:rPr>
              <a:t>https://judge.softuni.bg/</a:t>
            </a:r>
            <a:endParaRPr lang="en-US" sz="2999" dirty="0"/>
          </a:p>
          <a:p>
            <a:r>
              <a:rPr lang="en-US" sz="3199" dirty="0"/>
              <a:t>Microsoft Certified Trainer</a:t>
            </a:r>
          </a:p>
          <a:p>
            <a:r>
              <a:rPr lang="en-US" sz="3199" dirty="0"/>
              <a:t>Expert witness @ Bulgarian Court</a:t>
            </a:r>
          </a:p>
          <a:p>
            <a:r>
              <a:rPr lang="en-US" sz="3199" dirty="0"/>
              <a:t>Personal blog: </a:t>
            </a:r>
            <a:r>
              <a:rPr lang="en-US" sz="3199" dirty="0">
                <a:hlinkClick r:id="rId3"/>
              </a:rPr>
              <a:t>nikolay.it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0505" y="1600677"/>
            <a:ext cx="3803765" cy="38037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51E696-8E29-4A5F-9AB7-91E452377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313999"/>
            <a:ext cx="7710108" cy="5210197"/>
          </a:xfrm>
        </p:spPr>
        <p:txBody>
          <a:bodyPr>
            <a:normAutofit/>
          </a:bodyPr>
          <a:lstStyle/>
          <a:p>
            <a:r>
              <a:rPr lang="en-US" noProof="1"/>
              <a:t>.NET Software Engineer 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CoBuilder</a:t>
            </a:r>
            <a:r>
              <a:rPr lang="en-US" noProof="1"/>
              <a:t> – Digitalization of Construction Industry</a:t>
            </a:r>
          </a:p>
          <a:p>
            <a:r>
              <a:rPr lang="en-US" noProof="1"/>
              <a:t>Technical Trainer @ </a:t>
            </a:r>
            <a:r>
              <a:rPr lang="en-US" sz="3198" b="1" noProof="1">
                <a:solidFill>
                  <a:schemeClr val="bg1"/>
                </a:solidFill>
              </a:rPr>
              <a:t>SoftUni</a:t>
            </a:r>
          </a:p>
          <a:p>
            <a:pPr lvl="1"/>
            <a:r>
              <a:rPr lang="en-US" noProof="1"/>
              <a:t>3 years experience</a:t>
            </a:r>
          </a:p>
          <a:p>
            <a:pPr marL="0" indent="0">
              <a:buNone/>
            </a:pPr>
            <a:endParaRPr lang="en-US" noProof="1"/>
          </a:p>
          <a:p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Stoyan</a:t>
            </a:r>
            <a:r>
              <a:rPr lang="bg-BG" noProof="1"/>
              <a:t> </a:t>
            </a:r>
            <a:r>
              <a:rPr lang="en-US" noProof="1"/>
              <a:t>Shopov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35881-9A66-4891-8861-AA9ADCB7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6000" y="1764000"/>
            <a:ext cx="3813869" cy="3665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00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79A8BC-3034-4BE1-97A0-09CDD12510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94D4A-6218-448E-B6BF-266339B6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21CCBED4-7632-4B4B-A889-ADCE2EFB9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OOP Course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45" y="150017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26-Oct-2021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2534" y="1500174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</a:t>
            </a:r>
            <a:r>
              <a:rPr lang="bg-BG" sz="2000" b="1" dirty="0"/>
              <a:t>1</a:t>
            </a:r>
            <a:r>
              <a:rPr lang="en-US" sz="2000" b="1" dirty="0"/>
              <a:t>1-Dec-2021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3081776" y="2889000"/>
            <a:ext cx="6028450" cy="350999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>
              <a:solidFill>
                <a:srgbClr val="FFFFFF"/>
              </a:solidFill>
            </a:endParaRP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6 weeks * 4 times/week</a:t>
            </a:r>
          </a:p>
          <a:p>
            <a:pPr algn="ctr"/>
            <a:r>
              <a:rPr lang="bg-BG" sz="2400" b="1" dirty="0">
                <a:solidFill>
                  <a:srgbClr val="FFFFFF"/>
                </a:solidFill>
              </a:rPr>
              <a:t>15</a:t>
            </a:r>
            <a:r>
              <a:rPr lang="en-GB" sz="24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400" b="1" dirty="0">
              <a:solidFill>
                <a:srgbClr val="FFFFFF"/>
              </a:solidFill>
            </a:endParaRP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Start: </a:t>
            </a:r>
            <a:r>
              <a:rPr lang="en-US" sz="2400" b="1" dirty="0">
                <a:solidFill>
                  <a:srgbClr val="FFFFFF"/>
                </a:solidFill>
              </a:rPr>
              <a:t>26-Oct-2021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Theoretical Exam: </a:t>
            </a:r>
            <a:r>
              <a:rPr lang="en-US" sz="2400" b="1" dirty="0">
                <a:solidFill>
                  <a:schemeClr val="bg2"/>
                </a:solidFill>
              </a:rPr>
              <a:t> 11-Dec-2021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Practical Exam:  </a:t>
            </a:r>
            <a:r>
              <a:rPr lang="en-US" sz="2400" b="1" dirty="0">
                <a:solidFill>
                  <a:schemeClr val="bg2"/>
                </a:solidFill>
              </a:rPr>
              <a:t>11-Dec-2021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Theoretical Exam Retake: </a:t>
            </a:r>
            <a:r>
              <a:rPr lang="en-GB" sz="2400" b="1" dirty="0">
                <a:solidFill>
                  <a:schemeClr val="bg2"/>
                </a:solidFill>
              </a:rPr>
              <a:t>20-Dec-2021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Practical Exam Retake: 20-Dec-2021</a:t>
            </a:r>
          </a:p>
          <a:p>
            <a:pPr algn="ctr"/>
            <a:endParaRPr lang="en-GB" sz="2400" b="1" dirty="0">
              <a:solidFill>
                <a:schemeClr val="bg2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283BC-9544-4AA5-BD81-7BBAA323A02F}"/>
              </a:ext>
            </a:extLst>
          </p:cNvPr>
          <p:cNvSpPr txBox="1"/>
          <p:nvPr/>
        </p:nvSpPr>
        <p:spPr>
          <a:xfrm>
            <a:off x="10117646" y="1501147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20-Dec-2021</a:t>
            </a:r>
          </a:p>
        </p:txBody>
      </p:sp>
    </p:spTree>
    <p:extLst>
      <p:ext uri="{BB962C8B-B14F-4D97-AF65-F5344CB8AC3E}">
        <p14:creationId xmlns:p14="http://schemas.microsoft.com/office/powerpoint/2010/main" val="36556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B0FBFB6-61F9-45BE-9C80-052E2C70F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Your homework is mainly work in class</a:t>
            </a:r>
          </a:p>
          <a:p>
            <a:pPr lvl="1"/>
            <a:r>
              <a:rPr lang="en-US" sz="3400" dirty="0"/>
              <a:t>Lesson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slides + live demos + exercises</a:t>
            </a:r>
          </a:p>
          <a:p>
            <a:pPr lvl="1"/>
            <a:r>
              <a:rPr lang="en-US" sz="3400" dirty="0"/>
              <a:t>Exercise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only exercises</a:t>
            </a:r>
          </a:p>
          <a:p>
            <a:r>
              <a:rPr lang="en-US" sz="3600" dirty="0"/>
              <a:t>How to submit your homework?</a:t>
            </a:r>
          </a:p>
          <a:p>
            <a:pPr lvl="1"/>
            <a:r>
              <a:rPr lang="en-US" sz="3400" dirty="0"/>
              <a:t>Submit in the judge system</a:t>
            </a:r>
          </a:p>
          <a:p>
            <a:r>
              <a:rPr lang="en-US" sz="3600" dirty="0"/>
              <a:t>Do your homework when it's due</a:t>
            </a:r>
          </a:p>
          <a:p>
            <a:pPr lvl="1"/>
            <a:r>
              <a:rPr lang="en-US" sz="3400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83927" y="2863506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41879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0C80061F-9D87-4923-8918-8D9A8ADBA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Official discussion forum: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5802" y="1787490"/>
            <a:ext cx="8600197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https://softuni.bg/trainings/3484/csharp-oop-october-2021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5804" y="3362660"/>
            <a:ext cx="8600196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https://softuni.bg/forum/categories/15/csharp-oop-advanced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563" y="3120675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563" y="1503154"/>
            <a:ext cx="1463714" cy="1463714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642" y="463329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35804" y="5037370"/>
            <a:ext cx="8600195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8"/>
              </a:rPr>
              <a:t>https://www.facebook.com/groups/CsharpAdvancedSeptember2021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E2DC841-019A-4F0A-A3E5-DE30C6296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469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59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C8BB55-C529-444D-A970-B30D984AB4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B13AEE2-9168-4360-9761-023284991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C721CE1-9B67-4626-96BD-61E880C71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noProof="1"/>
              <a:t>csharp</a:t>
            </a:r>
            <a:r>
              <a:rPr lang="en-GB" sz="11500" b="1" dirty="0"/>
              <a:t>-</a:t>
            </a:r>
            <a:r>
              <a:rPr lang="en-GB" sz="11500" b="1" noProof="1"/>
              <a:t>advanced</a:t>
            </a:r>
            <a:endParaRPr lang="en-GB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5298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97AC8-C141-481E-989D-4610C83C20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2B11C-9649-437E-8549-95E8FF16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Object-oriented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1AFC500-E7A7-4338-ABF0-F3772DF883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21926-7590-4173-98D1-F4CE0D8E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A882-1CEE-4800-9CEB-ABB18751D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8999"/>
            <a:ext cx="4271293" cy="55787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 and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Exception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F16C0D-DB9C-4DC3-9387-2C374727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Program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7E166B-2126-4AC7-8717-E985452BA2DA}"/>
              </a:ext>
            </a:extLst>
          </p:cNvPr>
          <p:cNvSpPr txBox="1">
            <a:spLocks/>
          </p:cNvSpPr>
          <p:nvPr/>
        </p:nvSpPr>
        <p:spPr>
          <a:xfrm>
            <a:off x="6591000" y="1088999"/>
            <a:ext cx="5345737" cy="557873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dirty="0"/>
              <a:t>Reflection and Attributes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Unit Testing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Mocking and Test Driven Development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Design Patterns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Workshop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Exam Preparation</a:t>
            </a:r>
          </a:p>
        </p:txBody>
      </p:sp>
    </p:spTree>
    <p:extLst>
      <p:ext uri="{BB962C8B-B14F-4D97-AF65-F5344CB8AC3E}">
        <p14:creationId xmlns:p14="http://schemas.microsoft.com/office/powerpoint/2010/main" val="230052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2 practical</a:t>
            </a:r>
            <a:r>
              <a:rPr lang="en-GB" b="1" dirty="0"/>
              <a:t> </a:t>
            </a:r>
            <a:r>
              <a:rPr lang="en-GB" dirty="0"/>
              <a:t>problem</a:t>
            </a:r>
            <a:r>
              <a:rPr lang="en-US" dirty="0"/>
              <a:t>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Create a simple project</a:t>
            </a:r>
            <a:r>
              <a:rPr lang="bg-BG" dirty="0"/>
              <a:t> </a:t>
            </a:r>
            <a:r>
              <a:rPr lang="en-US" dirty="0"/>
              <a:t>that:</a:t>
            </a:r>
            <a:endParaRPr lang="en-GB" dirty="0"/>
          </a:p>
          <a:p>
            <a:pPr lvl="2"/>
            <a:r>
              <a:rPr lang="en-GB" dirty="0"/>
              <a:t>Follows 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Implements functionality </a:t>
            </a:r>
            <a:r>
              <a:rPr lang="en-GB" dirty="0"/>
              <a:t>based on a description</a:t>
            </a:r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7FFC2F-4ED1-4949-A27C-C2951B337D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793</Words>
  <Application>Microsoft Office PowerPoint</Application>
  <PresentationFormat>Widescreen</PresentationFormat>
  <Paragraphs>158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1_SoftUni</vt:lpstr>
      <vt:lpstr>C# OOP</vt:lpstr>
      <vt:lpstr>Table of Contents</vt:lpstr>
      <vt:lpstr>Have a Question?</vt:lpstr>
      <vt:lpstr>SoftUni Diamond Partners</vt:lpstr>
      <vt:lpstr>Educational Partners</vt:lpstr>
      <vt:lpstr>Course Objectives</vt:lpstr>
      <vt:lpstr>Why OOP?</vt:lpstr>
      <vt:lpstr>Course Program</vt:lpstr>
      <vt:lpstr>Practical Exam</vt:lpstr>
      <vt:lpstr>Theoretical Exam</vt:lpstr>
      <vt:lpstr>The Team</vt:lpstr>
      <vt:lpstr>Nikolay Kostov</vt:lpstr>
      <vt:lpstr>Stoyan Shopov</vt:lpstr>
      <vt:lpstr>Course Organization</vt:lpstr>
      <vt:lpstr>C# OOP Course – Timeline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52</cp:revision>
  <dcterms:created xsi:type="dcterms:W3CDTF">2018-05-23T13:08:44Z</dcterms:created>
  <dcterms:modified xsi:type="dcterms:W3CDTF">2021-10-26T11:36:51Z</dcterms:modified>
  <cp:category>programming; education; software engineering; software development </cp:category>
</cp:coreProperties>
</file>