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0"/>
  </p:notesMasterIdLst>
  <p:handoutMasterIdLst>
    <p:handoutMasterId r:id="rId51"/>
  </p:handoutMasterIdLst>
  <p:sldIdLst>
    <p:sldId id="890" r:id="rId2"/>
    <p:sldId id="891" r:id="rId3"/>
    <p:sldId id="892" r:id="rId4"/>
    <p:sldId id="893" r:id="rId5"/>
    <p:sldId id="894" r:id="rId6"/>
    <p:sldId id="897" r:id="rId7"/>
    <p:sldId id="941" r:id="rId8"/>
    <p:sldId id="899" r:id="rId9"/>
    <p:sldId id="900" r:id="rId10"/>
    <p:sldId id="901" r:id="rId11"/>
    <p:sldId id="902" r:id="rId12"/>
    <p:sldId id="903" r:id="rId13"/>
    <p:sldId id="904" r:id="rId14"/>
    <p:sldId id="905" r:id="rId15"/>
    <p:sldId id="906" r:id="rId16"/>
    <p:sldId id="895" r:id="rId17"/>
    <p:sldId id="896" r:id="rId18"/>
    <p:sldId id="907" r:id="rId19"/>
    <p:sldId id="908" r:id="rId20"/>
    <p:sldId id="909" r:id="rId21"/>
    <p:sldId id="911" r:id="rId22"/>
    <p:sldId id="912" r:id="rId23"/>
    <p:sldId id="913" r:id="rId24"/>
    <p:sldId id="914" r:id="rId25"/>
    <p:sldId id="918" r:id="rId26"/>
    <p:sldId id="919" r:id="rId27"/>
    <p:sldId id="920" r:id="rId28"/>
    <p:sldId id="921" r:id="rId29"/>
    <p:sldId id="922" r:id="rId30"/>
    <p:sldId id="923" r:id="rId31"/>
    <p:sldId id="924" r:id="rId32"/>
    <p:sldId id="925" r:id="rId33"/>
    <p:sldId id="926" r:id="rId34"/>
    <p:sldId id="927" r:id="rId35"/>
    <p:sldId id="928" r:id="rId36"/>
    <p:sldId id="929" r:id="rId37"/>
    <p:sldId id="930" r:id="rId38"/>
    <p:sldId id="931" r:id="rId39"/>
    <p:sldId id="932" r:id="rId40"/>
    <p:sldId id="933" r:id="rId41"/>
    <p:sldId id="942" r:id="rId42"/>
    <p:sldId id="943" r:id="rId43"/>
    <p:sldId id="944" r:id="rId44"/>
    <p:sldId id="946" r:id="rId45"/>
    <p:sldId id="884" r:id="rId46"/>
    <p:sldId id="401" r:id="rId47"/>
    <p:sldId id="405" r:id="rId48"/>
    <p:sldId id="493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8363070-CACD-43FD-B463-ED0DFDDFC6C4}">
          <p14:sldIdLst>
            <p14:sldId id="890"/>
            <p14:sldId id="891"/>
            <p14:sldId id="892"/>
          </p14:sldIdLst>
        </p14:section>
        <p14:section name="Joins" id="{37A91CEB-B693-486C-B3AA-D9C20DB818A3}">
          <p14:sldIdLst>
            <p14:sldId id="893"/>
            <p14:sldId id="894"/>
            <p14:sldId id="897"/>
            <p14:sldId id="941"/>
            <p14:sldId id="899"/>
            <p14:sldId id="900"/>
            <p14:sldId id="901"/>
            <p14:sldId id="902"/>
            <p14:sldId id="903"/>
            <p14:sldId id="904"/>
            <p14:sldId id="905"/>
            <p14:sldId id="906"/>
            <p14:sldId id="895"/>
            <p14:sldId id="896"/>
            <p14:sldId id="907"/>
            <p14:sldId id="908"/>
            <p14:sldId id="909"/>
            <p14:sldId id="911"/>
            <p14:sldId id="912"/>
            <p14:sldId id="913"/>
            <p14:sldId id="914"/>
            <p14:sldId id="918"/>
            <p14:sldId id="919"/>
            <p14:sldId id="920"/>
            <p14:sldId id="921"/>
            <p14:sldId id="922"/>
            <p14:sldId id="923"/>
            <p14:sldId id="924"/>
            <p14:sldId id="925"/>
          </p14:sldIdLst>
        </p14:section>
        <p14:section name="Subqueries" id="{2DC84E66-9785-4F7E-8C82-A9299BA1CC0B}">
          <p14:sldIdLst>
            <p14:sldId id="926"/>
            <p14:sldId id="927"/>
            <p14:sldId id="928"/>
            <p14:sldId id="929"/>
            <p14:sldId id="930"/>
          </p14:sldIdLst>
        </p14:section>
        <p14:section name="Common Table Expressions" id="{F4BCC8D1-EBD7-4770-B65B-9C8565699687}">
          <p14:sldIdLst>
            <p14:sldId id="931"/>
            <p14:sldId id="932"/>
            <p14:sldId id="933"/>
          </p14:sldIdLst>
        </p14:section>
        <p14:section name="Temporary Tables" id="{EC6DF77A-EFAC-4B3C-8C98-266FC590CC7F}">
          <p14:sldIdLst>
            <p14:sldId id="942"/>
            <p14:sldId id="943"/>
            <p14:sldId id="944"/>
            <p14:sldId id="946"/>
          </p14:sldIdLst>
        </p14:section>
        <p14:section name="Conclusion" id="{AE520A68-13C9-419B-9D15-F00870203C0A}">
          <p14:sldIdLst>
            <p14:sldId id="884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116" d="100"/>
          <a:sy n="116" d="100"/>
        </p:scale>
        <p:origin x="294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25.1.2021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07D5FBD-FF0C-47F1-8AA3-4CFCC20214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07328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24F240E-29E0-449F-8D31-E288DBECAA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41568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Right outer joins return all the data in the second(right) table and all the data from the first(left) table that matches the join</a:t>
            </a:r>
            <a:r>
              <a:rPr lang="en-US" baseline="0" dirty="0"/>
              <a:t> conditions. If the data in the left table doesn’t match any data in the right table the return value is NULL.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F855E6A-68AC-45CA-85C2-D321BBF61D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07527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DF22494-42E3-4A41-8DAF-AD85D5ECF7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62966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Full joins match all the data in the left</a:t>
            </a:r>
            <a:r>
              <a:rPr lang="en-US" baseline="0" dirty="0"/>
              <a:t> and the right table. If</a:t>
            </a:r>
            <a:r>
              <a:rPr lang="bg-BG" baseline="0" dirty="0"/>
              <a:t> </a:t>
            </a:r>
            <a:r>
              <a:rPr lang="en-US" baseline="0" dirty="0"/>
              <a:t>any of the values doesn’t the join conditions the return value is NULL.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318B940-8DA2-4704-901C-B58FD70C224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615342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4DE8B01-8AE6-4B7D-992B-AB7F9535982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865899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Cross joins create Cartesian products. This means that</a:t>
            </a:r>
            <a:r>
              <a:rPr lang="en-US" baseline="0" dirty="0"/>
              <a:t> all the rows in the left table are multiplied by all the rows in the right table. If table Employees has 2 rows and table Departments has 3 rows the result will return the multiplication – 6 rows.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CD3C07-19C6-4924-B0D3-453A666CEC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152233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9420C0F-E1F2-426D-92FC-20B67FFB1E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28062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25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Three-Way Joins</a:t>
            </a:r>
          </a:p>
          <a:p>
            <a:pPr lvl="1"/>
            <a:endParaRPr lang="en-US" b="1" dirty="0"/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FC0128"/>
                </a:solidFill>
              </a:rPr>
              <a:t>three-way join</a:t>
            </a:r>
            <a:r>
              <a:rPr lang="en-US" dirty="0"/>
              <a:t> is a join of three tables. In </a:t>
            </a:r>
            <a:r>
              <a:rPr lang="en-US" dirty="0">
                <a:solidFill>
                  <a:srgbClr val="FC0128"/>
                </a:solidFill>
              </a:rPr>
              <a:t>SQL: 1999 compliant syntax</a:t>
            </a:r>
            <a:r>
              <a:rPr lang="en-US" dirty="0"/>
              <a:t>, joins are performed from left to right so the first join to be performed is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JOIN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ADDRESS</a:t>
            </a:r>
            <a:r>
              <a:rPr lang="en-US" dirty="0"/>
              <a:t>. The first join condition can reference columns in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ADDRESS</a:t>
            </a:r>
            <a:r>
              <a:rPr lang="en-US" dirty="0"/>
              <a:t> but cannot reference columns in </a:t>
            </a:r>
            <a:r>
              <a:rPr lang="en-US" dirty="0">
                <a:latin typeface="Courier New" pitchFamily="49" charset="0"/>
              </a:rPr>
              <a:t>STATEPROVINCE</a:t>
            </a:r>
            <a:r>
              <a:rPr lang="en-US" dirty="0"/>
              <a:t>. The second join condition can reference columns from all three tables.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can also be written as a three-way equijoin: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SELECT </a:t>
            </a:r>
            <a:r>
              <a:rPr lang="en-US" dirty="0" err="1"/>
              <a:t>e.LastName</a:t>
            </a:r>
            <a:r>
              <a:rPr lang="en-US" dirty="0"/>
              <a:t>, </a:t>
            </a:r>
            <a:r>
              <a:rPr lang="en-US" dirty="0" err="1"/>
              <a:t>a.City</a:t>
            </a:r>
            <a:r>
              <a:rPr lang="en-US" dirty="0"/>
              <a:t>, </a:t>
            </a:r>
            <a:r>
              <a:rPr lang="en-US" dirty="0" err="1"/>
              <a:t>sp.Name</a:t>
            </a:r>
            <a:r>
              <a:rPr lang="en-US" dirty="0"/>
              <a:t> </a:t>
            </a:r>
            <a:r>
              <a:rPr lang="en-US" dirty="0" err="1"/>
              <a:t>SPName</a:t>
            </a:r>
            <a:endParaRPr lang="en-US" dirty="0"/>
          </a:p>
          <a:p>
            <a:pPr lvl="1"/>
            <a:r>
              <a:rPr lang="en-US" dirty="0"/>
              <a:t>FROM employee e, address a, </a:t>
            </a:r>
            <a:r>
              <a:rPr lang="en-US" dirty="0" err="1"/>
              <a:t>stateprovince</a:t>
            </a:r>
            <a:r>
              <a:rPr lang="en-US" dirty="0"/>
              <a:t> sp</a:t>
            </a:r>
          </a:p>
          <a:p>
            <a:pPr lvl="1"/>
            <a:r>
              <a:rPr lang="en-US" dirty="0"/>
              <a:t>WHERE </a:t>
            </a:r>
            <a:r>
              <a:rPr lang="en-US" dirty="0" err="1"/>
              <a:t>e.AddressID</a:t>
            </a:r>
            <a:r>
              <a:rPr lang="en-US" dirty="0"/>
              <a:t> = </a:t>
            </a:r>
            <a:r>
              <a:rPr lang="en-US" dirty="0" err="1"/>
              <a:t>a.AddressID</a:t>
            </a:r>
            <a:endParaRPr lang="en-US" dirty="0"/>
          </a:p>
          <a:p>
            <a:pPr lvl="1"/>
            <a:r>
              <a:rPr lang="en-US" dirty="0"/>
              <a:t>  AND </a:t>
            </a:r>
            <a:r>
              <a:rPr lang="en-US" dirty="0" err="1"/>
              <a:t>a.StateProvinceID</a:t>
            </a:r>
            <a:r>
              <a:rPr lang="en-US" dirty="0"/>
              <a:t> = </a:t>
            </a:r>
            <a:r>
              <a:rPr lang="en-US" dirty="0" err="1"/>
              <a:t>sp.StateProvinceID</a:t>
            </a:r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91D954A-70ED-4C5E-87FA-FA0247A862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550281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26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Three-Way Joins</a:t>
            </a:r>
          </a:p>
          <a:p>
            <a:pPr lvl="1"/>
            <a:endParaRPr lang="en-US" b="1" dirty="0"/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FC0128"/>
                </a:solidFill>
              </a:rPr>
              <a:t>three-way join</a:t>
            </a:r>
            <a:r>
              <a:rPr lang="en-US" dirty="0"/>
              <a:t> is a join of three tables. In </a:t>
            </a:r>
            <a:r>
              <a:rPr lang="en-US" dirty="0">
                <a:solidFill>
                  <a:srgbClr val="FC0128"/>
                </a:solidFill>
              </a:rPr>
              <a:t>SQL: 1999 compliant syntax</a:t>
            </a:r>
            <a:r>
              <a:rPr lang="en-US" dirty="0"/>
              <a:t>, joins are performed from left to right so the first join to be performed is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JOIN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ADDRESS</a:t>
            </a:r>
            <a:r>
              <a:rPr lang="en-US" dirty="0"/>
              <a:t>. The first join condition can reference columns in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ADDRESS</a:t>
            </a:r>
            <a:r>
              <a:rPr lang="en-US" dirty="0"/>
              <a:t> but cannot reference columns in </a:t>
            </a:r>
            <a:r>
              <a:rPr lang="en-US" dirty="0">
                <a:latin typeface="Courier New" pitchFamily="49" charset="0"/>
              </a:rPr>
              <a:t>STATEPROVINCE</a:t>
            </a:r>
            <a:r>
              <a:rPr lang="en-US" dirty="0"/>
              <a:t>. The second join condition can reference columns from all three tables.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can also be written as a three-way equijoin: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SELECT </a:t>
            </a:r>
            <a:r>
              <a:rPr lang="en-US" dirty="0" err="1"/>
              <a:t>e.LastName</a:t>
            </a:r>
            <a:r>
              <a:rPr lang="en-US" dirty="0"/>
              <a:t>, </a:t>
            </a:r>
            <a:r>
              <a:rPr lang="en-US" dirty="0" err="1"/>
              <a:t>a.City</a:t>
            </a:r>
            <a:r>
              <a:rPr lang="en-US" dirty="0"/>
              <a:t>, </a:t>
            </a:r>
            <a:r>
              <a:rPr lang="en-US" dirty="0" err="1"/>
              <a:t>sp.Name</a:t>
            </a:r>
            <a:r>
              <a:rPr lang="en-US" dirty="0"/>
              <a:t> </a:t>
            </a:r>
            <a:r>
              <a:rPr lang="en-US" dirty="0" err="1"/>
              <a:t>SPName</a:t>
            </a:r>
            <a:endParaRPr lang="en-US" dirty="0"/>
          </a:p>
          <a:p>
            <a:pPr lvl="1"/>
            <a:r>
              <a:rPr lang="en-US" dirty="0"/>
              <a:t>FROM employee e, address a, </a:t>
            </a:r>
            <a:r>
              <a:rPr lang="en-US" dirty="0" err="1"/>
              <a:t>stateprovince</a:t>
            </a:r>
            <a:r>
              <a:rPr lang="en-US" dirty="0"/>
              <a:t> sp</a:t>
            </a:r>
          </a:p>
          <a:p>
            <a:pPr lvl="1"/>
            <a:r>
              <a:rPr lang="en-US" dirty="0"/>
              <a:t>WHERE </a:t>
            </a:r>
            <a:r>
              <a:rPr lang="en-US" dirty="0" err="1"/>
              <a:t>e.AddressID</a:t>
            </a:r>
            <a:r>
              <a:rPr lang="en-US" dirty="0"/>
              <a:t> = </a:t>
            </a:r>
            <a:r>
              <a:rPr lang="en-US" dirty="0" err="1"/>
              <a:t>a.AddressID</a:t>
            </a:r>
            <a:endParaRPr lang="en-US" dirty="0"/>
          </a:p>
          <a:p>
            <a:pPr lvl="1"/>
            <a:r>
              <a:rPr lang="en-US" dirty="0"/>
              <a:t>  AND </a:t>
            </a:r>
            <a:r>
              <a:rPr lang="en-US" dirty="0" err="1"/>
              <a:t>a.StateProvinceID</a:t>
            </a:r>
            <a:r>
              <a:rPr lang="en-US" dirty="0"/>
              <a:t> = </a:t>
            </a:r>
            <a:r>
              <a:rPr lang="en-US" dirty="0" err="1"/>
              <a:t>sp.StateProvinceID</a:t>
            </a:r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F0C62BB-8F9F-42BF-8676-66BA20D12CE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697866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D1251-0D49-4EB1-BD4E-3DE084FC6C13}" type="slidenum">
              <a:rPr lang="en-US"/>
              <a:pPr/>
              <a:t>27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/>
            <a:r>
              <a:rPr lang="en-US" dirty="0"/>
              <a:t>The example shown performs a join on the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Departments</a:t>
            </a:r>
            <a:r>
              <a:rPr lang="en-US" dirty="0"/>
              <a:t> tables, and, in addition, displays only employees within the Sales department.</a:t>
            </a:r>
          </a:p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B191257-89A2-44B3-918A-61E289099EF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34304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0484BB8-9B30-4FA7-AEDE-6F4C273058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590021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D1251-0D49-4EB1-BD4E-3DE084FC6C13}" type="slidenum">
              <a:rPr lang="en-US"/>
              <a:pPr/>
              <a:t>28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/>
            <a:r>
              <a:rPr lang="en-US" dirty="0"/>
              <a:t>The example shown performs a join on the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Departments</a:t>
            </a:r>
            <a:r>
              <a:rPr lang="en-US" dirty="0"/>
              <a:t> tables, and, in addition, displays only employees within the Sales department.</a:t>
            </a:r>
          </a:p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7123CBF-C55C-4419-9E18-AF89D934499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05037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5C2DCA-6CD4-48A7-91CC-990A469CC4A4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118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220C3C-9CEF-481F-926D-1605D537AED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975898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5C2DCA-6CD4-48A7-91CC-990A469CC4A4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118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906B0D-8E51-4BC0-8633-3732B966BA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403206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9BB25-ABF2-40B6-A2DA-D2E8EC9D27F7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106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endParaRPr lang="en-US" noProof="1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91FBDB-D6FB-452A-9C6E-A31B1C5F9D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044994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32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420E2B4-DF6C-4828-A3F7-9D4B2C45FED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100376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E92CD7-3A53-49A7-A6DD-9E3A99F23A85}" type="slidenum">
              <a:rPr lang="en-US"/>
              <a:pPr/>
              <a:t>33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6921AE7-3592-490E-9D2F-72FBFA4FAC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002197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subquery or nested query is a query within another SQL query and embedded within the WHERE clause.</a:t>
            </a:r>
            <a:r>
              <a:rPr lang="en-US" baseline="0" dirty="0"/>
              <a:t> Its main purpose is to serve as a data filter for the main query. It can be used after any of the operators(&gt;,&lt;, =, !=, IN, BETWEEN). A subquery can return a single value or multiple values.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6EA3236-74E2-4BE0-ACFD-12AAC91DB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97891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FEEE29B-ED9E-4B64-ACA8-D9121AF52C6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66063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9BB25-ABF2-40B6-A2DA-D2E8EC9D27F7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106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163AAE-5FEE-4482-8ABD-BF34FA59C6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205964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125F328-D08B-4912-9F0E-AF8358437F8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49215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E92CD7-3A53-49A7-A6DD-9E3A99F23A85}" type="slidenum">
              <a:rPr lang="en-US"/>
              <a:pPr/>
              <a:t>4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60AF26D-5E12-456B-BDD8-620BFB3B59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75283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E92CD7-3A53-49A7-A6DD-9E3A99F23A85}" type="slidenum">
              <a:rPr lang="en-US"/>
              <a:pPr/>
              <a:t>38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96CE4AF-C8BD-4E97-A0AE-057CD90810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480489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E92CD7-3A53-49A7-A6DD-9E3A99F23A85}" type="slidenum">
              <a:rPr lang="en-US"/>
              <a:pPr/>
              <a:t>41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D90CDD6-9B74-4A6E-BDC5-ED4DF1972F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601469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A935F58-7EAE-4B02-8B0E-38C83DE9A5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878668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18B722F-8F96-4931-B5CA-149688613F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78631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9DECA12-5DA7-45F2-9924-C83DED8E69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59829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2F0031C-473C-471C-B869-594F6086B1E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7282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4BA63B-286B-46C9-B52C-1B6101BC0A03}" type="slidenum">
              <a:rPr lang="en-US"/>
              <a:pPr/>
              <a:t>5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Data from Multiple Tables</a:t>
            </a:r>
          </a:p>
          <a:p>
            <a:pPr lvl="1"/>
            <a:r>
              <a:rPr lang="en-US" dirty="0"/>
              <a:t>Sometimes you need to use </a:t>
            </a:r>
            <a:r>
              <a:rPr lang="en-US" dirty="0">
                <a:solidFill>
                  <a:srgbClr val="FC0128"/>
                </a:solidFill>
              </a:rPr>
              <a:t>data from more than one table</a:t>
            </a:r>
            <a:r>
              <a:rPr lang="en-US" dirty="0"/>
              <a:t>. In the slide example, the report displays data from two separate tables.</a:t>
            </a:r>
          </a:p>
          <a:p>
            <a:pPr lvl="1"/>
            <a:r>
              <a:rPr lang="en-US" dirty="0"/>
              <a:t>To produce the report, you need to link (</a:t>
            </a:r>
            <a:r>
              <a:rPr lang="en-US" b="1" dirty="0"/>
              <a:t>join</a:t>
            </a:r>
            <a:r>
              <a:rPr lang="en-US" dirty="0"/>
              <a:t>) the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Departments</a:t>
            </a:r>
            <a:r>
              <a:rPr lang="en-US" dirty="0"/>
              <a:t> tables and access data from both of them.</a:t>
            </a:r>
          </a:p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81DED37-A2A2-4EF2-9AE2-9116654048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25349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9DC064-E946-4394-A38B-3AD43C9C7D2D}" type="slidenum">
              <a:rPr lang="en-US"/>
              <a:pPr/>
              <a:t>6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>
              <a:lnSpc>
                <a:spcPct val="65000"/>
              </a:lnSpc>
              <a:spcBef>
                <a:spcPct val="35000"/>
              </a:spcBef>
            </a:pPr>
            <a:r>
              <a:rPr lang="en-US" sz="2300" dirty="0"/>
              <a:t>These are SQL99 compliant joins</a:t>
            </a: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D490BD9-B070-4D8E-A883-1FBF1B9BA2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09820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09D8454-B6CD-4CA4-B3B7-1180D768A9F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04490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Inner</a:t>
            </a:r>
            <a:r>
              <a:rPr lang="en-US" baseline="0" dirty="0"/>
              <a:t> joins return only rows which exist in both tables.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FCB0EDD-AE53-4062-BB00-0EC0256284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21501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65BFB25-8D0A-45A4-BFFE-B314BA7238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45366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Left outer joins return all the data in the first(left) table and all the data from the second(right) table that matches the join</a:t>
            </a:r>
            <a:r>
              <a:rPr lang="en-US" baseline="0" dirty="0"/>
              <a:t> conditions. If the data in the right table doesn’t match any data in the left table the return value is NULL.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46DA9C9-EF95-4CA3-90B7-83E2B5EBFD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5306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artesian_product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microsoft.com/office/2007/relationships/hdphoto" Target="../media/hdphoto2.wdp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microsoft.com/office/2007/relationships/hdphoto" Target="../media/hdphoto1.wdp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Joins, Subqueries, CTEs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3657C5D-2539-4FBB-A65D-400B7DD392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1028" name="Picture 4" descr="Ð ÐµÐ·ÑÐ»ÑÐ°Ñ Ñ Ð¸Ð·Ð¾Ð±ÑÐ°Ð¶ÐµÐ½Ð¸Ðµ Ð·Ð° joins png">
            <a:extLst>
              <a:ext uri="{FF2B5EF4-FFF2-40B4-BE49-F238E27FC236}">
                <a16:creationId xmlns:a16="http://schemas.microsoft.com/office/drawing/2014/main" id="{0426237B-589C-4F15-B61B-B0B183FB7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37" y="1068480"/>
            <a:ext cx="7400925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39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18456" y="1825007"/>
          <a:ext cx="3962402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31474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230928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263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270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4957446" y="2467428"/>
            <a:ext cx="1476013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03995" y="1280457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769576" y="1803677"/>
          <a:ext cx="4722815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7378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881259" y="1232052"/>
            <a:ext cx="2101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Departments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957446" y="3000828"/>
            <a:ext cx="714013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22268" y="273921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722261"/>
              </p:ext>
            </p:extLst>
          </p:nvPr>
        </p:nvGraphicFramePr>
        <p:xfrm>
          <a:off x="1641689" y="4452750"/>
          <a:ext cx="8763348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52949">
                  <a:extLst>
                    <a:ext uri="{9D8B030D-6E8A-4147-A177-3AD203B41FA5}">
                      <a16:colId xmlns:a16="http://schemas.microsoft.com/office/drawing/2014/main" val="187285565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8485579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774347793"/>
                    </a:ext>
                  </a:extLst>
                </a:gridCol>
                <a:gridCol w="2895599">
                  <a:extLst>
                    <a:ext uri="{9D8B030D-6E8A-4147-A177-3AD203B41FA5}">
                      <a16:colId xmlns:a16="http://schemas.microsoft.com/office/drawing/2014/main" val="171930601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2531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263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4325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270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787398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481324" y="3929530"/>
            <a:ext cx="1084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Result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46B1F7A5-1809-45D3-B54E-971310096C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C97C57-444F-46BC-B42D-ECA5E2471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000" y="1154908"/>
            <a:ext cx="1952640" cy="120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59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22376" y="2667001"/>
            <a:ext cx="9674224" cy="17455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91440" tIns="108000" rIns="0" bIns="108000" rtlCol="0">
            <a:spAutoFit/>
          </a:bodyPr>
          <a:lstStyle/>
          <a:p>
            <a:pPr marL="0" lvl="2"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</a:rPr>
              <a:t>SELECT * FROM Employees AS e</a:t>
            </a:r>
          </a:p>
          <a:p>
            <a:pPr marL="0" lvl="2"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LEFT OUTER JOIN </a:t>
            </a:r>
            <a:r>
              <a:rPr lang="en-US" sz="3200" b="1" noProof="1">
                <a:latin typeface="Consolas" panose="020B0609020204030204" pitchFamily="49" charset="0"/>
              </a:rPr>
              <a:t>Departments AS d</a:t>
            </a:r>
          </a:p>
          <a:p>
            <a:pPr marL="0" lvl="2"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e.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DepartmentID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d.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DepartmentID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 Syntax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370734" y="2579917"/>
            <a:ext cx="2932706" cy="558487"/>
          </a:xfrm>
          <a:prstGeom prst="wedgeRoundRectCallout">
            <a:avLst>
              <a:gd name="adj1" fmla="val -65271"/>
              <a:gd name="adj2" fmla="val 5216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Depatments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681784" y="4544830"/>
            <a:ext cx="2590800" cy="595005"/>
          </a:xfrm>
          <a:prstGeom prst="wedgeRoundRectCallout">
            <a:avLst>
              <a:gd name="adj1" fmla="val 876"/>
              <a:gd name="adj2" fmla="val -9342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 Condition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60BFEBA-7A09-4867-91B4-44882A51F2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922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Outer Join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61998" y="1795979"/>
          <a:ext cx="3962402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31474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230928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263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3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270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NULL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H="1">
            <a:off x="4977965" y="2438400"/>
            <a:ext cx="1593285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47537" y="1251429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813118" y="1774649"/>
          <a:ext cx="4722815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7378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924801" y="1203024"/>
            <a:ext cx="2101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Departments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913663" y="2895600"/>
            <a:ext cx="65758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62200" y="263399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647536" y="4568628"/>
          <a:ext cx="8763348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52949">
                  <a:extLst>
                    <a:ext uri="{9D8B030D-6E8A-4147-A177-3AD203B41FA5}">
                      <a16:colId xmlns:a16="http://schemas.microsoft.com/office/drawing/2014/main" val="187285565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8485579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774347793"/>
                    </a:ext>
                  </a:extLst>
                </a:gridCol>
                <a:gridCol w="2895599">
                  <a:extLst>
                    <a:ext uri="{9D8B030D-6E8A-4147-A177-3AD203B41FA5}">
                      <a16:colId xmlns:a16="http://schemas.microsoft.com/office/drawing/2014/main" val="171930601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2531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263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4325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7873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432737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462201" y="4045408"/>
            <a:ext cx="1084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Result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913663" y="3404314"/>
            <a:ext cx="65758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62200" y="314270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B8040950-1BEB-4E86-806E-B5E09F0385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E082BF-F84C-4512-B977-1518E78BC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419" y="1160625"/>
            <a:ext cx="1758943" cy="112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88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22376" y="2644932"/>
            <a:ext cx="9674224" cy="17455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2"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</a:rPr>
              <a:t>SELECT * FROM Employees AS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</a:p>
          <a:p>
            <a:pPr marL="0" lvl="2"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RIGHT OUTER JOIN </a:t>
            </a:r>
            <a:r>
              <a:rPr lang="en-US" sz="3200" b="1" noProof="1">
                <a:latin typeface="Consolas" panose="020B0609020204030204" pitchFamily="49" charset="0"/>
              </a:rPr>
              <a:t>Departments AS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</a:p>
          <a:p>
            <a:pPr marL="0" lvl="2"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e.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DepartmentID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= d.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DepartmentID</a:t>
            </a:r>
            <a:endParaRPr lang="en-US" sz="3200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Outer Join Syntax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064116" y="2644932"/>
            <a:ext cx="2932706" cy="558487"/>
          </a:xfrm>
          <a:prstGeom prst="wedgeRoundRectCallout">
            <a:avLst>
              <a:gd name="adj1" fmla="val -71507"/>
              <a:gd name="adj2" fmla="val 5216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Depatments Table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425371" y="4437744"/>
            <a:ext cx="2514600" cy="609600"/>
          </a:xfrm>
          <a:prstGeom prst="wedgeRoundRectCallout">
            <a:avLst>
              <a:gd name="adj1" fmla="val 46368"/>
              <a:gd name="adj2" fmla="val -7810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 Condition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C8A8154-F71A-4D2E-8517-21F01BEAEB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134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Join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61998" y="1607295"/>
          <a:ext cx="3962402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31474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230928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263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270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H="1">
            <a:off x="4977965" y="2220688"/>
            <a:ext cx="1593285" cy="0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47537" y="1091775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813118" y="1571451"/>
          <a:ext cx="4722815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7378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924801" y="1072396"/>
            <a:ext cx="2101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Departments</a:t>
            </a:r>
          </a:p>
        </p:txBody>
      </p:sp>
      <p:cxnSp>
        <p:nvCxnSpPr>
          <p:cNvPr id="10" name="Straight Arrow Connector 9"/>
          <p:cNvCxnSpPr>
            <a:endCxn id="12" idx="3"/>
          </p:cNvCxnSpPr>
          <p:nvPr/>
        </p:nvCxnSpPr>
        <p:spPr>
          <a:xfrm flipH="1">
            <a:off x="6020636" y="2677888"/>
            <a:ext cx="550614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38800" y="241627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647536" y="4115508"/>
          <a:ext cx="8763348" cy="22860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52949">
                  <a:extLst>
                    <a:ext uri="{9D8B030D-6E8A-4147-A177-3AD203B41FA5}">
                      <a16:colId xmlns:a16="http://schemas.microsoft.com/office/drawing/2014/main" val="187285565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8485579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774347793"/>
                    </a:ext>
                  </a:extLst>
                </a:gridCol>
                <a:gridCol w="2895599">
                  <a:extLst>
                    <a:ext uri="{9D8B030D-6E8A-4147-A177-3AD203B41FA5}">
                      <a16:colId xmlns:a16="http://schemas.microsoft.com/office/drawing/2014/main" val="171930601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2531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263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4325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270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8321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7873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432737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487171" y="3592288"/>
            <a:ext cx="1084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Result</a:t>
            </a:r>
          </a:p>
        </p:txBody>
      </p:sp>
      <p:cxnSp>
        <p:nvCxnSpPr>
          <p:cNvPr id="17" name="Straight Arrow Connector 16"/>
          <p:cNvCxnSpPr>
            <a:endCxn id="19" idx="3"/>
          </p:cNvCxnSpPr>
          <p:nvPr/>
        </p:nvCxnSpPr>
        <p:spPr>
          <a:xfrm flipH="1">
            <a:off x="6020636" y="3186602"/>
            <a:ext cx="550614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38800" y="292499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22" name="Straight Arrow Connector 21"/>
          <p:cNvCxnSpPr>
            <a:endCxn id="12" idx="1"/>
          </p:cNvCxnSpPr>
          <p:nvPr/>
        </p:nvCxnSpPr>
        <p:spPr>
          <a:xfrm>
            <a:off x="4977964" y="2677888"/>
            <a:ext cx="66083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">
            <a:extLst>
              <a:ext uri="{FF2B5EF4-FFF2-40B4-BE49-F238E27FC236}">
                <a16:creationId xmlns:a16="http://schemas.microsoft.com/office/drawing/2014/main" id="{098A6803-7EEC-457C-9FB8-68D963B968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4574B4-E650-4DE1-ACF9-A1E3C308C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461" y="1091775"/>
            <a:ext cx="1619903" cy="101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97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22376" y="2644932"/>
            <a:ext cx="9674224" cy="17455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2"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</a:rPr>
              <a:t>SELECT * FROM Employees AS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</a:p>
          <a:p>
            <a:pPr marL="0" lvl="2"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FULL JOIN </a:t>
            </a:r>
            <a:r>
              <a:rPr lang="en-US" sz="3200" b="1" noProof="1">
                <a:latin typeface="Consolas" panose="020B0609020204030204" pitchFamily="49" charset="0"/>
              </a:rPr>
              <a:t>Departments AS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</a:p>
          <a:p>
            <a:pPr marL="0" lvl="2"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e.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DepartmentID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d.DepartmentID</a:t>
            </a:r>
            <a:endParaRPr lang="en-US" sz="3200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Join Syntax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520994" y="2945492"/>
            <a:ext cx="2932706" cy="558487"/>
          </a:xfrm>
          <a:prstGeom prst="wedgeRoundRectCallout">
            <a:avLst>
              <a:gd name="adj1" fmla="val -71507"/>
              <a:gd name="adj2" fmla="val 5216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Depatments Table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3657600" y="4495800"/>
            <a:ext cx="2401888" cy="609600"/>
          </a:xfrm>
          <a:prstGeom prst="wedgeRoundRectCallout">
            <a:avLst>
              <a:gd name="adj1" fmla="val 46368"/>
              <a:gd name="adj2" fmla="val -7810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 Condition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48C13CD-8B87-49F9-8D70-38F34706F5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879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7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This will produce a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Cartesian product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result:</a:t>
            </a:r>
          </a:p>
        </p:txBody>
      </p:sp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Cartesian Product (1)</a:t>
            </a:r>
            <a:endParaRPr lang="en-US" dirty="0"/>
          </a:p>
        </p:txBody>
      </p:sp>
      <p:sp>
        <p:nvSpPr>
          <p:cNvPr id="523268" name="Rectangle 4"/>
          <p:cNvSpPr>
            <a:spLocks noChangeArrowheads="1"/>
          </p:cNvSpPr>
          <p:nvPr/>
        </p:nvSpPr>
        <p:spPr bwMode="auto">
          <a:xfrm>
            <a:off x="3218542" y="1905000"/>
            <a:ext cx="5983514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LastName, Name AS DepartmentName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Departments</a:t>
            </a:r>
          </a:p>
        </p:txBody>
      </p:sp>
      <p:graphicFrame>
        <p:nvGraphicFramePr>
          <p:cNvPr id="7" name="Table 15"/>
          <p:cNvGraphicFramePr>
            <a:graphicFrameLocks noGrp="1"/>
          </p:cNvGraphicFramePr>
          <p:nvPr/>
        </p:nvGraphicFramePr>
        <p:xfrm>
          <a:off x="3911599" y="3760715"/>
          <a:ext cx="4722815" cy="27432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LastName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Gilbert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Engineering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Brown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Engineering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…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…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6625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Gilbert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93368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Brown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818171"/>
                  </a:ext>
                </a:extLst>
              </a:tr>
            </a:tbl>
          </a:graphicData>
        </a:graphic>
      </p:graphicFrame>
      <p:sp>
        <p:nvSpPr>
          <p:cNvPr id="8" name="Slide Number">
            <a:extLst>
              <a:ext uri="{FF2B5EF4-FFF2-40B4-BE49-F238E27FC236}">
                <a16:creationId xmlns:a16="http://schemas.microsoft.com/office/drawing/2014/main" id="{EBE8EFBC-C997-4545-BE9F-A3E2A0B98A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215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1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Cartesian product </a:t>
            </a:r>
            <a:r>
              <a:rPr lang="en-US" dirty="0"/>
              <a:t>is formed when: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join</a:t>
            </a:r>
            <a:r>
              <a:rPr lang="en-US" dirty="0"/>
              <a:t> condition </a:t>
            </a:r>
            <a:r>
              <a:rPr lang="en-US" b="1" dirty="0">
                <a:solidFill>
                  <a:schemeClr val="bg1"/>
                </a:solidFill>
              </a:rPr>
              <a:t>is omitted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join</a:t>
            </a:r>
            <a:r>
              <a:rPr lang="en-US" dirty="0"/>
              <a:t> condition </a:t>
            </a:r>
            <a:r>
              <a:rPr lang="en-US" b="1" dirty="0">
                <a:solidFill>
                  <a:schemeClr val="bg1"/>
                </a:solidFill>
              </a:rPr>
              <a:t>is invalid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All rows </a:t>
            </a:r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</a:rPr>
              <a:t>first table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joined to all rows </a:t>
            </a:r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</a:rPr>
              <a:t>second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table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To avoid </a:t>
            </a:r>
            <a:r>
              <a:rPr lang="en-US" dirty="0"/>
              <a:t>a Cartesian product, always </a:t>
            </a:r>
            <a:r>
              <a:rPr lang="en-US" b="1" dirty="0">
                <a:solidFill>
                  <a:schemeClr val="bg1"/>
                </a:solidFill>
              </a:rPr>
              <a:t>include</a:t>
            </a:r>
            <a:r>
              <a:rPr lang="en-US" dirty="0"/>
              <a:t> a valid </a:t>
            </a:r>
            <a:r>
              <a:rPr lang="en-US" b="1" dirty="0">
                <a:solidFill>
                  <a:schemeClr val="bg1"/>
                </a:solidFill>
              </a:rPr>
              <a:t>join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condition</a:t>
            </a:r>
          </a:p>
        </p:txBody>
      </p:sp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Cartesian Product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993C2BA-26EF-4D0B-8876-7434FB9A65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77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Join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61998" y="1720206"/>
          <a:ext cx="3962402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31474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230928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263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270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>
            <a:cxnSpLocks/>
          </p:cNvCxnSpPr>
          <p:nvPr/>
        </p:nvCxnSpPr>
        <p:spPr>
          <a:xfrm flipV="1">
            <a:off x="4836000" y="2214000"/>
            <a:ext cx="1935000" cy="22500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47537" y="1074057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813118" y="1613023"/>
          <a:ext cx="4722815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trike="noStrike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i="0" strike="noStrike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trike="noStrike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i="0" strike="noStrike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trike="noStrike" dirty="0">
                          <a:effectLst/>
                        </a:rPr>
                        <a:t>3</a:t>
                      </a:r>
                      <a:endParaRPr lang="bg-BG" i="0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>
                          <a:effectLst/>
                        </a:rPr>
                        <a:t>Sales</a:t>
                      </a:r>
                      <a:endParaRPr lang="bg-BG" i="0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trike="noStrike" dirty="0">
                          <a:effectLst/>
                        </a:rPr>
                        <a:t>4</a:t>
                      </a:r>
                      <a:endParaRPr lang="bg-BG" i="0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>
                          <a:effectLst/>
                        </a:rPr>
                        <a:t>Marketing</a:t>
                      </a:r>
                      <a:endParaRPr lang="bg-BG" i="0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trike="noStrike" dirty="0">
                          <a:effectLst/>
                        </a:rPr>
                        <a:t>5</a:t>
                      </a:r>
                      <a:endParaRPr lang="bg-BG" i="0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trike="noStrike" dirty="0">
                          <a:effectLst/>
                        </a:rPr>
                        <a:t>Purchasing</a:t>
                      </a:r>
                      <a:endParaRPr lang="bg-BG" i="0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7378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924801" y="1041400"/>
            <a:ext cx="2101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Departments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905000" y="3581400"/>
          <a:ext cx="8530862" cy="310832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907751">
                  <a:extLst>
                    <a:ext uri="{9D8B030D-6E8A-4147-A177-3AD203B41FA5}">
                      <a16:colId xmlns:a16="http://schemas.microsoft.com/office/drawing/2014/main" val="187285565"/>
                    </a:ext>
                  </a:extLst>
                </a:gridCol>
                <a:gridCol w="2070737">
                  <a:extLst>
                    <a:ext uri="{9D8B030D-6E8A-4147-A177-3AD203B41FA5}">
                      <a16:colId xmlns:a16="http://schemas.microsoft.com/office/drawing/2014/main" val="184855798"/>
                    </a:ext>
                  </a:extLst>
                </a:gridCol>
                <a:gridCol w="2070737">
                  <a:extLst>
                    <a:ext uri="{9D8B030D-6E8A-4147-A177-3AD203B41FA5}">
                      <a16:colId xmlns:a16="http://schemas.microsoft.com/office/drawing/2014/main" val="1774347793"/>
                    </a:ext>
                  </a:extLst>
                </a:gridCol>
                <a:gridCol w="2481637">
                  <a:extLst>
                    <a:ext uri="{9D8B030D-6E8A-4147-A177-3AD203B41FA5}">
                      <a16:colId xmlns:a16="http://schemas.microsoft.com/office/drawing/2014/main" val="1719306019"/>
                    </a:ext>
                  </a:extLst>
                </a:gridCol>
              </a:tblGrid>
              <a:tr h="444046"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 marL="78285" marR="78285" marT="39143" marB="39143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 marL="78285" marR="78285" marT="39143" marB="39143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sz="2400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sz="2400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253151"/>
                  </a:ext>
                </a:extLst>
              </a:tr>
              <a:tr h="444046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263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3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3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Sales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extLst>
                  <a:ext uri="{0D108BD9-81ED-4DB2-BD59-A6C34878D82A}">
                    <a16:rowId xmlns:a16="http://schemas.microsoft.com/office/drawing/2014/main" val="723432538"/>
                  </a:ext>
                </a:extLst>
              </a:tr>
              <a:tr h="444046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263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3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4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Marketing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extLst>
                  <a:ext uri="{0D108BD9-81ED-4DB2-BD59-A6C34878D82A}">
                    <a16:rowId xmlns:a16="http://schemas.microsoft.com/office/drawing/2014/main" val="458832188"/>
                  </a:ext>
                </a:extLst>
              </a:tr>
              <a:tr h="444046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263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3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5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effectLst/>
                        </a:rPr>
                        <a:t>Purchasing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extLst>
                  <a:ext uri="{0D108BD9-81ED-4DB2-BD59-A6C34878D82A}">
                    <a16:rowId xmlns:a16="http://schemas.microsoft.com/office/drawing/2014/main" val="3103787398"/>
                  </a:ext>
                </a:extLst>
              </a:tr>
              <a:tr h="444046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270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NULL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3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Sales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extLst>
                  <a:ext uri="{0D108BD9-81ED-4DB2-BD59-A6C34878D82A}">
                    <a16:rowId xmlns:a16="http://schemas.microsoft.com/office/drawing/2014/main" val="3856432737"/>
                  </a:ext>
                </a:extLst>
              </a:tr>
              <a:tr h="444046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270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NULL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4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Marketing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extLst>
                  <a:ext uri="{0D108BD9-81ED-4DB2-BD59-A6C34878D82A}">
                    <a16:rowId xmlns:a16="http://schemas.microsoft.com/office/drawing/2014/main" val="2719539950"/>
                  </a:ext>
                </a:extLst>
              </a:tr>
              <a:tr h="444046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270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NULL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5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effectLst/>
                        </a:rPr>
                        <a:t>Purchasing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extLst>
                  <a:ext uri="{0D108BD9-81ED-4DB2-BD59-A6C34878D82A}">
                    <a16:rowId xmlns:a16="http://schemas.microsoft.com/office/drawing/2014/main" val="2722110989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270209" y="3048000"/>
            <a:ext cx="1084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Result</a:t>
            </a: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4836000" y="2439000"/>
            <a:ext cx="1935000" cy="27000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4836000" y="2439000"/>
            <a:ext cx="1935000" cy="67500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4836000" y="2349000"/>
            <a:ext cx="1935000" cy="540000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 flipV="1">
            <a:off x="4791000" y="2844000"/>
            <a:ext cx="1980000" cy="45000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4836000" y="2889000"/>
            <a:ext cx="1935000" cy="360000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">
            <a:extLst>
              <a:ext uri="{FF2B5EF4-FFF2-40B4-BE49-F238E27FC236}">
                <a16:creationId xmlns:a16="http://schemas.microsoft.com/office/drawing/2014/main" id="{AFC6340E-68A0-45D3-80F9-A9137EF8E7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509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19200" y="2667000"/>
            <a:ext cx="9674224" cy="12285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2">
              <a:lnSpc>
                <a:spcPct val="105000"/>
              </a:lnSpc>
            </a:pPr>
            <a:r>
              <a:rPr lang="en-US" sz="3200" b="1" dirty="0">
                <a:latin typeface="Consolas" panose="020B0609020204030204" pitchFamily="49" charset="0"/>
              </a:rPr>
              <a:t>SELECT * FROM Employees AS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</a:p>
          <a:p>
            <a:pPr marL="0" lvl="2">
              <a:lnSpc>
                <a:spcPct val="105000"/>
              </a:lnSpc>
            </a:pPr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CROSS JOIN </a:t>
            </a:r>
            <a:r>
              <a:rPr lang="en-US" sz="3200" b="1" dirty="0">
                <a:latin typeface="Consolas" panose="020B0609020204030204" pitchFamily="49" charset="0"/>
              </a:rPr>
              <a:t>Departments AS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Join Syntax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423798" y="2956232"/>
            <a:ext cx="2932706" cy="558487"/>
          </a:xfrm>
          <a:prstGeom prst="wedgeRoundRectCallout">
            <a:avLst>
              <a:gd name="adj1" fmla="val -71507"/>
              <a:gd name="adj2" fmla="val 5216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Depatments Table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429000" y="4038601"/>
            <a:ext cx="3048000" cy="585091"/>
          </a:xfrm>
          <a:prstGeom prst="wedgeRoundRectCallout">
            <a:avLst>
              <a:gd name="adj1" fmla="val 26263"/>
              <a:gd name="adj2" fmla="val -7616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Join Conditions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3176AA5-85C4-4CCD-B1D6-386A428719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277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4500" indent="-444500">
              <a:buFontTx/>
              <a:buAutoNum type="arabicPeriod"/>
            </a:pPr>
            <a:r>
              <a:rPr lang="en-US" dirty="0"/>
              <a:t>Joins</a:t>
            </a:r>
          </a:p>
          <a:p>
            <a:pPr marL="444500" indent="-444500">
              <a:buFontTx/>
              <a:buAutoNum type="arabicPeriod"/>
            </a:pPr>
            <a:r>
              <a:rPr lang="en-US" dirty="0"/>
              <a:t>Subqueries</a:t>
            </a:r>
          </a:p>
          <a:p>
            <a:pPr marL="444500" indent="-444500">
              <a:buFontTx/>
              <a:buAutoNum type="arabicPeriod"/>
            </a:pPr>
            <a:r>
              <a:rPr lang="en-US" dirty="0"/>
              <a:t>Common Table Expressions (CTE)</a:t>
            </a:r>
          </a:p>
          <a:p>
            <a:pPr marL="444500" indent="-444500">
              <a:buFontTx/>
              <a:buAutoNum type="arabicPeriod"/>
            </a:pPr>
            <a:r>
              <a:rPr lang="en-US" dirty="0"/>
              <a:t>Temporary Tables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8D57C77-5361-4E9D-8307-FC8F476A654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4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Overview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772228" y="2286000"/>
            <a:ext cx="3276600" cy="457200"/>
            <a:chOff x="1827212" y="3048000"/>
            <a:chExt cx="3276600" cy="457200"/>
          </a:xfrm>
        </p:grpSpPr>
        <p:sp>
          <p:nvSpPr>
            <p:cNvPr id="5" name="Rectangle 4"/>
            <p:cNvSpPr/>
            <p:nvPr/>
          </p:nvSpPr>
          <p:spPr>
            <a:xfrm>
              <a:off x="1827212" y="3048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John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08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772228" y="1828800"/>
            <a:ext cx="3276600" cy="457200"/>
            <a:chOff x="1827212" y="2590800"/>
            <a:chExt cx="3276600" cy="457200"/>
          </a:xfrm>
        </p:grpSpPr>
        <p:sp>
          <p:nvSpPr>
            <p:cNvPr id="6" name="Rectangle 5"/>
            <p:cNvSpPr/>
            <p:nvPr/>
          </p:nvSpPr>
          <p:spPr>
            <a:xfrm>
              <a:off x="1827212" y="2590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Sally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60812" y="2590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13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772228" y="2743200"/>
            <a:ext cx="3276600" cy="457200"/>
            <a:chOff x="1827212" y="3962400"/>
            <a:chExt cx="3276600" cy="457200"/>
          </a:xfrm>
        </p:grpSpPr>
        <p:sp>
          <p:nvSpPr>
            <p:cNvPr id="7" name="Rectangle 6"/>
            <p:cNvSpPr/>
            <p:nvPr/>
          </p:nvSpPr>
          <p:spPr>
            <a:xfrm>
              <a:off x="1827212" y="39624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Michael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08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772228" y="3200400"/>
            <a:ext cx="3276600" cy="457200"/>
            <a:chOff x="1827212" y="4876800"/>
            <a:chExt cx="3276600" cy="457200"/>
          </a:xfrm>
        </p:grpSpPr>
        <p:sp>
          <p:nvSpPr>
            <p:cNvPr id="8" name="Rectangle 7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Bob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11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772228" y="4114800"/>
            <a:ext cx="3276600" cy="457200"/>
            <a:chOff x="1827212" y="5334000"/>
            <a:chExt cx="3276600" cy="457200"/>
          </a:xfrm>
        </p:grpSpPr>
        <p:sp>
          <p:nvSpPr>
            <p:cNvPr id="9" name="Rectangle 8"/>
            <p:cNvSpPr/>
            <p:nvPr/>
          </p:nvSpPr>
          <p:spPr>
            <a:xfrm>
              <a:off x="1827212" y="5334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Jessica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60812" y="5334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15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496628" y="2286000"/>
            <a:ext cx="3810000" cy="457200"/>
            <a:chOff x="6551612" y="3048000"/>
            <a:chExt cx="3810000" cy="457200"/>
          </a:xfrm>
        </p:grpSpPr>
        <p:sp>
          <p:nvSpPr>
            <p:cNvPr id="16" name="Rectangle 15"/>
            <p:cNvSpPr/>
            <p:nvPr/>
          </p:nvSpPr>
          <p:spPr>
            <a:xfrm flipH="1">
              <a:off x="7694612" y="30480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Marketing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65516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496628" y="3200400"/>
            <a:ext cx="3810000" cy="457200"/>
            <a:chOff x="6551612" y="3962400"/>
            <a:chExt cx="3810000" cy="457200"/>
          </a:xfrm>
        </p:grpSpPr>
        <p:sp>
          <p:nvSpPr>
            <p:cNvPr id="17" name="Rectangle 16"/>
            <p:cNvSpPr/>
            <p:nvPr/>
          </p:nvSpPr>
          <p:spPr>
            <a:xfrm flipH="1">
              <a:off x="7694612" y="39624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Engineering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65516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496628" y="3657600"/>
            <a:ext cx="3810000" cy="457200"/>
            <a:chOff x="6551612" y="4419600"/>
            <a:chExt cx="3810000" cy="457200"/>
          </a:xfrm>
        </p:grpSpPr>
        <p:sp>
          <p:nvSpPr>
            <p:cNvPr id="18" name="Rectangle 17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Sales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496628" y="4114800"/>
            <a:ext cx="3810000" cy="457200"/>
            <a:chOff x="6551612" y="4876800"/>
            <a:chExt cx="3810000" cy="457200"/>
          </a:xfrm>
        </p:grpSpPr>
        <p:sp>
          <p:nvSpPr>
            <p:cNvPr id="19" name="Rectangle 18"/>
            <p:cNvSpPr/>
            <p:nvPr/>
          </p:nvSpPr>
          <p:spPr>
            <a:xfrm flipH="1">
              <a:off x="7694612" y="48768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Executive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65516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cxnSp>
        <p:nvCxnSpPr>
          <p:cNvPr id="42" name="Connector: Elbow 41"/>
          <p:cNvCxnSpPr>
            <a:cxnSpLocks/>
          </p:cNvCxnSpPr>
          <p:nvPr/>
        </p:nvCxnSpPr>
        <p:spPr>
          <a:xfrm rot="16200000" flipH="1">
            <a:off x="6772728" y="3282951"/>
            <a:ext cx="12700" cy="2590800"/>
          </a:xfrm>
          <a:prstGeom prst="bentConnector3">
            <a:avLst>
              <a:gd name="adj1" fmla="val 4538031"/>
            </a:avLst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000564" y="5237491"/>
            <a:ext cx="1557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Relation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2772228" y="3657600"/>
            <a:ext cx="3276600" cy="457200"/>
            <a:chOff x="1827212" y="4876800"/>
            <a:chExt cx="3276600" cy="457200"/>
          </a:xfrm>
        </p:grpSpPr>
        <p:sp>
          <p:nvSpPr>
            <p:cNvPr id="56" name="Rectangle 55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Robin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496628" y="2743200"/>
            <a:ext cx="3810000" cy="457200"/>
            <a:chOff x="6551612" y="4419600"/>
            <a:chExt cx="3810000" cy="457200"/>
          </a:xfrm>
        </p:grpSpPr>
        <p:sp>
          <p:nvSpPr>
            <p:cNvPr id="59" name="Rectangle 58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HR</a:t>
              </a:r>
            </a:p>
          </p:txBody>
        </p:sp>
        <p:sp>
          <p:nvSpPr>
            <p:cNvPr id="60" name="Rectangle 59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7496628" y="1828800"/>
            <a:ext cx="3810000" cy="457200"/>
            <a:chOff x="6551612" y="2133600"/>
            <a:chExt cx="3810000" cy="457200"/>
          </a:xfrm>
        </p:grpSpPr>
        <p:sp>
          <p:nvSpPr>
            <p:cNvPr id="62" name="Rectangle 61"/>
            <p:cNvSpPr/>
            <p:nvPr/>
          </p:nvSpPr>
          <p:spPr>
            <a:xfrm flipH="1">
              <a:off x="7694612" y="2133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Accounting</a:t>
              </a:r>
            </a:p>
          </p:txBody>
        </p:sp>
        <p:sp>
          <p:nvSpPr>
            <p:cNvPr id="63" name="Rectangle 62"/>
            <p:cNvSpPr/>
            <p:nvPr/>
          </p:nvSpPr>
          <p:spPr>
            <a:xfrm flipH="1">
              <a:off x="6551612" y="2133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18</a:t>
              </a:r>
            </a:p>
          </p:txBody>
        </p:sp>
      </p:grpSp>
      <p:sp>
        <p:nvSpPr>
          <p:cNvPr id="43" name="Slide Number">
            <a:extLst>
              <a:ext uri="{FF2B5EF4-FFF2-40B4-BE49-F238E27FC236}">
                <a16:creationId xmlns:a16="http://schemas.microsoft.com/office/drawing/2014/main" id="{ADEA7307-64AB-4B0B-BC29-7DA4BBE03D8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22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Join Overview (2)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/>
              <a:t>Inner Join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2539996" y="2743200"/>
            <a:ext cx="3276600" cy="457200"/>
            <a:chOff x="1827212" y="3048000"/>
            <a:chExt cx="3276600" cy="457200"/>
          </a:xfrm>
        </p:grpSpPr>
        <p:sp>
          <p:nvSpPr>
            <p:cNvPr id="5" name="Rectangle 4"/>
            <p:cNvSpPr/>
            <p:nvPr/>
          </p:nvSpPr>
          <p:spPr>
            <a:xfrm>
              <a:off x="1827212" y="3048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John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08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539996" y="3657600"/>
            <a:ext cx="3276600" cy="457200"/>
            <a:chOff x="1827212" y="3962400"/>
            <a:chExt cx="3276600" cy="457200"/>
          </a:xfrm>
        </p:grpSpPr>
        <p:sp>
          <p:nvSpPr>
            <p:cNvPr id="7" name="Rectangle 6"/>
            <p:cNvSpPr/>
            <p:nvPr/>
          </p:nvSpPr>
          <p:spPr>
            <a:xfrm>
              <a:off x="1827212" y="39624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Michael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08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264396" y="2743200"/>
            <a:ext cx="3810000" cy="457200"/>
            <a:chOff x="6551612" y="3048000"/>
            <a:chExt cx="3810000" cy="457200"/>
          </a:xfrm>
        </p:grpSpPr>
        <p:sp>
          <p:nvSpPr>
            <p:cNvPr id="16" name="Rectangle 15"/>
            <p:cNvSpPr/>
            <p:nvPr/>
          </p:nvSpPr>
          <p:spPr>
            <a:xfrm flipH="1">
              <a:off x="7694612" y="30480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Marketing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65516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264396" y="3657600"/>
            <a:ext cx="3810000" cy="457200"/>
            <a:chOff x="6551612" y="3962400"/>
            <a:chExt cx="3810000" cy="457200"/>
          </a:xfrm>
        </p:grpSpPr>
        <p:sp>
          <p:nvSpPr>
            <p:cNvPr id="17" name="Rectangle 16"/>
            <p:cNvSpPr/>
            <p:nvPr/>
          </p:nvSpPr>
          <p:spPr>
            <a:xfrm flipH="1">
              <a:off x="7694612" y="39624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Engineering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65516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264396" y="5029200"/>
            <a:ext cx="3810000" cy="457200"/>
            <a:chOff x="6551612" y="4876800"/>
            <a:chExt cx="3810000" cy="457200"/>
          </a:xfrm>
        </p:grpSpPr>
        <p:sp>
          <p:nvSpPr>
            <p:cNvPr id="19" name="Rectangle 18"/>
            <p:cNvSpPr/>
            <p:nvPr/>
          </p:nvSpPr>
          <p:spPr>
            <a:xfrm flipH="1">
              <a:off x="7694612" y="48768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Executive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65516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539996" y="5029200"/>
            <a:ext cx="3276600" cy="457200"/>
            <a:chOff x="1827212" y="4876800"/>
            <a:chExt cx="3276600" cy="457200"/>
          </a:xfrm>
        </p:grpSpPr>
        <p:sp>
          <p:nvSpPr>
            <p:cNvPr id="56" name="Rectangle 55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Robin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539996" y="1828800"/>
            <a:ext cx="8534400" cy="4114800"/>
            <a:chOff x="1827212" y="1828800"/>
            <a:chExt cx="8534400" cy="4114800"/>
          </a:xfrm>
        </p:grpSpPr>
        <p:grpSp>
          <p:nvGrpSpPr>
            <p:cNvPr id="31" name="Group 30"/>
            <p:cNvGrpSpPr/>
            <p:nvPr/>
          </p:nvGrpSpPr>
          <p:grpSpPr>
            <a:xfrm>
              <a:off x="1827212" y="2286000"/>
              <a:ext cx="3276600" cy="457200"/>
              <a:chOff x="1827212" y="2590800"/>
              <a:chExt cx="3276600" cy="4572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827212" y="25908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Sally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960812" y="2590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13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1827212" y="4572000"/>
              <a:ext cx="3276600" cy="457200"/>
              <a:chOff x="1827212" y="4876800"/>
              <a:chExt cx="3276600" cy="4572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827212" y="48768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Bob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9608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11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1827212" y="5486400"/>
              <a:ext cx="3276600" cy="457200"/>
              <a:chOff x="1827212" y="5334000"/>
              <a:chExt cx="3276600" cy="4572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827212" y="53340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Jessica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960812" y="53340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15</a:t>
                </a: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6551612" y="4114800"/>
              <a:ext cx="3810000" cy="457200"/>
              <a:chOff x="6551612" y="4419600"/>
              <a:chExt cx="3810000" cy="457200"/>
            </a:xfrm>
          </p:grpSpPr>
          <p:sp>
            <p:nvSpPr>
              <p:cNvPr id="18" name="Rectangle 17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Sales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551612" y="1828800"/>
              <a:ext cx="3810000" cy="457200"/>
              <a:chOff x="6551612" y="2133600"/>
              <a:chExt cx="3810000" cy="457200"/>
            </a:xfrm>
          </p:grpSpPr>
          <p:sp>
            <p:nvSpPr>
              <p:cNvPr id="52" name="Rectangle 51"/>
              <p:cNvSpPr/>
              <p:nvPr/>
            </p:nvSpPr>
            <p:spPr>
              <a:xfrm flipH="1">
                <a:off x="7694612" y="2133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Accounting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>
              <a:xfrm flipH="1">
                <a:off x="6551612" y="2133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18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6551612" y="3200400"/>
              <a:ext cx="3810000" cy="457200"/>
              <a:chOff x="6551612" y="4419600"/>
              <a:chExt cx="3810000" cy="457200"/>
            </a:xfrm>
          </p:grpSpPr>
          <p:sp>
            <p:nvSpPr>
              <p:cNvPr id="59" name="Rectangle 58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HR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12</a:t>
                </a:r>
              </a:p>
            </p:txBody>
          </p:sp>
        </p:grpSp>
      </p:grp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6045196" y="29718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</p:cNvCxnSpPr>
          <p:nvPr/>
        </p:nvCxnSpPr>
        <p:spPr>
          <a:xfrm>
            <a:off x="6045196" y="38862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cxnSpLocks/>
          </p:cNvCxnSpPr>
          <p:nvPr/>
        </p:nvCxnSpPr>
        <p:spPr>
          <a:xfrm>
            <a:off x="6045196" y="52578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lide Number">
            <a:extLst>
              <a:ext uri="{FF2B5EF4-FFF2-40B4-BE49-F238E27FC236}">
                <a16:creationId xmlns:a16="http://schemas.microsoft.com/office/drawing/2014/main" id="{E1021115-71C3-4806-B164-676DE65A266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23369F9D-EC76-45B5-922F-A0CA90888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000" y="222104"/>
            <a:ext cx="1987306" cy="125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1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Overview (3)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Left Outer Join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554513" y="2743200"/>
            <a:ext cx="3276600" cy="457200"/>
            <a:chOff x="1827212" y="3048000"/>
            <a:chExt cx="3276600" cy="457200"/>
          </a:xfrm>
        </p:grpSpPr>
        <p:sp>
          <p:nvSpPr>
            <p:cNvPr id="5" name="Rectangle 4"/>
            <p:cNvSpPr/>
            <p:nvPr/>
          </p:nvSpPr>
          <p:spPr>
            <a:xfrm>
              <a:off x="1827212" y="3048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John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08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554513" y="2286000"/>
            <a:ext cx="3276600" cy="457200"/>
            <a:chOff x="1827212" y="2590800"/>
            <a:chExt cx="3276600" cy="457200"/>
          </a:xfrm>
        </p:grpSpPr>
        <p:sp>
          <p:nvSpPr>
            <p:cNvPr id="6" name="Rectangle 5"/>
            <p:cNvSpPr/>
            <p:nvPr/>
          </p:nvSpPr>
          <p:spPr>
            <a:xfrm>
              <a:off x="1827212" y="2590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Sally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60812" y="2590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13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554513" y="3657600"/>
            <a:ext cx="3276600" cy="457200"/>
            <a:chOff x="1827212" y="3962400"/>
            <a:chExt cx="3276600" cy="457200"/>
          </a:xfrm>
        </p:grpSpPr>
        <p:sp>
          <p:nvSpPr>
            <p:cNvPr id="7" name="Rectangle 6"/>
            <p:cNvSpPr/>
            <p:nvPr/>
          </p:nvSpPr>
          <p:spPr>
            <a:xfrm>
              <a:off x="1827212" y="39624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Michael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08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554513" y="4572000"/>
            <a:ext cx="3276600" cy="457200"/>
            <a:chOff x="1827212" y="4876800"/>
            <a:chExt cx="3276600" cy="457200"/>
          </a:xfrm>
        </p:grpSpPr>
        <p:sp>
          <p:nvSpPr>
            <p:cNvPr id="8" name="Rectangle 7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Bob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11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54513" y="5486400"/>
            <a:ext cx="3276600" cy="457200"/>
            <a:chOff x="1827212" y="5334000"/>
            <a:chExt cx="3276600" cy="457200"/>
          </a:xfrm>
        </p:grpSpPr>
        <p:sp>
          <p:nvSpPr>
            <p:cNvPr id="9" name="Rectangle 8"/>
            <p:cNvSpPr/>
            <p:nvPr/>
          </p:nvSpPr>
          <p:spPr>
            <a:xfrm>
              <a:off x="1827212" y="5334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Jessica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60812" y="5334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15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278913" y="2743200"/>
            <a:ext cx="3810000" cy="457200"/>
            <a:chOff x="6551612" y="3048000"/>
            <a:chExt cx="3810000" cy="457200"/>
          </a:xfrm>
        </p:grpSpPr>
        <p:sp>
          <p:nvSpPr>
            <p:cNvPr id="16" name="Rectangle 15"/>
            <p:cNvSpPr/>
            <p:nvPr/>
          </p:nvSpPr>
          <p:spPr>
            <a:xfrm flipH="1">
              <a:off x="7694612" y="30480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Marketing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65516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278913" y="3657600"/>
            <a:ext cx="3810000" cy="457200"/>
            <a:chOff x="6551612" y="3962400"/>
            <a:chExt cx="3810000" cy="457200"/>
          </a:xfrm>
        </p:grpSpPr>
        <p:sp>
          <p:nvSpPr>
            <p:cNvPr id="17" name="Rectangle 16"/>
            <p:cNvSpPr/>
            <p:nvPr/>
          </p:nvSpPr>
          <p:spPr>
            <a:xfrm flipH="1">
              <a:off x="7694612" y="39624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Engineering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65516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278913" y="5029200"/>
            <a:ext cx="3810000" cy="457200"/>
            <a:chOff x="6551612" y="4876800"/>
            <a:chExt cx="3810000" cy="457200"/>
          </a:xfrm>
        </p:grpSpPr>
        <p:sp>
          <p:nvSpPr>
            <p:cNvPr id="19" name="Rectangle 18"/>
            <p:cNvSpPr/>
            <p:nvPr/>
          </p:nvSpPr>
          <p:spPr>
            <a:xfrm flipH="1">
              <a:off x="7694612" y="48768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Executive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65516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554513" y="5029200"/>
            <a:ext cx="3276600" cy="457200"/>
            <a:chOff x="1827212" y="4876800"/>
            <a:chExt cx="3276600" cy="457200"/>
          </a:xfrm>
        </p:grpSpPr>
        <p:sp>
          <p:nvSpPr>
            <p:cNvPr id="56" name="Rectangle 55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Robin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278913" y="1828800"/>
            <a:ext cx="3810000" cy="2743200"/>
            <a:chOff x="6551612" y="1828800"/>
            <a:chExt cx="3810000" cy="2743200"/>
          </a:xfrm>
        </p:grpSpPr>
        <p:grpSp>
          <p:nvGrpSpPr>
            <p:cNvPr id="39" name="Group 38"/>
            <p:cNvGrpSpPr/>
            <p:nvPr/>
          </p:nvGrpSpPr>
          <p:grpSpPr>
            <a:xfrm>
              <a:off x="6551612" y="4114800"/>
              <a:ext cx="3810000" cy="457200"/>
              <a:chOff x="6551612" y="4419600"/>
              <a:chExt cx="3810000" cy="457200"/>
            </a:xfrm>
          </p:grpSpPr>
          <p:sp>
            <p:nvSpPr>
              <p:cNvPr id="18" name="Rectangle 17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Sales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551612" y="1828800"/>
              <a:ext cx="3810000" cy="457200"/>
              <a:chOff x="6551612" y="2133600"/>
              <a:chExt cx="3810000" cy="457200"/>
            </a:xfrm>
          </p:grpSpPr>
          <p:sp>
            <p:nvSpPr>
              <p:cNvPr id="52" name="Rectangle 51"/>
              <p:cNvSpPr/>
              <p:nvPr/>
            </p:nvSpPr>
            <p:spPr>
              <a:xfrm flipH="1">
                <a:off x="7694612" y="2133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Accounting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>
              <a:xfrm flipH="1">
                <a:off x="6551612" y="2133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18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6551612" y="3200400"/>
              <a:ext cx="3810000" cy="457200"/>
              <a:chOff x="6551612" y="4419600"/>
              <a:chExt cx="3810000" cy="457200"/>
            </a:xfrm>
          </p:grpSpPr>
          <p:sp>
            <p:nvSpPr>
              <p:cNvPr id="59" name="Rectangle 58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HR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12</a:t>
                </a: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7278913" y="2286000"/>
            <a:ext cx="3810000" cy="3657600"/>
            <a:chOff x="6551612" y="2286000"/>
            <a:chExt cx="3810000" cy="3657600"/>
          </a:xfrm>
        </p:grpSpPr>
        <p:grpSp>
          <p:nvGrpSpPr>
            <p:cNvPr id="46" name="Group 45"/>
            <p:cNvGrpSpPr/>
            <p:nvPr/>
          </p:nvGrpSpPr>
          <p:grpSpPr>
            <a:xfrm>
              <a:off x="6551612" y="2286000"/>
              <a:ext cx="3810000" cy="457200"/>
              <a:chOff x="6551612" y="4876800"/>
              <a:chExt cx="3810000" cy="457200"/>
            </a:xfrm>
          </p:grpSpPr>
          <p:sp>
            <p:nvSpPr>
              <p:cNvPr id="47" name="Rectangle 46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6551612" y="4572000"/>
              <a:ext cx="3810000" cy="457200"/>
              <a:chOff x="6551612" y="4876800"/>
              <a:chExt cx="3810000" cy="457200"/>
            </a:xfrm>
          </p:grpSpPr>
          <p:sp>
            <p:nvSpPr>
              <p:cNvPr id="50" name="Rectangle 49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6551612" y="5486400"/>
              <a:ext cx="3810000" cy="457200"/>
              <a:chOff x="6551612" y="4876800"/>
              <a:chExt cx="3810000" cy="457200"/>
            </a:xfrm>
          </p:grpSpPr>
          <p:sp>
            <p:nvSpPr>
              <p:cNvPr id="62" name="Rectangle 61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6059713" y="2971800"/>
            <a:ext cx="1066800" cy="2286000"/>
            <a:chOff x="5332412" y="2971800"/>
            <a:chExt cx="1066800" cy="2286000"/>
          </a:xfrm>
        </p:grpSpPr>
        <p:cxnSp>
          <p:nvCxnSpPr>
            <p:cNvPr id="65" name="Straight Arrow Connector 64"/>
            <p:cNvCxnSpPr>
              <a:cxnSpLocks/>
            </p:cNvCxnSpPr>
            <p:nvPr/>
          </p:nvCxnSpPr>
          <p:spPr>
            <a:xfrm>
              <a:off x="5332412" y="2971800"/>
              <a:ext cx="10668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cxnSpLocks/>
            </p:cNvCxnSpPr>
            <p:nvPr/>
          </p:nvCxnSpPr>
          <p:spPr>
            <a:xfrm>
              <a:off x="5332412" y="3886200"/>
              <a:ext cx="10668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cxnSpLocks/>
            </p:cNvCxnSpPr>
            <p:nvPr/>
          </p:nvCxnSpPr>
          <p:spPr>
            <a:xfrm>
              <a:off x="5332412" y="5257800"/>
              <a:ext cx="10668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Slide Number">
            <a:extLst>
              <a:ext uri="{FF2B5EF4-FFF2-40B4-BE49-F238E27FC236}">
                <a16:creationId xmlns:a16="http://schemas.microsoft.com/office/drawing/2014/main" id="{99F96F13-3A40-4B47-8962-20D2A4FD2F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6BCDAF7B-6E91-4E35-A089-5066DBC2A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1000" y="246572"/>
            <a:ext cx="1997640" cy="1228400"/>
          </a:xfrm>
          <a:prstGeom prst="rect">
            <a:avLst/>
          </a:prstGeom>
        </p:spPr>
      </p:pic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C081CF0-DF1E-4F8F-BCBB-0B7BCA0B4246}"/>
              </a:ext>
            </a:extLst>
          </p:cNvPr>
          <p:cNvCxnSpPr>
            <a:cxnSpLocks/>
          </p:cNvCxnSpPr>
          <p:nvPr/>
        </p:nvCxnSpPr>
        <p:spPr>
          <a:xfrm>
            <a:off x="6059713" y="25290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AC4D9EF-323E-4FA5-98D3-99083A8190C3}"/>
              </a:ext>
            </a:extLst>
          </p:cNvPr>
          <p:cNvCxnSpPr>
            <a:cxnSpLocks/>
          </p:cNvCxnSpPr>
          <p:nvPr/>
        </p:nvCxnSpPr>
        <p:spPr>
          <a:xfrm>
            <a:off x="6059713" y="47790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F6E5612-4B04-4622-BC06-2CE279504428}"/>
              </a:ext>
            </a:extLst>
          </p:cNvPr>
          <p:cNvCxnSpPr>
            <a:cxnSpLocks/>
          </p:cNvCxnSpPr>
          <p:nvPr/>
        </p:nvCxnSpPr>
        <p:spPr>
          <a:xfrm>
            <a:off x="6059713" y="57240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18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Overview (4)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Right Outer Join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569034" y="2743200"/>
            <a:ext cx="3276600" cy="457200"/>
            <a:chOff x="1827212" y="3048000"/>
            <a:chExt cx="3276600" cy="457200"/>
          </a:xfrm>
        </p:grpSpPr>
        <p:sp>
          <p:nvSpPr>
            <p:cNvPr id="5" name="Rectangle 4"/>
            <p:cNvSpPr/>
            <p:nvPr/>
          </p:nvSpPr>
          <p:spPr>
            <a:xfrm>
              <a:off x="1827212" y="3048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John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08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569034" y="3657600"/>
            <a:ext cx="3276600" cy="457200"/>
            <a:chOff x="1827212" y="3962400"/>
            <a:chExt cx="3276600" cy="457200"/>
          </a:xfrm>
        </p:grpSpPr>
        <p:sp>
          <p:nvSpPr>
            <p:cNvPr id="7" name="Rectangle 6"/>
            <p:cNvSpPr/>
            <p:nvPr/>
          </p:nvSpPr>
          <p:spPr>
            <a:xfrm>
              <a:off x="1827212" y="39624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Michael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08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569034" y="2286000"/>
            <a:ext cx="3276600" cy="3657600"/>
            <a:chOff x="1827212" y="2286000"/>
            <a:chExt cx="3276600" cy="3657600"/>
          </a:xfrm>
        </p:grpSpPr>
        <p:grpSp>
          <p:nvGrpSpPr>
            <p:cNvPr id="31" name="Group 30"/>
            <p:cNvGrpSpPr/>
            <p:nvPr/>
          </p:nvGrpSpPr>
          <p:grpSpPr>
            <a:xfrm>
              <a:off x="1827212" y="2286000"/>
              <a:ext cx="3276600" cy="457200"/>
              <a:chOff x="1827212" y="2590800"/>
              <a:chExt cx="3276600" cy="4572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827212" y="25908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Sally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960812" y="2590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13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1827212" y="4572000"/>
              <a:ext cx="3276600" cy="457200"/>
              <a:chOff x="1827212" y="4876800"/>
              <a:chExt cx="3276600" cy="4572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827212" y="48768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Bob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9608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11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1827212" y="5486400"/>
              <a:ext cx="3276600" cy="457200"/>
              <a:chOff x="1827212" y="5334000"/>
              <a:chExt cx="3276600" cy="4572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827212" y="53340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Jessica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960812" y="53340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15</a:t>
                </a:r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7293434" y="2743200"/>
            <a:ext cx="3810000" cy="457200"/>
            <a:chOff x="6551612" y="3048000"/>
            <a:chExt cx="3810000" cy="457200"/>
          </a:xfrm>
        </p:grpSpPr>
        <p:sp>
          <p:nvSpPr>
            <p:cNvPr id="16" name="Rectangle 15"/>
            <p:cNvSpPr/>
            <p:nvPr/>
          </p:nvSpPr>
          <p:spPr>
            <a:xfrm flipH="1">
              <a:off x="7694612" y="30480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Marketing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65516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293434" y="3657600"/>
            <a:ext cx="3810000" cy="457200"/>
            <a:chOff x="6551612" y="3962400"/>
            <a:chExt cx="3810000" cy="457200"/>
          </a:xfrm>
        </p:grpSpPr>
        <p:sp>
          <p:nvSpPr>
            <p:cNvPr id="17" name="Rectangle 16"/>
            <p:cNvSpPr/>
            <p:nvPr/>
          </p:nvSpPr>
          <p:spPr>
            <a:xfrm flipH="1">
              <a:off x="7694612" y="39624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Engineering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65516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293434" y="4114800"/>
            <a:ext cx="3810000" cy="457200"/>
            <a:chOff x="6551612" y="4419600"/>
            <a:chExt cx="3810000" cy="457200"/>
          </a:xfrm>
        </p:grpSpPr>
        <p:sp>
          <p:nvSpPr>
            <p:cNvPr id="18" name="Rectangle 17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Sales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293434" y="5029200"/>
            <a:ext cx="3810000" cy="457200"/>
            <a:chOff x="6551612" y="4876800"/>
            <a:chExt cx="3810000" cy="457200"/>
          </a:xfrm>
        </p:grpSpPr>
        <p:sp>
          <p:nvSpPr>
            <p:cNvPr id="19" name="Rectangle 18"/>
            <p:cNvSpPr/>
            <p:nvPr/>
          </p:nvSpPr>
          <p:spPr>
            <a:xfrm flipH="1">
              <a:off x="7694612" y="48768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Executive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65516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293434" y="1828800"/>
            <a:ext cx="3810000" cy="457200"/>
            <a:chOff x="6551612" y="2133600"/>
            <a:chExt cx="3810000" cy="457200"/>
          </a:xfrm>
        </p:grpSpPr>
        <p:sp>
          <p:nvSpPr>
            <p:cNvPr id="52" name="Rectangle 51"/>
            <p:cNvSpPr/>
            <p:nvPr/>
          </p:nvSpPr>
          <p:spPr>
            <a:xfrm flipH="1">
              <a:off x="7694612" y="2133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Accounting</a:t>
              </a:r>
            </a:p>
          </p:txBody>
        </p:sp>
        <p:sp>
          <p:nvSpPr>
            <p:cNvPr id="53" name="Rectangle 52"/>
            <p:cNvSpPr/>
            <p:nvPr/>
          </p:nvSpPr>
          <p:spPr>
            <a:xfrm flipH="1">
              <a:off x="6551612" y="2133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18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569034" y="5029200"/>
            <a:ext cx="3276600" cy="457200"/>
            <a:chOff x="1827212" y="4876800"/>
            <a:chExt cx="3276600" cy="457200"/>
          </a:xfrm>
        </p:grpSpPr>
        <p:sp>
          <p:nvSpPr>
            <p:cNvPr id="56" name="Rectangle 55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Robin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293434" y="3200400"/>
            <a:ext cx="3810000" cy="457200"/>
            <a:chOff x="6551612" y="4419600"/>
            <a:chExt cx="3810000" cy="457200"/>
          </a:xfrm>
        </p:grpSpPr>
        <p:sp>
          <p:nvSpPr>
            <p:cNvPr id="59" name="Rectangle 58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HR</a:t>
              </a:r>
            </a:p>
          </p:txBody>
        </p:sp>
        <p:sp>
          <p:nvSpPr>
            <p:cNvPr id="60" name="Rectangle 59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74234" y="2971800"/>
            <a:ext cx="1066800" cy="2286000"/>
            <a:chOff x="5332412" y="2971800"/>
            <a:chExt cx="1066800" cy="2286000"/>
          </a:xfrm>
        </p:grpSpPr>
        <p:cxnSp>
          <p:nvCxnSpPr>
            <p:cNvPr id="42" name="Straight Arrow Connector 41"/>
            <p:cNvCxnSpPr>
              <a:cxnSpLocks/>
            </p:cNvCxnSpPr>
            <p:nvPr/>
          </p:nvCxnSpPr>
          <p:spPr>
            <a:xfrm>
              <a:off x="5332412" y="2971800"/>
              <a:ext cx="10668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cxnSpLocks/>
            </p:cNvCxnSpPr>
            <p:nvPr/>
          </p:nvCxnSpPr>
          <p:spPr>
            <a:xfrm>
              <a:off x="5332412" y="3886200"/>
              <a:ext cx="10668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cxnSpLocks/>
            </p:cNvCxnSpPr>
            <p:nvPr/>
          </p:nvCxnSpPr>
          <p:spPr>
            <a:xfrm>
              <a:off x="5332412" y="5257800"/>
              <a:ext cx="10668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69034" y="1828801"/>
            <a:ext cx="3276600" cy="2743197"/>
            <a:chOff x="1827212" y="1828800"/>
            <a:chExt cx="3276600" cy="2743197"/>
          </a:xfrm>
        </p:grpSpPr>
        <p:grpSp>
          <p:nvGrpSpPr>
            <p:cNvPr id="46" name="Group 45"/>
            <p:cNvGrpSpPr/>
            <p:nvPr/>
          </p:nvGrpSpPr>
          <p:grpSpPr>
            <a:xfrm>
              <a:off x="1827212" y="1828800"/>
              <a:ext cx="3276600" cy="457200"/>
              <a:chOff x="1827212" y="3962400"/>
              <a:chExt cx="3276600" cy="4572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827212" y="3200397"/>
              <a:ext cx="3276600" cy="457200"/>
              <a:chOff x="1827212" y="3962400"/>
              <a:chExt cx="3276600" cy="45720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1827212" y="4114797"/>
              <a:ext cx="3276600" cy="457200"/>
              <a:chOff x="1827212" y="3962400"/>
              <a:chExt cx="3276600" cy="45720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</p:grpSp>
      </p:grpSp>
      <p:sp>
        <p:nvSpPr>
          <p:cNvPr id="64" name="Slide Number">
            <a:extLst>
              <a:ext uri="{FF2B5EF4-FFF2-40B4-BE49-F238E27FC236}">
                <a16:creationId xmlns:a16="http://schemas.microsoft.com/office/drawing/2014/main" id="{866F2D2D-54D4-47EA-A09F-C88B2E907FE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1D651457-2E0C-4D75-881B-97E37B71E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000" y="239546"/>
            <a:ext cx="1873935" cy="1198853"/>
          </a:xfrm>
          <a:prstGeom prst="rect">
            <a:avLst/>
          </a:prstGeom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1C17A58-D063-41C1-BA43-495CD4332057}"/>
              </a:ext>
            </a:extLst>
          </p:cNvPr>
          <p:cNvCxnSpPr>
            <a:cxnSpLocks/>
          </p:cNvCxnSpPr>
          <p:nvPr/>
        </p:nvCxnSpPr>
        <p:spPr>
          <a:xfrm>
            <a:off x="6074234" y="20790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01917CF-7703-4405-B5FF-6583521B0D8F}"/>
              </a:ext>
            </a:extLst>
          </p:cNvPr>
          <p:cNvCxnSpPr>
            <a:cxnSpLocks/>
          </p:cNvCxnSpPr>
          <p:nvPr/>
        </p:nvCxnSpPr>
        <p:spPr>
          <a:xfrm>
            <a:off x="6074234" y="34290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BDB68F9-D045-4279-B439-909D795DADC6}"/>
              </a:ext>
            </a:extLst>
          </p:cNvPr>
          <p:cNvCxnSpPr>
            <a:cxnSpLocks/>
          </p:cNvCxnSpPr>
          <p:nvPr/>
        </p:nvCxnSpPr>
        <p:spPr>
          <a:xfrm>
            <a:off x="6074234" y="43290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93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Overview (5)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Full Outer Join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554512" y="2743200"/>
            <a:ext cx="3276600" cy="457200"/>
            <a:chOff x="1827212" y="3048000"/>
            <a:chExt cx="3276600" cy="457200"/>
          </a:xfrm>
        </p:grpSpPr>
        <p:sp>
          <p:nvSpPr>
            <p:cNvPr id="5" name="Rectangle 4"/>
            <p:cNvSpPr/>
            <p:nvPr/>
          </p:nvSpPr>
          <p:spPr>
            <a:xfrm>
              <a:off x="1827212" y="3048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John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08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554512" y="2286000"/>
            <a:ext cx="3276600" cy="457200"/>
            <a:chOff x="1827212" y="2590800"/>
            <a:chExt cx="3276600" cy="457200"/>
          </a:xfrm>
        </p:grpSpPr>
        <p:sp>
          <p:nvSpPr>
            <p:cNvPr id="6" name="Rectangle 5"/>
            <p:cNvSpPr/>
            <p:nvPr/>
          </p:nvSpPr>
          <p:spPr>
            <a:xfrm>
              <a:off x="1827212" y="2590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Sally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60812" y="2590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13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554512" y="3657600"/>
            <a:ext cx="3276600" cy="457200"/>
            <a:chOff x="1827212" y="3962400"/>
            <a:chExt cx="3276600" cy="457200"/>
          </a:xfrm>
        </p:grpSpPr>
        <p:sp>
          <p:nvSpPr>
            <p:cNvPr id="7" name="Rectangle 6"/>
            <p:cNvSpPr/>
            <p:nvPr/>
          </p:nvSpPr>
          <p:spPr>
            <a:xfrm>
              <a:off x="1827212" y="39624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Michael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08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554512" y="4572000"/>
            <a:ext cx="3276600" cy="457200"/>
            <a:chOff x="1827212" y="4876800"/>
            <a:chExt cx="3276600" cy="457200"/>
          </a:xfrm>
        </p:grpSpPr>
        <p:sp>
          <p:nvSpPr>
            <p:cNvPr id="8" name="Rectangle 7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Bob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11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54512" y="5486400"/>
            <a:ext cx="3276600" cy="457200"/>
            <a:chOff x="1827212" y="5334000"/>
            <a:chExt cx="3276600" cy="457200"/>
          </a:xfrm>
        </p:grpSpPr>
        <p:sp>
          <p:nvSpPr>
            <p:cNvPr id="9" name="Rectangle 8"/>
            <p:cNvSpPr/>
            <p:nvPr/>
          </p:nvSpPr>
          <p:spPr>
            <a:xfrm>
              <a:off x="1827212" y="5334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Jessica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60812" y="5334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15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278912" y="2743200"/>
            <a:ext cx="3810000" cy="457200"/>
            <a:chOff x="6551612" y="3048000"/>
            <a:chExt cx="3810000" cy="457200"/>
          </a:xfrm>
        </p:grpSpPr>
        <p:sp>
          <p:nvSpPr>
            <p:cNvPr id="16" name="Rectangle 15"/>
            <p:cNvSpPr/>
            <p:nvPr/>
          </p:nvSpPr>
          <p:spPr>
            <a:xfrm flipH="1">
              <a:off x="7694612" y="30480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Marketing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65516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278912" y="3657600"/>
            <a:ext cx="3810000" cy="457200"/>
            <a:chOff x="6551612" y="3962400"/>
            <a:chExt cx="3810000" cy="457200"/>
          </a:xfrm>
        </p:grpSpPr>
        <p:sp>
          <p:nvSpPr>
            <p:cNvPr id="17" name="Rectangle 16"/>
            <p:cNvSpPr/>
            <p:nvPr/>
          </p:nvSpPr>
          <p:spPr>
            <a:xfrm flipH="1">
              <a:off x="7694612" y="39624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Engineering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65516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278912" y="5029200"/>
            <a:ext cx="3810000" cy="457200"/>
            <a:chOff x="6551612" y="4876800"/>
            <a:chExt cx="3810000" cy="457200"/>
          </a:xfrm>
        </p:grpSpPr>
        <p:sp>
          <p:nvSpPr>
            <p:cNvPr id="19" name="Rectangle 18"/>
            <p:cNvSpPr/>
            <p:nvPr/>
          </p:nvSpPr>
          <p:spPr>
            <a:xfrm flipH="1">
              <a:off x="7694612" y="48768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Executive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65516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554512" y="5029200"/>
            <a:ext cx="3276600" cy="457200"/>
            <a:chOff x="1827212" y="4876800"/>
            <a:chExt cx="3276600" cy="457200"/>
          </a:xfrm>
        </p:grpSpPr>
        <p:sp>
          <p:nvSpPr>
            <p:cNvPr id="56" name="Rectangle 55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Robin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278912" y="1828800"/>
            <a:ext cx="3810000" cy="2743200"/>
            <a:chOff x="6551612" y="1828800"/>
            <a:chExt cx="3810000" cy="2743200"/>
          </a:xfrm>
        </p:grpSpPr>
        <p:grpSp>
          <p:nvGrpSpPr>
            <p:cNvPr id="39" name="Group 38"/>
            <p:cNvGrpSpPr/>
            <p:nvPr/>
          </p:nvGrpSpPr>
          <p:grpSpPr>
            <a:xfrm>
              <a:off x="6551612" y="4114800"/>
              <a:ext cx="3810000" cy="457200"/>
              <a:chOff x="6551612" y="4419600"/>
              <a:chExt cx="3810000" cy="457200"/>
            </a:xfrm>
          </p:grpSpPr>
          <p:sp>
            <p:nvSpPr>
              <p:cNvPr id="18" name="Rectangle 17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Sales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551612" y="1828800"/>
              <a:ext cx="3810000" cy="457200"/>
              <a:chOff x="6551612" y="2133600"/>
              <a:chExt cx="3810000" cy="457200"/>
            </a:xfrm>
          </p:grpSpPr>
          <p:sp>
            <p:nvSpPr>
              <p:cNvPr id="52" name="Rectangle 51"/>
              <p:cNvSpPr/>
              <p:nvPr/>
            </p:nvSpPr>
            <p:spPr>
              <a:xfrm flipH="1">
                <a:off x="7694612" y="2133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Accounting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>
              <a:xfrm flipH="1">
                <a:off x="6551612" y="2133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18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6551612" y="3200400"/>
              <a:ext cx="3810000" cy="457200"/>
              <a:chOff x="6551612" y="4419600"/>
              <a:chExt cx="3810000" cy="457200"/>
            </a:xfrm>
          </p:grpSpPr>
          <p:sp>
            <p:nvSpPr>
              <p:cNvPr id="59" name="Rectangle 58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HR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12</a:t>
                </a:r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6059712" y="2971800"/>
            <a:ext cx="1066800" cy="2286000"/>
            <a:chOff x="5332412" y="2971800"/>
            <a:chExt cx="1066800" cy="2286000"/>
          </a:xfrm>
        </p:grpSpPr>
        <p:cxnSp>
          <p:nvCxnSpPr>
            <p:cNvPr id="42" name="Straight Arrow Connector 41"/>
            <p:cNvCxnSpPr>
              <a:cxnSpLocks/>
            </p:cNvCxnSpPr>
            <p:nvPr/>
          </p:nvCxnSpPr>
          <p:spPr>
            <a:xfrm>
              <a:off x="5332412" y="2971800"/>
              <a:ext cx="10668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cxnSpLocks/>
            </p:cNvCxnSpPr>
            <p:nvPr/>
          </p:nvCxnSpPr>
          <p:spPr>
            <a:xfrm>
              <a:off x="5332412" y="3886200"/>
              <a:ext cx="10668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cxnSpLocks/>
            </p:cNvCxnSpPr>
            <p:nvPr/>
          </p:nvCxnSpPr>
          <p:spPr>
            <a:xfrm>
              <a:off x="5332412" y="5257800"/>
              <a:ext cx="10668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278912" y="2286000"/>
            <a:ext cx="3810000" cy="3657600"/>
            <a:chOff x="6551612" y="2286000"/>
            <a:chExt cx="3810000" cy="3657600"/>
          </a:xfrm>
        </p:grpSpPr>
        <p:grpSp>
          <p:nvGrpSpPr>
            <p:cNvPr id="46" name="Group 45"/>
            <p:cNvGrpSpPr/>
            <p:nvPr/>
          </p:nvGrpSpPr>
          <p:grpSpPr>
            <a:xfrm>
              <a:off x="6551612" y="2286000"/>
              <a:ext cx="3810000" cy="457200"/>
              <a:chOff x="6551612" y="4876800"/>
              <a:chExt cx="3810000" cy="457200"/>
            </a:xfrm>
          </p:grpSpPr>
          <p:sp>
            <p:nvSpPr>
              <p:cNvPr id="47" name="Rectangle 46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6551612" y="4572000"/>
              <a:ext cx="3810000" cy="457200"/>
              <a:chOff x="6551612" y="4876800"/>
              <a:chExt cx="3810000" cy="457200"/>
            </a:xfrm>
          </p:grpSpPr>
          <p:sp>
            <p:nvSpPr>
              <p:cNvPr id="50" name="Rectangle 49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6551612" y="5486400"/>
              <a:ext cx="3810000" cy="457200"/>
              <a:chOff x="6551612" y="4876800"/>
              <a:chExt cx="3810000" cy="457200"/>
            </a:xfrm>
          </p:grpSpPr>
          <p:sp>
            <p:nvSpPr>
              <p:cNvPr id="62" name="Rectangle 61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2554512" y="1828801"/>
            <a:ext cx="3276600" cy="2743197"/>
            <a:chOff x="1827212" y="1828800"/>
            <a:chExt cx="3276600" cy="2743197"/>
          </a:xfrm>
        </p:grpSpPr>
        <p:grpSp>
          <p:nvGrpSpPr>
            <p:cNvPr id="65" name="Group 64"/>
            <p:cNvGrpSpPr/>
            <p:nvPr/>
          </p:nvGrpSpPr>
          <p:grpSpPr>
            <a:xfrm>
              <a:off x="1827212" y="1828800"/>
              <a:ext cx="3276600" cy="457200"/>
              <a:chOff x="1827212" y="3962400"/>
              <a:chExt cx="3276600" cy="457200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1827212" y="3200397"/>
              <a:ext cx="3276600" cy="457200"/>
              <a:chOff x="1827212" y="3962400"/>
              <a:chExt cx="3276600" cy="457200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1827212" y="4114797"/>
              <a:ext cx="3276600" cy="457200"/>
              <a:chOff x="1827212" y="3962400"/>
              <a:chExt cx="3276600" cy="457200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</p:grpSp>
      </p:grpSp>
      <p:sp>
        <p:nvSpPr>
          <p:cNvPr id="74" name="Slide Number">
            <a:extLst>
              <a:ext uri="{FF2B5EF4-FFF2-40B4-BE49-F238E27FC236}">
                <a16:creationId xmlns:a16="http://schemas.microsoft.com/office/drawing/2014/main" id="{119E3607-9559-4009-9704-46C15DD0BE3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555CD1C8-C829-461C-9E30-48E01B2F2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210" y="250762"/>
            <a:ext cx="1869790" cy="1170804"/>
          </a:xfrm>
          <a:prstGeom prst="rect">
            <a:avLst/>
          </a:prstGeom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F81E07A-2282-43D9-9E07-95974863D6D0}"/>
              </a:ext>
            </a:extLst>
          </p:cNvPr>
          <p:cNvCxnSpPr>
            <a:cxnSpLocks/>
          </p:cNvCxnSpPr>
          <p:nvPr/>
        </p:nvCxnSpPr>
        <p:spPr>
          <a:xfrm>
            <a:off x="6074234" y="20790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7DB138C-1FA3-4AD3-BDFF-A5D6E53AAE89}"/>
              </a:ext>
            </a:extLst>
          </p:cNvPr>
          <p:cNvCxnSpPr>
            <a:cxnSpLocks/>
          </p:cNvCxnSpPr>
          <p:nvPr/>
        </p:nvCxnSpPr>
        <p:spPr>
          <a:xfrm>
            <a:off x="6074234" y="34290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E6669DF-C328-469F-8055-336E5F225A6C}"/>
              </a:ext>
            </a:extLst>
          </p:cNvPr>
          <p:cNvCxnSpPr>
            <a:cxnSpLocks/>
          </p:cNvCxnSpPr>
          <p:nvPr/>
        </p:nvCxnSpPr>
        <p:spPr>
          <a:xfrm>
            <a:off x="6074234" y="43290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677E7A5-D97E-4136-905E-B127BB48540E}"/>
              </a:ext>
            </a:extLst>
          </p:cNvPr>
          <p:cNvCxnSpPr>
            <a:cxnSpLocks/>
          </p:cNvCxnSpPr>
          <p:nvPr/>
        </p:nvCxnSpPr>
        <p:spPr>
          <a:xfrm>
            <a:off x="6059713" y="25290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05A279C-0196-480C-A764-97AF2057A134}"/>
              </a:ext>
            </a:extLst>
          </p:cNvPr>
          <p:cNvCxnSpPr>
            <a:cxnSpLocks/>
          </p:cNvCxnSpPr>
          <p:nvPr/>
        </p:nvCxnSpPr>
        <p:spPr>
          <a:xfrm>
            <a:off x="6059713" y="47790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4DACC62-D74D-4D2E-B6FA-701836221C91}"/>
              </a:ext>
            </a:extLst>
          </p:cNvPr>
          <p:cNvCxnSpPr>
            <a:cxnSpLocks/>
          </p:cNvCxnSpPr>
          <p:nvPr/>
        </p:nvCxnSpPr>
        <p:spPr>
          <a:xfrm>
            <a:off x="6059713" y="57240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7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5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Display </a:t>
            </a:r>
            <a:r>
              <a:rPr lang="en-US" b="1" dirty="0">
                <a:solidFill>
                  <a:schemeClr val="bg1"/>
                </a:solidFill>
              </a:rPr>
              <a:t>address information </a:t>
            </a:r>
            <a:r>
              <a:rPr lang="en-US" dirty="0"/>
              <a:t>of all employees in "</a:t>
            </a:r>
            <a:r>
              <a:rPr lang="en-US" b="1" noProof="1">
                <a:solidFill>
                  <a:schemeClr val="bg1"/>
                </a:solidFill>
              </a:rPr>
              <a:t>SoftUni</a:t>
            </a:r>
            <a:r>
              <a:rPr lang="en-US" dirty="0"/>
              <a:t>"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en-US" dirty="0"/>
              <a:t>. Select </a:t>
            </a:r>
            <a:r>
              <a:rPr lang="en-US" b="1" dirty="0">
                <a:solidFill>
                  <a:schemeClr val="bg1"/>
                </a:solidFill>
              </a:rPr>
              <a:t>first 50 employees</a:t>
            </a:r>
            <a:endParaRPr lang="en-US" dirty="0"/>
          </a:p>
          <a:p>
            <a:pPr lvl="1"/>
            <a:r>
              <a:rPr lang="en-US" dirty="0"/>
              <a:t>The exact format of data is shown below</a:t>
            </a:r>
          </a:p>
          <a:p>
            <a:pPr lvl="1"/>
            <a:r>
              <a:rPr lang="en-US" dirty="0"/>
              <a:t>Order them by </a:t>
            </a:r>
            <a:r>
              <a:rPr lang="en-US" noProof="1"/>
              <a:t>FirstName, then by LastName</a:t>
            </a:r>
            <a:r>
              <a:rPr lang="bg-BG" noProof="1"/>
              <a:t> (</a:t>
            </a:r>
            <a:r>
              <a:rPr lang="en-US" noProof="1"/>
              <a:t>ascending</a:t>
            </a:r>
            <a:r>
              <a:rPr lang="bg-BG" noProof="1"/>
              <a:t>)</a:t>
            </a:r>
            <a:endParaRPr lang="en-US" dirty="0"/>
          </a:p>
          <a:p>
            <a:pPr lvl="2"/>
            <a:r>
              <a:rPr lang="en-US" dirty="0"/>
              <a:t>Hint: </a:t>
            </a:r>
            <a:r>
              <a:rPr lang="en-US" b="1" dirty="0">
                <a:solidFill>
                  <a:schemeClr val="bg1"/>
                </a:solidFill>
              </a:rPr>
              <a:t>Use three-way join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Addresses with Towns</a:t>
            </a:r>
            <a:endParaRPr lang="en-US" dirty="0"/>
          </a:p>
        </p:txBody>
      </p:sp>
      <p:sp>
        <p:nvSpPr>
          <p:cNvPr id="7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https://judge.softuni.bg/Contests/393/Joins-Subqueries-CTE-and-Indices</a:t>
            </a:r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358073"/>
            <a:ext cx="7411390" cy="1486189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8D34DBD9-F927-4664-9FFB-0E3E60F20E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853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Addresses with Towns</a:t>
            </a:r>
          </a:p>
        </p:txBody>
      </p:sp>
      <p:sp>
        <p:nvSpPr>
          <p:cNvPr id="540676" name="Rectangle 4"/>
          <p:cNvSpPr>
            <a:spLocks noChangeArrowheads="1"/>
          </p:cNvSpPr>
          <p:nvPr/>
        </p:nvSpPr>
        <p:spPr bwMode="auto">
          <a:xfrm>
            <a:off x="722312" y="2133600"/>
            <a:ext cx="10747376" cy="3170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TOP 50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e.FirstName, e.LastName,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t.Name as Town, a.AddressText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FROM Employees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Addresses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AddressID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a.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AddressID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Towns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a.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TownID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t.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TownID</a:t>
            </a:r>
            <a:endParaRPr lang="bg-BG" sz="32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ORDER BY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e.FirstName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e.LastName</a:t>
            </a:r>
          </a:p>
        </p:txBody>
      </p:sp>
      <p:sp>
        <p:nvSpPr>
          <p:cNvPr id="9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https://judge.softuni.bg/Contests/393/Joins-Subqueries-CTE-and-Indices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2DB1FB6-A4ED-4AF6-B09D-FE29AFEB06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350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1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b="1" dirty="0">
                <a:solidFill>
                  <a:schemeClr val="bg1"/>
                </a:solidFill>
              </a:rPr>
              <a:t>all employees </a:t>
            </a:r>
            <a:r>
              <a:rPr lang="en-US" dirty="0"/>
              <a:t>that are in the "</a:t>
            </a:r>
            <a:r>
              <a:rPr lang="en-US" b="1" dirty="0">
                <a:solidFill>
                  <a:schemeClr val="bg1"/>
                </a:solidFill>
              </a:rPr>
              <a:t>Sales</a:t>
            </a:r>
            <a:r>
              <a:rPr lang="en-US" dirty="0"/>
              <a:t>" </a:t>
            </a:r>
            <a:r>
              <a:rPr lang="en-US" b="1" dirty="0">
                <a:solidFill>
                  <a:schemeClr val="bg1"/>
                </a:solidFill>
              </a:rPr>
              <a:t>department</a:t>
            </a:r>
            <a:r>
              <a:rPr lang="en-US" dirty="0"/>
              <a:t>. Use </a:t>
            </a:r>
            <a:br>
              <a:rPr lang="en-US" dirty="0"/>
            </a:br>
            <a:r>
              <a:rPr lang="en-US" dirty="0"/>
              <a:t>"</a:t>
            </a:r>
            <a:r>
              <a:rPr lang="en-US" b="1" noProof="1">
                <a:solidFill>
                  <a:schemeClr val="bg1"/>
                </a:solidFill>
              </a:rPr>
              <a:t>SoftUni</a:t>
            </a:r>
            <a:r>
              <a:rPr lang="en-US" dirty="0"/>
              <a:t>"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Follow the specified format: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Order them by </a:t>
            </a:r>
            <a:r>
              <a:rPr lang="en-US" b="1" noProof="1">
                <a:solidFill>
                  <a:schemeClr val="bg1"/>
                </a:solidFill>
              </a:rPr>
              <a:t>EmployeeID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Sales Employees</a:t>
            </a:r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3063981"/>
            <a:ext cx="7315200" cy="2004447"/>
          </a:xfrm>
          <a:prstGeom prst="rect">
            <a:avLst/>
          </a:prstGeom>
        </p:spPr>
      </p:pic>
      <p:sp>
        <p:nvSpPr>
          <p:cNvPr id="11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https://judge.softuni.bg/Contests/393/Joins-Subqueries-CTE-and-Indices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C301E35-3037-4789-8B78-A3719DD5BD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511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Sales Employees</a:t>
            </a:r>
          </a:p>
        </p:txBody>
      </p:sp>
      <p:sp>
        <p:nvSpPr>
          <p:cNvPr id="544772" name="Rectangle 4"/>
          <p:cNvSpPr>
            <a:spLocks noChangeArrowheads="1"/>
          </p:cNvSpPr>
          <p:nvPr/>
        </p:nvSpPr>
        <p:spPr bwMode="auto">
          <a:xfrm>
            <a:off x="921602" y="1732718"/>
            <a:ext cx="10348799" cy="36880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SELECT e.EmployeeID, e.FirstName, e.LastName,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d.Name AS DepartmentName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FROM Employees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INNER JOIN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Departments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DepartmentID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= d.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DepartmentID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d.Name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'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Sales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'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ORDER BY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e.EmployeeID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055379" y="2667001"/>
            <a:ext cx="3276600" cy="558485"/>
          </a:xfrm>
          <a:prstGeom prst="wedgeRoundRectCallout">
            <a:avLst>
              <a:gd name="adj1" fmla="val -42507"/>
              <a:gd name="adj2" fmla="val 856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Departments Table</a:t>
            </a:r>
          </a:p>
        </p:txBody>
      </p:sp>
      <p:sp>
        <p:nvSpPr>
          <p:cNvPr id="8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https://judge.softuni.bg/Contests/393/Joins-Subqueries-CTE-and-Indices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CBC5AF0-3843-4C2A-AA9C-B4FB4AC1FB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008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81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Show </a:t>
            </a:r>
            <a:r>
              <a:rPr lang="en-US" b="1" dirty="0">
                <a:solidFill>
                  <a:schemeClr val="bg1"/>
                </a:solidFill>
              </a:rPr>
              <a:t>all employees </a:t>
            </a:r>
            <a:r>
              <a:rPr lang="en-US" dirty="0"/>
              <a:t>that:</a:t>
            </a:r>
          </a:p>
          <a:p>
            <a:pPr lvl="1"/>
            <a:r>
              <a:rPr lang="en-US" dirty="0"/>
              <a:t>Are </a:t>
            </a:r>
            <a:r>
              <a:rPr lang="en-US" b="1" dirty="0">
                <a:solidFill>
                  <a:schemeClr val="bg1"/>
                </a:solidFill>
              </a:rPr>
              <a:t>hired after </a:t>
            </a:r>
            <a:r>
              <a:rPr lang="en-US" dirty="0"/>
              <a:t>1/1/1999</a:t>
            </a:r>
          </a:p>
          <a:p>
            <a:pPr lvl="1"/>
            <a:r>
              <a:rPr lang="en-US" dirty="0"/>
              <a:t>Are either </a:t>
            </a:r>
            <a:r>
              <a:rPr lang="en-US" b="1" dirty="0">
                <a:solidFill>
                  <a:schemeClr val="bg1"/>
                </a:solidFill>
              </a:rPr>
              <a:t>in</a:t>
            </a:r>
            <a:r>
              <a:rPr lang="en-US" dirty="0"/>
              <a:t> "</a:t>
            </a:r>
            <a:r>
              <a:rPr lang="en-US" b="1" dirty="0">
                <a:solidFill>
                  <a:schemeClr val="bg1"/>
                </a:solidFill>
              </a:rPr>
              <a:t>Sales</a:t>
            </a:r>
            <a:r>
              <a:rPr lang="en-US" dirty="0"/>
              <a:t>" or "</a:t>
            </a:r>
            <a:r>
              <a:rPr lang="en-US" b="1" dirty="0">
                <a:solidFill>
                  <a:schemeClr val="bg1"/>
                </a:solidFill>
              </a:rPr>
              <a:t>Finance</a:t>
            </a:r>
            <a:r>
              <a:rPr lang="en-US" dirty="0"/>
              <a:t>" department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Sorted by </a:t>
            </a:r>
            <a:r>
              <a:rPr lang="en-US" b="1" noProof="1">
                <a:solidFill>
                  <a:schemeClr val="bg1"/>
                </a:solidFill>
              </a:rPr>
              <a:t>HireDate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ascending</a:t>
            </a:r>
            <a:r>
              <a:rPr lang="en-US" dirty="0"/>
              <a:t>).</a:t>
            </a:r>
          </a:p>
        </p:txBody>
      </p:sp>
      <p:sp>
        <p:nvSpPr>
          <p:cNvPr id="118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Employees Hired After</a:t>
            </a:r>
            <a:endParaRPr lang="en-US" dirty="0"/>
          </a:p>
        </p:txBody>
      </p:sp>
      <p:sp>
        <p:nvSpPr>
          <p:cNvPr id="7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https://judge.softuni.bg/Contests/393/Joins-Subqueries-CTE-and-Indices</a:t>
            </a:r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1" y="3476658"/>
            <a:ext cx="7529023" cy="1623907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E96359CC-D287-4D21-933A-550B710117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603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1556" y="1224000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#csharp-db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5405E45-99B0-4C9F-9F86-DECC5F1D57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075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Employees Hired After</a:t>
            </a:r>
          </a:p>
        </p:txBody>
      </p:sp>
      <p:sp>
        <p:nvSpPr>
          <p:cNvPr id="1186820" name="Rectangle 4"/>
          <p:cNvSpPr>
            <a:spLocks noChangeArrowheads="1"/>
          </p:cNvSpPr>
          <p:nvPr/>
        </p:nvSpPr>
        <p:spPr bwMode="auto">
          <a:xfrm>
            <a:off x="1181101" y="1524001"/>
            <a:ext cx="9829798" cy="42051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SELECT e.FirstName, e.LastName, e.HireDate,</a:t>
            </a:r>
            <a:br>
              <a:rPr lang="en-US" sz="3200" b="1" noProof="1">
                <a:latin typeface="Consolas" pitchFamily="49" charset="0"/>
                <a:cs typeface="Consolas" pitchFamily="49" charset="0"/>
              </a:rPr>
            </a:br>
            <a:r>
              <a:rPr lang="en-US" sz="3200" b="1" noProof="1">
                <a:latin typeface="Consolas" pitchFamily="49" charset="0"/>
                <a:cs typeface="Consolas" pitchFamily="49" charset="0"/>
              </a:rPr>
              <a:t>  d.Name as DeptName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FROM Employees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INNER JOIN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Departments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(e.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DepartmentId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d.DepartmentId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HireDate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'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/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/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1999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'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d.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('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Sales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', '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Finance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'))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ORDER BY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e.HireDate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ASC</a:t>
            </a:r>
          </a:p>
        </p:txBody>
      </p:sp>
      <p:sp>
        <p:nvSpPr>
          <p:cNvPr id="8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https://judge.softuni.bg/Contests/393/Joins-Subqueries-CTE-and-Indices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C82F344-EA68-491C-B1F8-F6BA8590FE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528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5" name="Rectangle 3"/>
          <p:cNvSpPr>
            <a:spLocks noGrp="1" noChangeArrowheads="1"/>
          </p:cNvSpPr>
          <p:nvPr>
            <p:ph idx="10"/>
          </p:nvPr>
        </p:nvSpPr>
        <p:spPr>
          <a:xfrm>
            <a:off x="190406" y="1145149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Display information about </a:t>
            </a:r>
            <a:r>
              <a:rPr lang="en-US" b="1" dirty="0">
                <a:solidFill>
                  <a:schemeClr val="bg1"/>
                </a:solidFill>
              </a:rPr>
              <a:t>employee's manager </a:t>
            </a:r>
            <a:r>
              <a:rPr lang="en-US" dirty="0"/>
              <a:t>and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employee's department 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Show only </a:t>
            </a:r>
            <a:r>
              <a:rPr lang="en-US" b="1" dirty="0">
                <a:solidFill>
                  <a:schemeClr val="bg1"/>
                </a:solidFill>
              </a:rPr>
              <a:t>the first 50 </a:t>
            </a:r>
            <a:r>
              <a:rPr lang="en-US" dirty="0"/>
              <a:t>employees.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 exact format is shown below: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Sort by </a:t>
            </a:r>
            <a:r>
              <a:rPr lang="en-US" b="1" noProof="1">
                <a:solidFill>
                  <a:schemeClr val="bg1"/>
                </a:solidFill>
              </a:rPr>
              <a:t>EmployeeID</a:t>
            </a:r>
            <a:r>
              <a:rPr lang="en-US" noProof="1"/>
              <a:t> (</a:t>
            </a:r>
            <a:r>
              <a:rPr lang="en-US" b="1" noProof="1">
                <a:solidFill>
                  <a:schemeClr val="bg1"/>
                </a:solidFill>
              </a:rPr>
              <a:t>ascending</a:t>
            </a:r>
            <a:r>
              <a:rPr lang="en-US" noProof="1"/>
              <a:t>)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Employee Summary</a:t>
            </a:r>
            <a:endParaRPr lang="en-US" dirty="0"/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000" y="3699000"/>
            <a:ext cx="6609551" cy="1757363"/>
          </a:xfrm>
          <a:prstGeom prst="rect">
            <a:avLst/>
          </a:prstGeom>
        </p:spPr>
      </p:pic>
      <p:sp>
        <p:nvSpPr>
          <p:cNvPr id="13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https://judge.softuni.bg/Contests/393/Joins-Subqueries-CTE-and-Indices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171C451-7693-4F1C-A8FF-D3A0BEDFD2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578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Employee Summary</a:t>
            </a:r>
          </a:p>
        </p:txBody>
      </p:sp>
      <p:sp>
        <p:nvSpPr>
          <p:cNvPr id="540676" name="Rectangle 4"/>
          <p:cNvSpPr>
            <a:spLocks noChangeArrowheads="1"/>
          </p:cNvSpPr>
          <p:nvPr/>
        </p:nvSpPr>
        <p:spPr bwMode="auto">
          <a:xfrm>
            <a:off x="914400" y="1328624"/>
            <a:ext cx="103632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TOP 50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e.EmployeeID,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e.FirstName + ' ' + e.LastName AS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EmployeeName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m.FirstName + ' ' + m. LastName AS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ManagerName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d.Name AS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FROM Employees AS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LEFT JOIN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Employees AS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m.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ManagerID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LEFT JOIN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Departments AS d ON d.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br>
              <a:rPr lang="en-US" sz="2800" b="1" noProof="1"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latin typeface="Consolas" pitchFamily="49" charset="0"/>
                <a:cs typeface="Consolas" pitchFamily="49" charset="0"/>
              </a:rPr>
              <a:t>    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ORDER BY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e.EmployeeID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ASC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9525000" y="3250311"/>
            <a:ext cx="1828800" cy="482285"/>
          </a:xfrm>
          <a:prstGeom prst="wedgeRoundRectCallout">
            <a:avLst>
              <a:gd name="adj1" fmla="val -45949"/>
              <a:gd name="adj2" fmla="val 8569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Self-join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410200" y="1393372"/>
            <a:ext cx="3719286" cy="522515"/>
          </a:xfrm>
          <a:prstGeom prst="wedgeRoundRectCallout">
            <a:avLst>
              <a:gd name="adj1" fmla="val -43720"/>
              <a:gd name="adj2" fmla="val 10272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Cross Table Selection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572252" y="5459558"/>
            <a:ext cx="3124200" cy="484667"/>
          </a:xfrm>
          <a:prstGeom prst="wedgeRoundRectCallout">
            <a:avLst>
              <a:gd name="adj1" fmla="val -59679"/>
              <a:gd name="adj2" fmla="val -954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Departments</a:t>
            </a:r>
          </a:p>
        </p:txBody>
      </p:sp>
      <p:sp>
        <p:nvSpPr>
          <p:cNvPr id="12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https://judge.softuni.bg/Contests/393/Joins-Subqueries-CTE-and-Indices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A5F7EBB-1A1B-4B62-9B13-124C3649CF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347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02AB2-FBD3-4919-86E0-4FC4D5ABA7B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Subqueries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498083" y="1379593"/>
            <a:ext cx="3282918" cy="2392426"/>
            <a:chOff x="4454541" y="1263350"/>
            <a:chExt cx="3282918" cy="2392426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4541" y="1263350"/>
              <a:ext cx="3282918" cy="2392426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9057" y="1720288"/>
              <a:ext cx="1953886" cy="1423894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3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7665" y="2062592"/>
              <a:ext cx="1107748" cy="807271"/>
            </a:xfrm>
            <a:prstGeom prst="rect">
              <a:avLst/>
            </a:prstGeom>
          </p:spPr>
        </p:pic>
      </p:grpSp>
      <p:sp>
        <p:nvSpPr>
          <p:cNvPr id="6" name="Subtitle 5">
            <a:extLst>
              <a:ext uri="{FF2B5EF4-FFF2-40B4-BE49-F238E27FC236}">
                <a16:creationId xmlns:a16="http://schemas.microsoft.com/office/drawing/2014/main" id="{C8F844DA-B2C3-4BF0-AF75-D00880FA7B8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Query Manipulation On Multiple Levels</a:t>
            </a:r>
          </a:p>
        </p:txBody>
      </p:sp>
    </p:spTree>
    <p:extLst>
      <p:ext uri="{BB962C8B-B14F-4D97-AF65-F5344CB8AC3E}">
        <p14:creationId xmlns:p14="http://schemas.microsoft.com/office/powerpoint/2010/main" val="417853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4334DD-7BAB-4A22-AE78-E4D6B4A60A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a query’s result as data for another query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Subqueries</a:t>
            </a:r>
            <a:endParaRPr lang="bg-B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35197" y="2946399"/>
          <a:ext cx="4191000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04814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486186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Salary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59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19,000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71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43,300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1565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bg-BG" dirty="0">
                          <a:effectLst/>
                        </a:rPr>
                        <a:t>...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effectLst/>
                        </a:rPr>
                        <a:t>...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75322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51226" y="1892821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358744" y="5330370"/>
          <a:ext cx="4191000" cy="9144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Finance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</a:tbl>
          </a:graphicData>
        </a:graphic>
      </p:graphicFrame>
      <p:sp>
        <p:nvSpPr>
          <p:cNvPr id="10" name="Up Arrow 9"/>
          <p:cNvSpPr/>
          <p:nvPr/>
        </p:nvSpPr>
        <p:spPr>
          <a:xfrm rot="10800000">
            <a:off x="4166433" y="4963557"/>
            <a:ext cx="328527" cy="439901"/>
          </a:xfrm>
          <a:prstGeom prst="upArrow">
            <a:avLst>
              <a:gd name="adj1" fmla="val 35351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Up Arrow 9"/>
          <p:cNvSpPr/>
          <p:nvPr/>
        </p:nvSpPr>
        <p:spPr>
          <a:xfrm rot="5400000">
            <a:off x="6759047" y="5625676"/>
            <a:ext cx="328527" cy="439901"/>
          </a:xfrm>
          <a:prstGeom prst="upArrow">
            <a:avLst>
              <a:gd name="adj1" fmla="val 35351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343161" y="2229734"/>
            <a:ext cx="1726782" cy="528307"/>
          </a:xfrm>
          <a:prstGeom prst="wedgeRoundRectCallout">
            <a:avLst>
              <a:gd name="adj1" fmla="val -54956"/>
              <a:gd name="adj2" fmla="val 10413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9299469" y="4529935"/>
            <a:ext cx="1992645" cy="648013"/>
          </a:xfrm>
          <a:prstGeom prst="wedgeRoundRectCallout">
            <a:avLst>
              <a:gd name="adj1" fmla="val -41606"/>
              <a:gd name="adj2" fmla="val 8724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Subquery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35197" y="5547826"/>
            <a:ext cx="429399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</a:rPr>
              <a:t>WHERE</a:t>
            </a:r>
            <a:r>
              <a:rPr lang="en-US" sz="2400" dirty="0"/>
              <a:t> </a:t>
            </a:r>
            <a:r>
              <a:rPr lang="en-US" sz="2400" b="1" dirty="0"/>
              <a:t>DepartmentID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bg1"/>
                </a:solidFill>
              </a:rPr>
              <a:t>IN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5DD712C-CCDD-4809-B844-10946063824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40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228045" y="1936518"/>
            <a:ext cx="9674224" cy="32385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FROM Employees AS 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WHERE e.DepartmentID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d.DepartmentID</a:t>
            </a:r>
            <a:b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FROM Deparments AS 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WHERE d.Name = 'Finance'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)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Subquery Syntax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591000" y="3542861"/>
            <a:ext cx="2932706" cy="558487"/>
          </a:xfrm>
          <a:prstGeom prst="wedgeRoundRectCallout">
            <a:avLst>
              <a:gd name="adj1" fmla="val -57116"/>
              <a:gd name="adj2" fmla="val 4114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Depatments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496000" y="4959000"/>
            <a:ext cx="1714943" cy="585140"/>
          </a:xfrm>
          <a:prstGeom prst="wedgeRoundRectCallout">
            <a:avLst>
              <a:gd name="adj1" fmla="val -28669"/>
              <a:gd name="adj2" fmla="val -6875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Subquery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6CDF36C-C854-4E3A-9FA5-43DEDD7E12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239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5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Display </a:t>
            </a:r>
            <a:r>
              <a:rPr lang="en-US" b="1" dirty="0">
                <a:solidFill>
                  <a:schemeClr val="bg1"/>
                </a:solidFill>
              </a:rPr>
              <a:t>lowest average salary </a:t>
            </a:r>
            <a:r>
              <a:rPr lang="en-US" dirty="0"/>
              <a:t>of </a:t>
            </a:r>
            <a:r>
              <a:rPr lang="en-US" b="1" dirty="0">
                <a:solidFill>
                  <a:schemeClr val="bg1"/>
                </a:solidFill>
              </a:rPr>
              <a:t>all departments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Calculate average salary for each department.</a:t>
            </a:r>
          </a:p>
          <a:p>
            <a:pPr lvl="1"/>
            <a:r>
              <a:rPr lang="en-US" dirty="0"/>
              <a:t>Then show the value of smallest one.</a:t>
            </a:r>
          </a:p>
        </p:txBody>
      </p:sp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Min Average Salary</a:t>
            </a:r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644" y="3358577"/>
            <a:ext cx="2864852" cy="821538"/>
          </a:xfrm>
          <a:prstGeom prst="rect">
            <a:avLst/>
          </a:prstGeom>
        </p:spPr>
      </p:pic>
      <p:sp>
        <p:nvSpPr>
          <p:cNvPr id="13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https://judge.softuni.bg/Contests/393/Joins-Subqueries-CTE-and-Indices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70A7DD7-B716-4C11-AB78-16AD524021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871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36000" y="1319768"/>
            <a:ext cx="9897154" cy="48479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</a:rPr>
              <a:t>SELECT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MIN</a:t>
            </a:r>
            <a:r>
              <a:rPr lang="en-US" sz="3200" b="1" noProof="1">
                <a:latin typeface="Consolas" panose="020B0609020204030204" pitchFamily="49" charset="0"/>
              </a:rPr>
              <a:t>(a.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AverageSalary</a:t>
            </a:r>
            <a:r>
              <a:rPr lang="en-US" sz="3200" b="1" noProof="1">
                <a:latin typeface="Consolas" panose="020B0609020204030204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AS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MinAverageSalary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latin typeface="Consolas" panose="020B0609020204030204" pitchFamily="49" charset="0"/>
              </a:rPr>
              <a:t>FROM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e.DepartmentID, 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        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AVG</a:t>
            </a:r>
            <a:r>
              <a:rPr lang="en-US" sz="3200" b="1" noProof="1">
                <a:latin typeface="Consolas" panose="020B0609020204030204" pitchFamily="49" charset="0"/>
              </a:rPr>
              <a:t>(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e.Salary</a:t>
            </a:r>
            <a:r>
              <a:rPr lang="en-US" sz="3200" b="1" noProof="1">
                <a:latin typeface="Consolas" panose="020B0609020204030204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AS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AverageSalary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     </a:t>
            </a:r>
            <a:r>
              <a:rPr lang="en-US" sz="3200" b="1" noProof="1">
                <a:latin typeface="Consolas" panose="020B0609020204030204" pitchFamily="49" charset="0"/>
              </a:rPr>
              <a:t>FROM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Employees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AS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sz="3200" b="1" noProof="1">
                <a:latin typeface="Consolas" panose="020B0609020204030204" pitchFamily="49" charset="0"/>
              </a:rPr>
              <a:t>GROUP BY e.DepartmentID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latin typeface="Consolas" panose="020B0609020204030204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AS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endParaRPr lang="en-US" sz="3200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r>
              <a:rPr lang="en-US"/>
              <a:t>: Min </a:t>
            </a:r>
            <a:r>
              <a:rPr lang="en-US" dirty="0"/>
              <a:t>Average Salary</a:t>
            </a:r>
            <a:endParaRPr lang="bg-BG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190404" y="3414012"/>
            <a:ext cx="1714943" cy="565268"/>
          </a:xfrm>
          <a:prstGeom prst="wedgeRoundRectCallout">
            <a:avLst>
              <a:gd name="adj1" fmla="val 49054"/>
              <a:gd name="adj2" fmla="val 10873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Subquery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233342" y="4419601"/>
            <a:ext cx="2971800" cy="558485"/>
          </a:xfrm>
          <a:prstGeom prst="wedgeRoundRectCallout">
            <a:avLst>
              <a:gd name="adj1" fmla="val -82286"/>
              <a:gd name="adj2" fmla="val 1119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Employees</a:t>
            </a:r>
          </a:p>
        </p:txBody>
      </p:sp>
      <p:sp>
        <p:nvSpPr>
          <p:cNvPr id="9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https://judge.softuni.bg/Contests/393/Joins-Subqueries-CTE-and-Indices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44B3EC2-29D2-4C06-B92D-9D1BF2AC51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914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F796FA-308D-4439-A8ED-AF24727E433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Common Table Expressions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440543"/>
            <a:ext cx="2438400" cy="2438400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D23A02A0-9A55-47F0-916D-43FA3B06C5F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Reusable Subqueries</a:t>
            </a:r>
          </a:p>
        </p:txBody>
      </p:sp>
    </p:spTree>
    <p:extLst>
      <p:ext uri="{BB962C8B-B14F-4D97-AF65-F5344CB8AC3E}">
        <p14:creationId xmlns:p14="http://schemas.microsoft.com/office/powerpoint/2010/main" val="39304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Common Table Expressions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CTE</a:t>
            </a:r>
            <a:r>
              <a:rPr lang="en-US" dirty="0"/>
              <a:t>) can be considered as "</a:t>
            </a:r>
            <a:r>
              <a:rPr lang="en-US" b="1" dirty="0">
                <a:solidFill>
                  <a:schemeClr val="bg1"/>
                </a:solidFill>
              </a:rPr>
              <a:t>named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subqueries</a:t>
            </a:r>
            <a:r>
              <a:rPr lang="en-US" dirty="0"/>
              <a:t>"</a:t>
            </a:r>
          </a:p>
          <a:p>
            <a:r>
              <a:rPr lang="en-US" dirty="0"/>
              <a:t>They could be used to improve code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readability </a:t>
            </a:r>
            <a:r>
              <a:rPr lang="en-US" dirty="0"/>
              <a:t>and code </a:t>
            </a:r>
            <a:r>
              <a:rPr lang="en-US" b="1" dirty="0">
                <a:solidFill>
                  <a:schemeClr val="bg1"/>
                </a:solidFill>
              </a:rPr>
              <a:t>reuse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US" dirty="0"/>
              <a:t>Usually they are positioned in the beginning of the query</a:t>
            </a:r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Table Expressions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48230" y="3933371"/>
            <a:ext cx="9601198" cy="24594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WITH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CTE_Name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ColumnA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ColumnB…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--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Insert subquery here.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7B7A37C-9F3F-4213-A75C-920C08CB04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338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39" grpId="0" uiExpand="1" build="p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50EC5DC7-2A64-4CC8-BC9F-5CAFDD2CFC6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Gathering Data from Multiple Tables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D225FA-62A4-4A92-B86D-FC682EEBE51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JOINS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484" y="1238856"/>
            <a:ext cx="2709031" cy="270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4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Table Expressions Syntax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91000" y="938108"/>
            <a:ext cx="8554753" cy="5626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WITH Employees_CTE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(</a:t>
            </a:r>
            <a:r>
              <a:rPr lang="en-US" sz="2800" b="1" noProof="1">
                <a:latin typeface="Consolas" panose="020B0609020204030204" pitchFamily="49" charset="0"/>
              </a:rPr>
              <a:t>FirstName, LastName, DepartmentName)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SELECT e.FirstName, e.LastName, d.Name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  FROM Employees AS e 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  LEFT JOIN Departments AS d ON 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    d.DepartmentID = e.DepartmentID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SELECT FirstName, LastName, DepartmentName 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latin typeface="Consolas" panose="020B0609020204030204" pitchFamily="49" charset="0"/>
              </a:rPr>
              <a:t>FROM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Employees_CTE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C43587D-FC9C-4041-87A3-216D14DF1A4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59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7CEDF3-E692-4588-BC23-2B3959A31EA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Temporary Tables</a:t>
            </a:r>
          </a:p>
        </p:txBody>
      </p:sp>
      <p:pic>
        <p:nvPicPr>
          <p:cNvPr id="1028" name="Picture 4" descr="Ð ÐµÐ·ÑÐ»ÑÐ°Ñ Ñ Ð¸Ð·Ð¾Ð±ÑÐ°Ð¶ÐµÐ½Ð¸Ðµ Ð·Ð° table sql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190" y="1682496"/>
            <a:ext cx="2047937" cy="2047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45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9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Temporary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tables</a:t>
            </a:r>
            <a:r>
              <a:rPr lang="en-US" sz="3200" dirty="0"/>
              <a:t> are stored in </a:t>
            </a:r>
            <a:r>
              <a:rPr lang="en-US" sz="3200" b="1" noProof="1">
                <a:solidFill>
                  <a:schemeClr val="bg1"/>
                </a:solidFill>
              </a:rPr>
              <a:t>tempdb</a:t>
            </a: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Automatically deleted when they are </a:t>
            </a:r>
            <a:r>
              <a:rPr lang="en-US" sz="3200" b="1" dirty="0">
                <a:solidFill>
                  <a:schemeClr val="bg1"/>
                </a:solidFill>
              </a:rPr>
              <a:t>no longer used</a:t>
            </a:r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Temporary Tables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21000" y="2799000"/>
            <a:ext cx="5968282" cy="329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</a:rPr>
              <a:t>CREATE TABLE #TempTable</a:t>
            </a:r>
            <a:br>
              <a:rPr lang="en-US" sz="3200" b="1" noProof="1">
                <a:latin typeface="Consolas" panose="020B0609020204030204" pitchFamily="49" charset="0"/>
              </a:rPr>
            </a:br>
            <a:r>
              <a:rPr lang="en-US" sz="3200" b="1" noProof="1"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32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	--</a:t>
            </a:r>
            <a:r>
              <a:rPr lang="en-US" sz="3200" b="1" i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Add columns here.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endParaRPr lang="en-US" sz="3200" b="1" noProof="1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</a:rPr>
              <a:t>SELECT * FROM #TempTable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111B10E-49AD-4D7E-B010-930AA40178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545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39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Temporary Table Syntax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90056" y="1253315"/>
            <a:ext cx="8554753" cy="4269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CREATE TABLE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#Employees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	Id INT PRIMARY KEY,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	FirstName VARCHAR(50) NOT NULL,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	LastName VARCHAR(50),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	Address VARCHAR(50)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endParaRPr lang="en-US" sz="2800" b="1" noProof="1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SELECT * FROM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#Employees</a:t>
            </a: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45C5D0C-33AA-4827-BBDD-652FCC09BF7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57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9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Table variables</a:t>
            </a:r>
            <a:r>
              <a:rPr lang="en-US" sz="3200" noProof="1"/>
              <a:t> (DECLARE @t TABLE) 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Visible only to the connection that creates it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Local temporary tables </a:t>
            </a:r>
            <a:r>
              <a:rPr lang="en-US" sz="3200" dirty="0"/>
              <a:t>(CREATE TABLE #t)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Visible only to the connection that creates it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Global temporary tables </a:t>
            </a:r>
            <a:r>
              <a:rPr lang="en-US" sz="3200" dirty="0"/>
              <a:t>(CREATE TABLE ##t)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Visible to everyone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Deleted when all connections that have referenced them have closed</a:t>
            </a:r>
          </a:p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Tempdb</a:t>
            </a:r>
            <a:r>
              <a:rPr lang="en-US" sz="3200" b="1" dirty="0">
                <a:solidFill>
                  <a:schemeClr val="bg1"/>
                </a:solidFill>
              </a:rPr>
              <a:t> permanent tables </a:t>
            </a:r>
            <a:r>
              <a:rPr lang="en-US" sz="3200" dirty="0"/>
              <a:t>(USE </a:t>
            </a:r>
            <a:r>
              <a:rPr lang="en-US" sz="3200" noProof="1"/>
              <a:t>tempdb</a:t>
            </a:r>
            <a:r>
              <a:rPr lang="en-US" sz="3200" dirty="0"/>
              <a:t> CREATE TABLE t)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Visible to everyone. Deleted when the server is restarted</a:t>
            </a:r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Temporary Tables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111B10E-49AD-4D7E-B010-930AA40178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469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64770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138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8775" marR="0" lvl="0" indent="-358775" algn="l" defTabSz="1218438" rtl="0" eaLnBrk="1" fontAlgn="auto" latinLnBrk="1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1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9284" y="1758207"/>
            <a:ext cx="800048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4500" indent="-444500">
              <a:lnSpc>
                <a:spcPct val="100000"/>
              </a:lnSpc>
              <a:buClr>
                <a:schemeClr val="bg2"/>
              </a:buClr>
              <a:buFontTx/>
              <a:buAutoNum type="arabicPeriod"/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Joins</a:t>
            </a:r>
            <a:br>
              <a:rPr lang="en-US" sz="2800" dirty="0">
                <a:solidFill>
                  <a:schemeClr val="bg2"/>
                </a:solidFill>
              </a:rPr>
            </a:br>
            <a:br>
              <a:rPr lang="en-US" sz="2800" dirty="0">
                <a:solidFill>
                  <a:schemeClr val="bg2"/>
                </a:solidFill>
              </a:rPr>
            </a:br>
            <a:br>
              <a:rPr lang="en-US" sz="2800" dirty="0">
                <a:solidFill>
                  <a:schemeClr val="bg2"/>
                </a:solidFill>
              </a:rPr>
            </a:br>
            <a:br>
              <a:rPr lang="en-US" sz="2800" dirty="0">
                <a:solidFill>
                  <a:schemeClr val="bg2"/>
                </a:solidFill>
              </a:rPr>
            </a:br>
            <a:endParaRPr lang="en-US" sz="2800" dirty="0">
              <a:solidFill>
                <a:schemeClr val="bg2"/>
              </a:solidFill>
            </a:endParaRPr>
          </a:p>
          <a:p>
            <a:pPr marL="444500" indent="-444500">
              <a:lnSpc>
                <a:spcPct val="100000"/>
              </a:lnSpc>
              <a:buClr>
                <a:schemeClr val="bg2"/>
              </a:buClr>
              <a:buFontTx/>
              <a:buAutoNum type="arabicPeriod"/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Subqueries</a:t>
            </a:r>
            <a:r>
              <a:rPr lang="en-US" sz="2800" dirty="0">
                <a:solidFill>
                  <a:schemeClr val="bg2"/>
                </a:solidFill>
              </a:rPr>
              <a:t> are used to nest queries.</a:t>
            </a:r>
          </a:p>
          <a:p>
            <a:pPr marL="444500" indent="-444500">
              <a:lnSpc>
                <a:spcPct val="100000"/>
              </a:lnSpc>
              <a:buClr>
                <a:schemeClr val="bg2"/>
              </a:buClr>
              <a:buFontTx/>
              <a:buAutoNum type="arabicPeriod"/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CTE's</a:t>
            </a:r>
            <a:r>
              <a:rPr lang="en-US" sz="2800" dirty="0">
                <a:solidFill>
                  <a:schemeClr val="bg2"/>
                </a:solidFill>
              </a:rPr>
              <a:t> improve code reuse and</a:t>
            </a:r>
            <a:br>
              <a:rPr lang="en-US" sz="2800" dirty="0">
                <a:solidFill>
                  <a:schemeClr val="bg2"/>
                </a:solidFill>
              </a:rPr>
            </a:br>
            <a:r>
              <a:rPr lang="en-US" sz="2800" dirty="0">
                <a:solidFill>
                  <a:schemeClr val="bg2"/>
                </a:solidFill>
              </a:rPr>
              <a:t>readability.</a:t>
            </a:r>
          </a:p>
          <a:p>
            <a:pPr marL="444500" indent="-444500">
              <a:lnSpc>
                <a:spcPct val="100000"/>
              </a:lnSpc>
              <a:buClr>
                <a:schemeClr val="bg2"/>
              </a:buClr>
              <a:buFontTx/>
              <a:buAutoNum type="arabicPeriod"/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Indices</a:t>
            </a:r>
            <a:r>
              <a:rPr lang="en-US" sz="2800" dirty="0">
                <a:solidFill>
                  <a:schemeClr val="bg2"/>
                </a:solidFill>
              </a:rPr>
              <a:t> improve SQL search performance</a:t>
            </a:r>
            <a:br>
              <a:rPr lang="en-US" sz="2800" dirty="0">
                <a:solidFill>
                  <a:schemeClr val="bg2"/>
                </a:solidFill>
              </a:rPr>
            </a:br>
            <a:r>
              <a:rPr lang="en-US" sz="2800" dirty="0">
                <a:solidFill>
                  <a:schemeClr val="bg2"/>
                </a:solidFill>
              </a:rPr>
              <a:t>if used properly.</a:t>
            </a: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1215720" y="2279467"/>
            <a:ext cx="6800409" cy="16031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2"/>
            <a:r>
              <a:rPr lang="en-US" sz="3000" b="1" dirty="0">
                <a:solidFill>
                  <a:schemeClr val="bg2"/>
                </a:solidFill>
                <a:latin typeface="Consolas" panose="020B0609020204030204" pitchFamily="49" charset="0"/>
              </a:rPr>
              <a:t>SELECT * FROM Employees AS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</a:t>
            </a:r>
          </a:p>
          <a:p>
            <a:pPr marL="0" lvl="2"/>
            <a:r>
              <a:rPr lang="en-US" sz="3000" b="1" noProof="1">
                <a:solidFill>
                  <a:schemeClr val="bg2"/>
                </a:solidFill>
                <a:latin typeface="Consolas" panose="020B0609020204030204" pitchFamily="49" charset="0"/>
              </a:rPr>
              <a:t>  </a:t>
            </a:r>
            <a:r>
              <a:rPr lang="en-US" sz="30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JOIN</a:t>
            </a:r>
            <a:r>
              <a:rPr lang="en-US" sz="3000" b="1" noProof="1">
                <a:solidFill>
                  <a:schemeClr val="bg2"/>
                </a:solidFill>
                <a:latin typeface="Consolas" panose="020B0609020204030204" pitchFamily="49" charset="0"/>
              </a:rPr>
              <a:t> Departments AS </a:t>
            </a:r>
            <a:r>
              <a:rPr lang="en-US" sz="30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 ON</a:t>
            </a:r>
            <a:br>
              <a:rPr lang="en-US" sz="3000" b="1" noProof="1">
                <a:solidFill>
                  <a:schemeClr val="bg2"/>
                </a:solidFill>
                <a:latin typeface="Consolas" panose="020B0609020204030204" pitchFamily="49" charset="0"/>
              </a:rPr>
            </a:br>
            <a:r>
              <a:rPr lang="en-US" sz="3000" b="1" noProof="1">
                <a:solidFill>
                  <a:schemeClr val="bg2"/>
                </a:solidFill>
                <a:latin typeface="Consolas" panose="020B0609020204030204" pitchFamily="49" charset="0"/>
              </a:rPr>
              <a:t>d.</a:t>
            </a:r>
            <a:r>
              <a:rPr lang="en-US" sz="30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DepartmentId</a:t>
            </a:r>
            <a:r>
              <a:rPr lang="en-US" sz="3000" b="1" noProof="1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  <a:r>
              <a:rPr lang="en-US" sz="30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3000" b="1" noProof="1">
                <a:solidFill>
                  <a:schemeClr val="bg2"/>
                </a:solidFill>
                <a:latin typeface="Consolas" panose="020B0609020204030204" pitchFamily="49" charset="0"/>
              </a:rPr>
              <a:t> e.</a:t>
            </a:r>
            <a:r>
              <a:rPr lang="en-US" sz="30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DepartmentID</a:t>
            </a:r>
            <a:endParaRPr lang="en-US" sz="3000" noProof="1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01443ED-03DB-4D0E-8812-024E012F8B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876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69172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19FFED2-79EE-4A28-BC57-667F8F08E50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16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6CDB358-91DF-43DA-8B6D-0C4880826B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184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0527246" y="4403802"/>
            <a:ext cx="647700" cy="1218018"/>
            <a:chOff x="4150" y="2578"/>
            <a:chExt cx="408" cy="952"/>
          </a:xfrm>
        </p:grpSpPr>
        <p:sp>
          <p:nvSpPr>
            <p:cNvPr id="521219" name="Line 3"/>
            <p:cNvSpPr>
              <a:spLocks noChangeShapeType="1"/>
            </p:cNvSpPr>
            <p:nvPr/>
          </p:nvSpPr>
          <p:spPr bwMode="auto">
            <a:xfrm>
              <a:off x="4558" y="2578"/>
              <a:ext cx="0" cy="95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21220" name="Line 4"/>
            <p:cNvSpPr>
              <a:spLocks noChangeShapeType="1"/>
            </p:cNvSpPr>
            <p:nvPr/>
          </p:nvSpPr>
          <p:spPr bwMode="auto">
            <a:xfrm flipH="1">
              <a:off x="4150" y="3521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 dirty="0"/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2995556" y="3946602"/>
            <a:ext cx="673690" cy="1540014"/>
            <a:chOff x="930" y="2577"/>
            <a:chExt cx="535" cy="953"/>
          </a:xfrm>
        </p:grpSpPr>
        <p:sp>
          <p:nvSpPr>
            <p:cNvPr id="521222" name="Line 6"/>
            <p:cNvSpPr>
              <a:spLocks noChangeShapeType="1"/>
            </p:cNvSpPr>
            <p:nvPr/>
          </p:nvSpPr>
          <p:spPr bwMode="auto">
            <a:xfrm>
              <a:off x="930" y="2577"/>
              <a:ext cx="0" cy="95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21223" name="Line 7"/>
            <p:cNvSpPr>
              <a:spLocks noChangeShapeType="1"/>
            </p:cNvSpPr>
            <p:nvPr/>
          </p:nvSpPr>
          <p:spPr bwMode="auto">
            <a:xfrm>
              <a:off x="930" y="3521"/>
              <a:ext cx="53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 dirty="0"/>
            </a:p>
          </p:txBody>
        </p:sp>
      </p:grpSp>
      <p:sp>
        <p:nvSpPr>
          <p:cNvPr id="521225" name="Rectangle 9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Sometimes you need data from </a:t>
            </a:r>
            <a:r>
              <a:rPr lang="en-US" b="1" dirty="0">
                <a:solidFill>
                  <a:schemeClr val="bg1"/>
                </a:solidFill>
              </a:rPr>
              <a:t>several tables</a:t>
            </a:r>
            <a:r>
              <a:rPr lang="en-US" dirty="0"/>
              <a:t>:</a:t>
            </a:r>
          </a:p>
        </p:txBody>
      </p:sp>
      <p:sp>
        <p:nvSpPr>
          <p:cNvPr id="52122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from Multiple Tables</a:t>
            </a:r>
            <a:endParaRPr lang="en-US" dirty="0"/>
          </a:p>
        </p:txBody>
      </p:sp>
      <p:graphicFrame>
        <p:nvGraphicFramePr>
          <p:cNvPr id="14" name="Table 1"/>
          <p:cNvGraphicFramePr>
            <a:graphicFrameLocks noGrp="1"/>
          </p:cNvGraphicFramePr>
          <p:nvPr/>
        </p:nvGraphicFramePr>
        <p:xfrm>
          <a:off x="2297646" y="2575002"/>
          <a:ext cx="4343400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290156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05324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 anchor="ctr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Edward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3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John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NULL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sp>
        <p:nvSpPr>
          <p:cNvPr id="15" name="TextBox 12"/>
          <p:cNvSpPr txBox="1"/>
          <p:nvPr/>
        </p:nvSpPr>
        <p:spPr>
          <a:xfrm>
            <a:off x="3514846" y="1941117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7025677" y="2575002"/>
          <a:ext cx="4722815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73780"/>
                  </a:ext>
                </a:extLst>
              </a:tr>
            </a:tbl>
          </a:graphicData>
        </a:graphic>
      </p:graphicFrame>
      <p:sp>
        <p:nvSpPr>
          <p:cNvPr id="17" name="TextBox 17"/>
          <p:cNvSpPr txBox="1"/>
          <p:nvPr/>
        </p:nvSpPr>
        <p:spPr>
          <a:xfrm>
            <a:off x="8252712" y="1914042"/>
            <a:ext cx="2101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Departments</a:t>
            </a:r>
          </a:p>
        </p:txBody>
      </p:sp>
      <p:graphicFrame>
        <p:nvGraphicFramePr>
          <p:cNvPr id="18" name="Table 3"/>
          <p:cNvGraphicFramePr>
            <a:graphicFrameLocks noGrp="1"/>
          </p:cNvGraphicFramePr>
          <p:nvPr/>
        </p:nvGraphicFramePr>
        <p:xfrm>
          <a:off x="3669246" y="5177725"/>
          <a:ext cx="6858000" cy="9144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277774">
                  <a:extLst>
                    <a:ext uri="{9D8B030D-6E8A-4147-A177-3AD203B41FA5}">
                      <a16:colId xmlns:a16="http://schemas.microsoft.com/office/drawing/2014/main" val="187285565"/>
                    </a:ext>
                  </a:extLst>
                </a:gridCol>
                <a:gridCol w="2065625">
                  <a:extLst>
                    <a:ext uri="{9D8B030D-6E8A-4147-A177-3AD203B41FA5}">
                      <a16:colId xmlns:a16="http://schemas.microsoft.com/office/drawing/2014/main" val="1774347793"/>
                    </a:ext>
                  </a:extLst>
                </a:gridCol>
                <a:gridCol w="2514601">
                  <a:extLst>
                    <a:ext uri="{9D8B030D-6E8A-4147-A177-3AD203B41FA5}">
                      <a16:colId xmlns:a16="http://schemas.microsoft.com/office/drawing/2014/main" val="171930601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2531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Edward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3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Sales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432538"/>
                  </a:ext>
                </a:extLst>
              </a:tr>
            </a:tbl>
          </a:graphicData>
        </a:graphic>
      </p:graphicFrame>
      <p:sp>
        <p:nvSpPr>
          <p:cNvPr id="19" name="Slide Number">
            <a:extLst>
              <a:ext uri="{FF2B5EF4-FFF2-40B4-BE49-F238E27FC236}">
                <a16:creationId xmlns:a16="http://schemas.microsoft.com/office/drawing/2014/main" id="{27A5655B-06D8-46BD-A3FB-5215B82AE76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83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92957" y="1006065"/>
            <a:ext cx="1012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Inner</a:t>
            </a:r>
            <a:r>
              <a:rPr lang="en-US" dirty="0"/>
              <a:t> joins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full outer </a:t>
            </a:r>
            <a:r>
              <a:rPr lang="en-US" dirty="0"/>
              <a:t>joins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Cross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joins</a:t>
            </a:r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Joins</a:t>
            </a:r>
            <a:endParaRPr lang="en-US" dirty="0"/>
          </a:p>
        </p:txBody>
      </p:sp>
      <p:pic>
        <p:nvPicPr>
          <p:cNvPr id="45057" name="Picture 1" descr="C:\Trash\table-red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240891" y="3407889"/>
            <a:ext cx="2771776" cy="22242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1" descr="C:\Trash\table-red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092166" y="3443517"/>
            <a:ext cx="2771776" cy="22242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5061" name="Picture 5" descr="http://www.clker.com/cliparts/9/1/7/7/11954453101010753072kuba_arrow_icons_set.svg.hi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984847">
            <a:off x="5364669" y="3925044"/>
            <a:ext cx="1119026" cy="60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5" descr="http://www.clker.com/cliparts/9/1/7/7/11954453101010753072kuba_arrow_icons_set.svg.hi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20261839" flipH="1">
            <a:off x="7585132" y="3891810"/>
            <a:ext cx="1114376" cy="60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5063" name="Picture 7" descr="http://relationary.files.wordpress.com/2008/03/zachmansql04.jpg"/>
          <p:cNvPicPr>
            <a:picLocks noChangeAspect="1" noChangeArrowheads="1"/>
          </p:cNvPicPr>
          <p:nvPr/>
        </p:nvPicPr>
        <p:blipFill>
          <a:blip r:embed="rId5" cstate="screen">
            <a:lum bright="-30000" contrast="20000"/>
          </a:blip>
          <a:srcRect/>
          <a:stretch>
            <a:fillRect/>
          </a:stretch>
        </p:blipFill>
        <p:spPr bwMode="auto">
          <a:xfrm rot="742204">
            <a:off x="6750668" y="3628485"/>
            <a:ext cx="813813" cy="813813"/>
          </a:xfrm>
          <a:prstGeom prst="roundRect">
            <a:avLst>
              <a:gd name="adj" fmla="val 46433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63500"/>
          </a:effectLst>
        </p:spPr>
      </p:pic>
      <p:pic>
        <p:nvPicPr>
          <p:cNvPr id="45059" name="Picture 3" descr="http://www.clker.com/cliparts/9/1/7/7/11954453101010753072kuba_arrow_icons_set.svg.hi.pn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6425294" y="4268311"/>
            <a:ext cx="1238248" cy="11556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438E84EB-4295-4A33-8C6F-C1B03EC11E4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54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C9614-4A72-4831-81D0-019B04205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221" y="1272446"/>
            <a:ext cx="12013271" cy="5528766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Inner</a:t>
            </a:r>
            <a:r>
              <a:rPr lang="en-US" dirty="0"/>
              <a:t> join</a:t>
            </a:r>
          </a:p>
          <a:p>
            <a:pPr lvl="1">
              <a:lnSpc>
                <a:spcPct val="115000"/>
              </a:lnSpc>
            </a:pPr>
            <a:r>
              <a:rPr lang="en-US" sz="3200" dirty="0"/>
              <a:t>Join of two tables returning </a:t>
            </a:r>
            <a:r>
              <a:rPr lang="en-US" sz="3200" b="1" dirty="0">
                <a:solidFill>
                  <a:schemeClr val="bg1"/>
                </a:solidFill>
              </a:rPr>
              <a:t>only rows matching </a:t>
            </a:r>
            <a:r>
              <a:rPr lang="en-US" sz="3200" dirty="0"/>
              <a:t>the join </a:t>
            </a:r>
            <a:r>
              <a:rPr lang="en-US" sz="3200" b="1" dirty="0">
                <a:solidFill>
                  <a:schemeClr val="bg1"/>
                </a:solidFill>
              </a:rPr>
              <a:t>condition</a:t>
            </a:r>
          </a:p>
          <a:p>
            <a:pPr marL="456915" lvl="1" indent="-456915">
              <a:lnSpc>
                <a:spcPct val="115000"/>
              </a:lnSpc>
              <a:buClr>
                <a:schemeClr val="tx1"/>
              </a:buClr>
            </a:pPr>
            <a:r>
              <a:rPr lang="en-US" sz="3398" b="1" dirty="0">
                <a:solidFill>
                  <a:schemeClr val="bg1"/>
                </a:solidFill>
              </a:rPr>
              <a:t>Left</a:t>
            </a:r>
            <a:r>
              <a:rPr lang="en-US" sz="3398" dirty="0"/>
              <a:t> (or </a:t>
            </a:r>
            <a:r>
              <a:rPr lang="en-US" sz="3398" b="1" dirty="0">
                <a:solidFill>
                  <a:schemeClr val="bg1"/>
                </a:solidFill>
              </a:rPr>
              <a:t>right</a:t>
            </a:r>
            <a:r>
              <a:rPr lang="en-US" sz="3398" dirty="0"/>
              <a:t>) </a:t>
            </a:r>
            <a:r>
              <a:rPr lang="en-US" sz="3398" b="1" dirty="0">
                <a:solidFill>
                  <a:schemeClr val="bg1"/>
                </a:solidFill>
              </a:rPr>
              <a:t>outer</a:t>
            </a:r>
            <a:r>
              <a:rPr lang="en-US" sz="3398" dirty="0"/>
              <a:t> join</a:t>
            </a:r>
          </a:p>
          <a:p>
            <a:pPr marL="989982" lvl="2" indent="-456915">
              <a:lnSpc>
                <a:spcPct val="115000"/>
              </a:lnSpc>
            </a:pPr>
            <a:r>
              <a:rPr lang="en-US" sz="3200" dirty="0"/>
              <a:t>Returns the results of the inner join as well as unmatched rows          from the left (or right) table</a:t>
            </a:r>
          </a:p>
          <a:p>
            <a:pPr marL="456915" lvl="2" indent="-456915">
              <a:lnSpc>
                <a:spcPct val="115000"/>
              </a:lnSpc>
              <a:buClr>
                <a:schemeClr val="tx1"/>
              </a:buClr>
            </a:pPr>
            <a:r>
              <a:rPr lang="en-US" sz="3398" b="1" dirty="0">
                <a:solidFill>
                  <a:schemeClr val="bg1"/>
                </a:solidFill>
              </a:rPr>
              <a:t>Full outer </a:t>
            </a:r>
            <a:r>
              <a:rPr lang="en-US" sz="3398" dirty="0"/>
              <a:t>join</a:t>
            </a:r>
          </a:p>
          <a:p>
            <a:pPr marL="989982" lvl="2" indent="-456915">
              <a:lnSpc>
                <a:spcPct val="115000"/>
              </a:lnSpc>
            </a:pPr>
            <a:r>
              <a:rPr lang="en-US" sz="3200" dirty="0"/>
              <a:t>Returns the results of an </a:t>
            </a:r>
            <a:r>
              <a:rPr lang="en-US" sz="3200" b="1" dirty="0">
                <a:solidFill>
                  <a:schemeClr val="bg1"/>
                </a:solidFill>
              </a:rPr>
              <a:t>inner join </a:t>
            </a:r>
            <a:r>
              <a:rPr lang="en-US" sz="3200" dirty="0"/>
              <a:t>along with all </a:t>
            </a:r>
            <a:r>
              <a:rPr lang="en-US" sz="3200" b="1" dirty="0">
                <a:solidFill>
                  <a:schemeClr val="bg1"/>
                </a:solidFill>
              </a:rPr>
              <a:t>unmatched rows</a:t>
            </a:r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73304A-A666-4FF5-9A85-F11FBA8C0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vs. OUTER Joins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B5C6FFD-AE34-4E69-AE8B-BD87284B0B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448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Inner Join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91026" y="2100777"/>
          <a:ext cx="3962402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31474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230928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263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3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270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NULL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5030016" y="2743198"/>
            <a:ext cx="1476013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76565" y="1447798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Employees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842146" y="2079447"/>
          <a:ext cx="4722815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E0E3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E0E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7378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953829" y="1371598"/>
            <a:ext cx="2101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Departments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182492"/>
              </p:ext>
            </p:extLst>
          </p:nvPr>
        </p:nvGraphicFramePr>
        <p:xfrm>
          <a:off x="1658470" y="4695521"/>
          <a:ext cx="8563265" cy="9144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2926">
                  <a:extLst>
                    <a:ext uri="{9D8B030D-6E8A-4147-A177-3AD203B41FA5}">
                      <a16:colId xmlns:a16="http://schemas.microsoft.com/office/drawing/2014/main" val="187285565"/>
                    </a:ext>
                  </a:extLst>
                </a:gridCol>
                <a:gridCol w="2010426">
                  <a:extLst>
                    <a:ext uri="{9D8B030D-6E8A-4147-A177-3AD203B41FA5}">
                      <a16:colId xmlns:a16="http://schemas.microsoft.com/office/drawing/2014/main" val="184855798"/>
                    </a:ext>
                  </a:extLst>
                </a:gridCol>
                <a:gridCol w="2010426">
                  <a:extLst>
                    <a:ext uri="{9D8B030D-6E8A-4147-A177-3AD203B41FA5}">
                      <a16:colId xmlns:a16="http://schemas.microsoft.com/office/drawing/2014/main" val="1774347793"/>
                    </a:ext>
                  </a:extLst>
                </a:gridCol>
                <a:gridCol w="2829487">
                  <a:extLst>
                    <a:ext uri="{9D8B030D-6E8A-4147-A177-3AD203B41FA5}">
                      <a16:colId xmlns:a16="http://schemas.microsoft.com/office/drawing/2014/main" val="171930601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2531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263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432538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011921" y="4172301"/>
            <a:ext cx="1084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Result</a:t>
            </a:r>
          </a:p>
        </p:txBody>
      </p:sp>
      <p:sp>
        <p:nvSpPr>
          <p:cNvPr id="12" name="Rectangle: Rounded Corners 14"/>
          <p:cNvSpPr/>
          <p:nvPr/>
        </p:nvSpPr>
        <p:spPr>
          <a:xfrm>
            <a:off x="2525218" y="2494239"/>
            <a:ext cx="2168680" cy="533557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4" name="Rectangle: Rounded Corners 14"/>
          <p:cNvSpPr/>
          <p:nvPr/>
        </p:nvSpPr>
        <p:spPr>
          <a:xfrm>
            <a:off x="6842146" y="2525921"/>
            <a:ext cx="2102283" cy="545417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FA268F45-E02D-43C3-95F2-13F38D2094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C80DC4-EDC6-4F38-82BB-B607C76A9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000" y="1273031"/>
            <a:ext cx="1987306" cy="125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49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2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22376" y="2644932"/>
            <a:ext cx="9674224" cy="17455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91440" tIns="108000" rIns="0" bIns="108000" rtlCol="0">
            <a:spAutoFit/>
          </a:bodyPr>
          <a:lstStyle/>
          <a:p>
            <a:pPr marL="0" lvl="2"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</a:rPr>
              <a:t>SELECT * FROM Employees AS e</a:t>
            </a:r>
          </a:p>
          <a:p>
            <a:pPr marL="0" lvl="2"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INNER JOIN </a:t>
            </a:r>
            <a:r>
              <a:rPr lang="en-US" sz="3200" b="1" noProof="1">
                <a:latin typeface="Consolas" panose="020B0609020204030204" pitchFamily="49" charset="0"/>
              </a:rPr>
              <a:t>Departments AS d</a:t>
            </a:r>
          </a:p>
          <a:p>
            <a:pPr marL="0" lvl="2"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e.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DepartmentID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d.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DepartmentID</a:t>
            </a:r>
            <a:endParaRPr lang="en-US" sz="3200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 Syntax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166000" y="3069000"/>
            <a:ext cx="2932706" cy="558487"/>
          </a:xfrm>
          <a:prstGeom prst="wedgeRoundRectCallout">
            <a:avLst>
              <a:gd name="adj1" fmla="val -55018"/>
              <a:gd name="adj2" fmla="val 3327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Depatments Table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251000" y="4390511"/>
            <a:ext cx="2349229" cy="576747"/>
          </a:xfrm>
          <a:prstGeom prst="wedgeRoundRectCallout">
            <a:avLst>
              <a:gd name="adj1" fmla="val 20895"/>
              <a:gd name="adj2" fmla="val -6857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 Condition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08BDED6-F065-4B0B-9CF9-53BA3A3BF2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918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3844</TotalTime>
  <Words>3344</Words>
  <Application>Microsoft Office PowerPoint</Application>
  <PresentationFormat>Widescreen</PresentationFormat>
  <Paragraphs>778</Paragraphs>
  <Slides>48</Slides>
  <Notes>35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Consolas</vt:lpstr>
      <vt:lpstr>Courier New</vt:lpstr>
      <vt:lpstr>Wingdings</vt:lpstr>
      <vt:lpstr>Wingdings 2</vt:lpstr>
      <vt:lpstr>SoftUni</vt:lpstr>
      <vt:lpstr>Joins, Subqueries, CTEs</vt:lpstr>
      <vt:lpstr>Table of Contents</vt:lpstr>
      <vt:lpstr>Questions</vt:lpstr>
      <vt:lpstr>JOINS</vt:lpstr>
      <vt:lpstr>Data from Multiple Tables</vt:lpstr>
      <vt:lpstr>Types of Joins</vt:lpstr>
      <vt:lpstr>INNER vs. OUTER Joins</vt:lpstr>
      <vt:lpstr>Inner Join</vt:lpstr>
      <vt:lpstr>Inner Join Syntax</vt:lpstr>
      <vt:lpstr>Left Outer Join</vt:lpstr>
      <vt:lpstr>Left Outer Join Syntax</vt:lpstr>
      <vt:lpstr>Right Outer Join</vt:lpstr>
      <vt:lpstr>Right Outer Join Syntax</vt:lpstr>
      <vt:lpstr>Full Join</vt:lpstr>
      <vt:lpstr>Full Join Syntax</vt:lpstr>
      <vt:lpstr>Cartesian Product (1)</vt:lpstr>
      <vt:lpstr>Cartesian Product (2)</vt:lpstr>
      <vt:lpstr>Cross Join</vt:lpstr>
      <vt:lpstr>Cross Join Syntax</vt:lpstr>
      <vt:lpstr>Join Overview</vt:lpstr>
      <vt:lpstr>Join Overview (2)</vt:lpstr>
      <vt:lpstr>Join Overview (3)</vt:lpstr>
      <vt:lpstr>Join Overview (4)</vt:lpstr>
      <vt:lpstr>Join Overview (5)</vt:lpstr>
      <vt:lpstr>Problem: Addresses with Towns</vt:lpstr>
      <vt:lpstr>Solution: Addresses with Towns</vt:lpstr>
      <vt:lpstr>Problem: Sales Employees</vt:lpstr>
      <vt:lpstr>Solution: Sales Employees</vt:lpstr>
      <vt:lpstr>Problem: Employees Hired After</vt:lpstr>
      <vt:lpstr>Solution: Employees Hired After</vt:lpstr>
      <vt:lpstr>Problem: Employee Summary</vt:lpstr>
      <vt:lpstr>Solution: Employee Summary</vt:lpstr>
      <vt:lpstr>Subqueries</vt:lpstr>
      <vt:lpstr>Subqueries</vt:lpstr>
      <vt:lpstr>Subquery Syntax</vt:lpstr>
      <vt:lpstr>Problem: Min Average Salary</vt:lpstr>
      <vt:lpstr>Solution: Min Average Salary</vt:lpstr>
      <vt:lpstr>Common Table Expressions</vt:lpstr>
      <vt:lpstr>Common Table Expressions</vt:lpstr>
      <vt:lpstr>Common Table Expressions Syntax</vt:lpstr>
      <vt:lpstr>Temporary Tables</vt:lpstr>
      <vt:lpstr>Temporary Tables</vt:lpstr>
      <vt:lpstr>Temporary Table Syntax</vt:lpstr>
      <vt:lpstr>Types of Temporary Tables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Subquieries-and-Joins</dc:title>
  <dc:subject>Databases Basics - MS SQL Server -  Practical Trainer @ SoftUni</dc:subject>
  <dc:creator>Software University</dc:creator>
  <cp:keywords>Databases; SQL; programming; SoftUni; Software University; programming; software development; software engineering; course; database systems</cp:keywords>
  <dc:description>© SoftUni – https://about.softuni.bg
© Software University – https://softuni.bg
Copyrighted document. Unauthorized copy, reproduction or use is not permitted.</dc:description>
  <cp:lastModifiedBy>Nikolay Kostov</cp:lastModifiedBy>
  <cp:revision>37</cp:revision>
  <dcterms:created xsi:type="dcterms:W3CDTF">2018-05-23T13:08:44Z</dcterms:created>
  <dcterms:modified xsi:type="dcterms:W3CDTF">2021-01-25T10:16:01Z</dcterms:modified>
  <cp:category>db;databases;sql;programming;computer programming;software development</cp:category>
</cp:coreProperties>
</file>