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4" r:id="rId3"/>
    <p:sldId id="325" r:id="rId4"/>
    <p:sldId id="494" r:id="rId5"/>
    <p:sldId id="327" r:id="rId6"/>
    <p:sldId id="328" r:id="rId7"/>
    <p:sldId id="329" r:id="rId8"/>
    <p:sldId id="330" r:id="rId9"/>
    <p:sldId id="333" r:id="rId10"/>
    <p:sldId id="334" r:id="rId11"/>
    <p:sldId id="335" r:id="rId12"/>
    <p:sldId id="336" r:id="rId13"/>
    <p:sldId id="337" r:id="rId14"/>
    <p:sldId id="331" r:id="rId15"/>
    <p:sldId id="332" r:id="rId16"/>
    <p:sldId id="495" r:id="rId17"/>
    <p:sldId id="339" r:id="rId18"/>
    <p:sldId id="340" r:id="rId19"/>
    <p:sldId id="341" r:id="rId20"/>
    <p:sldId id="344" r:id="rId21"/>
    <p:sldId id="345" r:id="rId22"/>
    <p:sldId id="342" r:id="rId23"/>
    <p:sldId id="343" r:id="rId24"/>
    <p:sldId id="346" r:id="rId25"/>
    <p:sldId id="347" r:id="rId26"/>
    <p:sldId id="348" r:id="rId27"/>
    <p:sldId id="401" r:id="rId28"/>
    <p:sldId id="499" r:id="rId29"/>
    <p:sldId id="500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B69E07-61AB-496A-AF9D-2F9C8F46A205}">
          <p14:sldIdLst>
            <p14:sldId id="323"/>
            <p14:sldId id="324"/>
            <p14:sldId id="325"/>
          </p14:sldIdLst>
        </p14:section>
        <p14:section name="Iterators" id="{F6CB1B07-5316-40BF-B328-4E870BB42C0E}">
          <p14:sldIdLst>
            <p14:sldId id="494"/>
            <p14:sldId id="327"/>
            <p14:sldId id="328"/>
            <p14:sldId id="329"/>
            <p14:sldId id="330"/>
            <p14:sldId id="333"/>
            <p14:sldId id="334"/>
            <p14:sldId id="335"/>
            <p14:sldId id="336"/>
            <p14:sldId id="337"/>
            <p14:sldId id="331"/>
            <p14:sldId id="332"/>
          </p14:sldIdLst>
        </p14:section>
        <p14:section name="Comparators" id="{09CEE02B-6D54-4FD0-9F09-D38314240EFC}">
          <p14:sldIdLst>
            <p14:sldId id="495"/>
            <p14:sldId id="339"/>
            <p14:sldId id="340"/>
            <p14:sldId id="341"/>
            <p14:sldId id="344"/>
            <p14:sldId id="345"/>
            <p14:sldId id="342"/>
            <p14:sldId id="343"/>
            <p14:sldId id="346"/>
            <p14:sldId id="347"/>
          </p14:sldIdLst>
        </p14:section>
        <p14:section name="Conclusion" id="{F07918E1-EA3F-424C-A5A3-76146A5FEC8E}">
          <p14:sldIdLst>
            <p14:sldId id="348"/>
            <p14:sldId id="401"/>
            <p14:sldId id="499"/>
            <p14:sldId id="50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40107E-0822-4B7D-A1AB-5093499C7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687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239029-27E9-44A3-9FA4-1AA8AFB7E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058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08A9A7-D46F-4356-B6A4-3AF964EB0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810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CCAED-0C21-4A18-9F6E-28EA27405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B0920164-E418-4F84-970A-6A480E547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166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1E1481-447A-4C94-AC09-019E9BC78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3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640C2-4A73-4184-94F2-E38534DC36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08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68AC6B-21F6-40E4-896B-9486924FF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620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09FFEE-2F05-4944-B594-876D6E50D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67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F82821-8633-4BF3-9AC8-161E9DF32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789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53C232-4CA0-4153-B89B-20341F3B4A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797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org/Contests/Practice/Index/1489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yield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param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comparable-1?view=net-5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89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comparer-1?view=net-5.0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image" Target="../media/image36.jpg"/><Relationship Id="rId19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enumerable-1?view=net-5.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0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51100" y="1319727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8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IEnumerator&lt;Book&gt;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  <a:solidFill>
            <a:srgbClr val="90B4D8">
              <a:alpha val="14902"/>
            </a:srgb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  <a:grpFill/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https://judge.softuni.org/Contests/Practice/Index/1489#1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8" y="2613649"/>
            <a:ext cx="2856544" cy="333124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7F9BD2F-084F-4CEA-9412-1A0137178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2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(1)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7" y="1764000"/>
            <a:ext cx="11665226" cy="46188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params string[] authors)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this.Title = title;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this.Year = year;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this.Authors = authors.ToList();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556EEA-7D36-4253-BEF7-8173DE89F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719000"/>
            <a:ext cx="10710000" cy="46188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IEnumerable&lt;Book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Library(params Book[] books)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LibraryIterator(this.books);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 </a:t>
            </a:r>
            <a:b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14648E-92EB-4BB1-AE61-C5AC18506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74" y="1674000"/>
            <a:ext cx="10376452" cy="46919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A0AD6C-1B04-44A1-B25E-9E9107C5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420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Indicates</a:t>
            </a:r>
            <a:r>
              <a:rPr lang="en-US" sz="3200" dirty="0"/>
              <a:t> that the </a:t>
            </a:r>
            <a:r>
              <a:rPr lang="en-US" sz="3200" b="1" dirty="0">
                <a:solidFill>
                  <a:schemeClr val="bg1"/>
                </a:solidFill>
              </a:rPr>
              <a:t>member</a:t>
            </a:r>
            <a:r>
              <a:rPr lang="bg-BG" sz="3200" dirty="0"/>
              <a:t>,</a:t>
            </a:r>
            <a:r>
              <a:rPr lang="en-US" sz="3200" dirty="0"/>
              <a:t> in which it appears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an iterator</a:t>
            </a:r>
          </a:p>
          <a:p>
            <a:r>
              <a:rPr lang="en-US" sz="3200" dirty="0"/>
              <a:t>Simplifies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</a:t>
            </a:r>
          </a:p>
          <a:p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78" y="3249344"/>
            <a:ext cx="9469344" cy="3064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5EC10A-05B0-47E4-920F-11B2A4AB7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9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Takes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34" y="3283244"/>
            <a:ext cx="8490131" cy="3064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PrintNames("Peter", "Sam", "Jay");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PrintNames(params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 names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foreach(var name in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6D3CD4B-A2C2-45B3-9B9D-097C16756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B17035-24C1-4AD1-9802-6A840A6750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0C7255-25CC-4B43-AB0F-087AFFD6C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dirty="0"/>
              <a:t>IComparable&lt;T&gt; and IComparer&lt;T&gt;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75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937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Reads</a:t>
            </a:r>
            <a:r>
              <a:rPr lang="en-US" sz="3600" dirty="0"/>
              <a:t> out as "</a:t>
            </a:r>
            <a:r>
              <a:rPr lang="en-US" sz="3600" b="1" dirty="0">
                <a:solidFill>
                  <a:schemeClr val="bg1"/>
                </a:solidFill>
              </a:rPr>
              <a:t>I am Comparable</a:t>
            </a:r>
            <a:r>
              <a:rPr lang="en-US" sz="3600" dirty="0"/>
              <a:t>"</a:t>
            </a:r>
          </a:p>
          <a:p>
            <a:r>
              <a:rPr lang="en-US" sz="3600" dirty="0"/>
              <a:t>Provides a method of </a:t>
            </a:r>
            <a:r>
              <a:rPr lang="en-US" sz="3600" b="1" dirty="0">
                <a:solidFill>
                  <a:schemeClr val="bg1"/>
                </a:solidFill>
              </a:rPr>
              <a:t>comparing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two objects </a:t>
            </a:r>
            <a:r>
              <a:rPr lang="en-US" sz="3600" dirty="0"/>
              <a:t>of a </a:t>
            </a:r>
            <a:br>
              <a:rPr lang="en-US" sz="3600" dirty="0"/>
            </a:br>
            <a:r>
              <a:rPr lang="en-US" sz="3600" dirty="0"/>
              <a:t>particular type -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r>
              <a:rPr lang="en-US" sz="3600" dirty="0"/>
              <a:t>Sets 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default sort order </a:t>
            </a:r>
            <a:r>
              <a:rPr lang="en-US" sz="3600" dirty="0"/>
              <a:t>for the particular objects type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Affects</a:t>
            </a:r>
            <a:r>
              <a:rPr lang="en-US" sz="3600" dirty="0"/>
              <a:t> original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CA2920-3645-4B10-A66A-E21F1251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80875F06-6C02-45A6-8391-00233FD19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8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IComparable&lt;T&gt; -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766000" y="1224000"/>
            <a:ext cx="7830000" cy="50243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Point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IComparable&lt;Point&gt;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X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Y { get; set; }</a:t>
            </a:r>
          </a:p>
          <a:p>
            <a:pPr>
              <a:lnSpc>
                <a:spcPct val="90000"/>
              </a:lnSpc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(Point otherPoint)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(this.X != otherPoint.X)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(this.X - otherPoint.X);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(this.Y != otherPoint.Y)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(this.Y – otherPoint.Y);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9EBBBD-B94F-44C0-BABA-2C71BE8B5A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Iterators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IEnumerable&lt;T&gt;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yield return</a:t>
            </a:r>
            <a:endParaRPr lang="bg-BG" noProof="1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params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>
                <a:latin typeface="+mj-lt"/>
              </a:rPr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IComparable&lt;T&gt;</a:t>
            </a:r>
          </a:p>
          <a:p>
            <a:pPr lvl="1">
              <a:buClr>
                <a:schemeClr val="tx1"/>
              </a:buClr>
            </a:pPr>
            <a:r>
              <a:rPr lang="en-US" noProof="1">
                <a:latin typeface="+mj-lt"/>
              </a:rPr>
              <a:t>IComparer&lt;T&gt;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C31FE-657C-4680-B4B3-85E9ECAB9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8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sz="3100" dirty="0"/>
              <a:t>First sort them in </a:t>
            </a:r>
            <a:r>
              <a:rPr lang="bg-BG" sz="3100" b="1" dirty="0">
                <a:solidFill>
                  <a:schemeClr val="bg1"/>
                </a:solidFill>
              </a:rPr>
              <a:t>ascending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chronological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order (by year)</a:t>
            </a:r>
          </a:p>
          <a:p>
            <a:pPr lvl="1"/>
            <a:r>
              <a:rPr lang="en-US" sz="3100" dirty="0"/>
              <a:t>If two books are published in the </a:t>
            </a:r>
            <a:r>
              <a:rPr lang="en-US" sz="3100" b="1" dirty="0">
                <a:solidFill>
                  <a:schemeClr val="bg1"/>
                </a:solidFill>
              </a:rPr>
              <a:t>same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year</a:t>
            </a:r>
            <a:r>
              <a:rPr lang="en-US" sz="3100" dirty="0"/>
              <a:t>, sort them </a:t>
            </a:r>
            <a:r>
              <a:rPr lang="en-US" sz="3100" b="1" dirty="0">
                <a:solidFill>
                  <a:schemeClr val="bg1"/>
                </a:solidFill>
              </a:rPr>
              <a:t>alphabetically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400" dirty="0"/>
              <a:t>Override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method in your Book class so it returns a </a:t>
            </a:r>
            <a:br>
              <a:rPr lang="en-US" sz="3400" dirty="0"/>
            </a:br>
            <a:r>
              <a:rPr lang="en-US" sz="3400" dirty="0"/>
              <a:t>string in the format:</a:t>
            </a:r>
          </a:p>
          <a:p>
            <a:pPr lvl="1"/>
            <a:r>
              <a:rPr lang="en-US" sz="3100" dirty="0">
                <a:latin typeface="Consolas" panose="020B0609020204030204" pitchFamily="49" charset="0"/>
              </a:rPr>
              <a:t>"{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100" dirty="0">
                <a:latin typeface="Consolas" panose="020B0609020204030204" pitchFamily="49" charset="0"/>
              </a:rPr>
              <a:t>} - 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3100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order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3"/>
              </a:rPr>
              <a:t>https://judge.softuni.org/Contests/Practice/Index/1489#2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8FD532-EEBB-4818-9F82-81A972BC4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6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26" y="1449000"/>
            <a:ext cx="10349948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IComparable&lt;Book&gt;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(Book other)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 this.Year.CompareTo(other.Year);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0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this.Title.CompareTo(other.Title)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AF6A91-CEAC-48CB-8EC8-69EA91CE2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0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>
                <a:hlinkClick r:id="rId2"/>
              </a:rPr>
              <a:t>Reads</a:t>
            </a:r>
            <a:r>
              <a:rPr lang="en-US" dirty="0"/>
              <a:t> out as 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/>
              <a:t>"</a:t>
            </a:r>
          </a:p>
          <a:p>
            <a:r>
              <a:rPr lang="en-US" dirty="0"/>
              <a:t>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Does not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46EA4C-BF8D-4EDC-BC79-7771526C5E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928" y="2924317"/>
            <a:ext cx="7636503" cy="269757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(Cat x, Cat y)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x.Name.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(y.Name);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9415" y="5657238"/>
            <a:ext cx="8803978" cy="10355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comparer = new CatComparer();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catsByName = new SortedSet(comparer);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190594"/>
            <a:ext cx="7636503" cy="1700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string Name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B9AAB5B-032D-4A03-BB24-808BD77A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54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b="1" noProof="1"/>
              <a:t>,</a:t>
            </a:r>
            <a:r>
              <a:rPr lang="en-US" sz="3600" noProof="1"/>
              <a:t> which should implements</a:t>
            </a:r>
            <a:br>
              <a:rPr lang="en-US" sz="3600" noProof="1"/>
            </a:br>
            <a:r>
              <a:rPr lang="en-US" sz="3600" noProof="1"/>
              <a:t>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dirty="0"/>
              <a:t> must </a:t>
            </a:r>
            <a:r>
              <a:rPr lang="en-US" sz="3600" b="1" dirty="0">
                <a:solidFill>
                  <a:schemeClr val="bg1"/>
                </a:solidFill>
              </a:rPr>
              <a:t>compare two </a:t>
            </a:r>
            <a:r>
              <a:rPr lang="en-US" sz="3600" dirty="0"/>
              <a:t>books by:</a:t>
            </a:r>
          </a:p>
          <a:p>
            <a:pPr lvl="1"/>
            <a:r>
              <a:rPr lang="en-US" sz="3400" dirty="0"/>
              <a:t>Book title - </a:t>
            </a:r>
            <a:r>
              <a:rPr lang="en-US" sz="3400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sz="3400" dirty="0"/>
              <a:t>Year of publishing a book - from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sz="3600" dirty="0"/>
              <a:t>Modify your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sz="3600" dirty="0"/>
              <a:t> class once again to implement the new sorting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https://judge.softuni.org/Contests/Practice/Index/1489#3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2D9497-C76E-4F72-8B9A-37C6B3D10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9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06" y="1624458"/>
            <a:ext cx="8580988" cy="4867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x.Year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162262-28F3-4C64-8DAC-AB6E66AD5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0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834" y="1606714"/>
            <a:ext cx="6514315" cy="5690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IEnumerable&lt;T&gt;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IEnumerator&lt;T&gt;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yield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return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IComparable&lt;T&gt;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IComparer&lt;T&gt;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A8C8FB0-0C2F-4A83-B275-8E8F486C5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5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09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0A094-7389-444A-9F80-3206B0F49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7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79923E-BF3C-408F-A50D-4935BCC0B3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0913B5-9550-4D4E-8B40-BBFCFAC0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66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050D8E-C11C-4955-A13F-567D23F0B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27A366-27AC-4BE3-AD0A-2123CCBFD9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IEnumerable&lt;T&gt; and IEnumerator&lt;T&gt;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5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05187" y="983404"/>
            <a:ext cx="999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Root</a:t>
            </a:r>
            <a:r>
              <a:rPr lang="en-US" sz="3300" dirty="0"/>
              <a:t> </a:t>
            </a:r>
            <a:r>
              <a:rPr lang="en-US" sz="3300" dirty="0">
                <a:hlinkClick r:id="rId2"/>
              </a:rPr>
              <a:t>interface</a:t>
            </a:r>
            <a:r>
              <a:rPr lang="en-US" sz="3300" dirty="0"/>
              <a:t> of .NET, enables </a:t>
            </a:r>
            <a:r>
              <a:rPr lang="en-US" sz="3300" b="1" dirty="0">
                <a:solidFill>
                  <a:schemeClr val="bg1"/>
                </a:solidFill>
              </a:rPr>
              <a:t>simple iteration </a:t>
            </a:r>
            <a:r>
              <a:rPr lang="en-US" sz="3300" dirty="0"/>
              <a:t>over a collection</a:t>
            </a:r>
          </a:p>
          <a:p>
            <a:r>
              <a:rPr lang="en-US" sz="3300" dirty="0"/>
              <a:t>Contains a single method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300" dirty="0"/>
              <a:t>, which </a:t>
            </a:r>
            <a:br>
              <a:rPr lang="en-US" sz="3300" dirty="0"/>
            </a:br>
            <a:r>
              <a:rPr lang="en-US" sz="3300" dirty="0"/>
              <a:t>returns an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</a:p>
          <a:p>
            <a:r>
              <a:rPr lang="en-US" sz="3300" dirty="0"/>
              <a:t>A class that implements the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sz="3300" dirty="0"/>
              <a:t> can be </a:t>
            </a:r>
            <a:br>
              <a:rPr lang="en-US" sz="3300" dirty="0"/>
            </a:br>
            <a:r>
              <a:rPr lang="en-US" sz="3300" b="1" dirty="0">
                <a:solidFill>
                  <a:schemeClr val="bg1"/>
                </a:solidFill>
              </a:rPr>
              <a:t>used in a </a:t>
            </a:r>
            <a:r>
              <a:rPr lang="en-US" sz="3300" b="1" noProof="1">
                <a:solidFill>
                  <a:schemeClr val="bg1"/>
                </a:solidFill>
              </a:rPr>
              <a:t>foreach</a:t>
            </a:r>
            <a:r>
              <a:rPr lang="en-US" sz="3300" dirty="0"/>
              <a:t> loop traversal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865B25-0F75-4C14-A9BD-BB6B6BD34A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1000" y="1269000"/>
            <a:ext cx="9761035" cy="487355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B2CEEE-476D-40A1-BF49-DD1BC5A809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7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the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forward-only iteration </a:t>
            </a:r>
            <a:r>
              <a:rPr lang="en-US" sz="3200" dirty="0"/>
              <a:t>over a collection</a:t>
            </a:r>
            <a:r>
              <a:rPr lang="bg-BG" sz="3200" dirty="0"/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any type</a:t>
            </a:r>
          </a:p>
          <a:p>
            <a:r>
              <a:rPr lang="en-US" sz="3200" dirty="0"/>
              <a:t>Methods: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advances the enumerator to the next element of the collection.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sets the enumerator to its initial position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returns the element in the collection at the current position of the enumerator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2D2DD7-D000-459A-AEB2-E7FB70DFB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4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Example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0796" y="1423449"/>
            <a:ext cx="9710407" cy="50835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2A0C4A-D0E8-4F94-B8B5-DF2F56851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224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GB" b="1" dirty="0"/>
              <a:t>,</a:t>
            </a:r>
            <a:r>
              <a:rPr lang="en-GB" dirty="0"/>
              <a:t> which should store a collection </a:t>
            </a:r>
            <a:br>
              <a:rPr lang="en-GB" dirty="0"/>
            </a:br>
            <a:r>
              <a:rPr lang="en-GB" dirty="0"/>
              <a:t>of books and </a:t>
            </a:r>
            <a:r>
              <a:rPr lang="en-US" dirty="0"/>
              <a:t>implement the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&lt;Book&gt;</a:t>
            </a:r>
            <a:r>
              <a:rPr lang="en-GB" sz="3200" b="1" dirty="0">
                <a:latin typeface="+mj-lt"/>
              </a:rPr>
              <a:t> </a:t>
            </a:r>
            <a:r>
              <a:rPr lang="en-GB" dirty="0"/>
              <a:t>interface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599824" y="2889000"/>
            <a:ext cx="4800600" cy="1936970"/>
            <a:chOff x="5226904" y="1466399"/>
            <a:chExt cx="3124200" cy="1936970"/>
          </a:xfrm>
          <a:solidFill>
            <a:srgbClr val="90B4D8">
              <a:alpha val="14902"/>
            </a:srgbClr>
          </a:solidFill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5657205" y="2885331"/>
            <a:ext cx="5696595" cy="1936970"/>
            <a:chOff x="5226904" y="1466400"/>
            <a:chExt cx="3124200" cy="1528673"/>
          </a:xfrm>
          <a:solidFill>
            <a:srgbClr val="90B4D8">
              <a:alpha val="14902"/>
            </a:srgbClr>
          </a:solidFill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167D747-842F-4511-B360-1C90CB642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</TotalTime>
  <Words>1910</Words>
  <Application>Microsoft Office PowerPoint</Application>
  <PresentationFormat>Widescreen</PresentationFormat>
  <Paragraphs>301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Iterators and Comparators</vt:lpstr>
      <vt:lpstr>Table of Contents</vt:lpstr>
      <vt:lpstr>Questions</vt:lpstr>
      <vt:lpstr>Iterators</vt:lpstr>
      <vt:lpstr>IEnumerable&lt;T&gt;</vt:lpstr>
      <vt:lpstr>IEnumerable&lt;T&gt; Example</vt:lpstr>
      <vt:lpstr>IEnumerator&lt;T&gt;</vt:lpstr>
      <vt:lpstr>IEnumerator&lt;T&gt; - Example</vt:lpstr>
      <vt:lpstr>Problem: Library Iterator (1)</vt:lpstr>
      <vt:lpstr>Problem: Library Iterator (2)</vt:lpstr>
      <vt:lpstr>Solution: Library Iterator (1)</vt:lpstr>
      <vt:lpstr>Solution: Library Iterator (2)</vt:lpstr>
      <vt:lpstr>Solution: Library Iterator (3)</vt:lpstr>
      <vt:lpstr>Yield Return</vt:lpstr>
      <vt:lpstr>Params</vt:lpstr>
      <vt:lpstr>Comparators</vt:lpstr>
      <vt:lpstr>IComparable&lt;T&gt;</vt:lpstr>
      <vt:lpstr>CompareTo(T) Method Returns</vt:lpstr>
      <vt:lpstr>IComparable&lt;T&gt; - Example</vt:lpstr>
      <vt:lpstr>Problem: Comparable Book</vt:lpstr>
      <vt:lpstr>Solution: Comparable Book</vt:lpstr>
      <vt:lpstr>IComparer&lt;T&gt;</vt:lpstr>
      <vt:lpstr>IComparer&lt;T&gt; - Example</vt:lpstr>
      <vt:lpstr>Problem: Book Comparer</vt:lpstr>
      <vt:lpstr>Solution: Book Comparer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Iterators and Comparators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29</cp:revision>
  <dcterms:created xsi:type="dcterms:W3CDTF">2018-05-23T13:08:44Z</dcterms:created>
  <dcterms:modified xsi:type="dcterms:W3CDTF">2021-10-12T11:01:07Z</dcterms:modified>
  <cp:category>programming;education;software engineering;software development</cp:category>
</cp:coreProperties>
</file>