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353" r:id="rId4"/>
    <p:sldId id="389" r:id="rId5"/>
    <p:sldId id="453" r:id="rId6"/>
    <p:sldId id="447" r:id="rId7"/>
    <p:sldId id="498" r:id="rId8"/>
    <p:sldId id="497" r:id="rId9"/>
    <p:sldId id="439" r:id="rId10"/>
    <p:sldId id="455" r:id="rId11"/>
    <p:sldId id="580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59" r:id="rId21"/>
    <p:sldId id="426" r:id="rId22"/>
    <p:sldId id="493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282" r:id="rId44"/>
    <p:sldId id="504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3"/>
            <p14:sldId id="447"/>
            <p14:sldId id="498"/>
            <p14:sldId id="497"/>
            <p14:sldId id="439"/>
            <p14:sldId id="455"/>
            <p14:sldId id="580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26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  <p14:sldId id="584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72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3F79E2-D35B-47CF-9135-B43A7C8E4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4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538CF5-9882-4D70-8D00-ABD8BFD77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726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23E3CF-D4F7-44BF-AB65-884B9D2F4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91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87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 ==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Първоначално се е наричала </a:t>
            </a:r>
            <a:r>
              <a:rPr lang="en-US" sz="3400" dirty="0"/>
              <a:t>Oak</a:t>
            </a:r>
            <a:r>
              <a:rPr lang="bg-BG" sz="3400" dirty="0"/>
              <a:t>(Дъб)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За да програмирате, ви трябва среда за разработка</a:t>
            </a:r>
            <a:endParaRPr lang="en-US" sz="3600" dirty="0"/>
          </a:p>
          <a:p>
            <a:pPr lvl="1"/>
            <a:r>
              <a:rPr lang="en-US" sz="3200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dirty="0"/>
              <a:t>)</a:t>
            </a:r>
          </a:p>
          <a:p>
            <a:pPr lvl="1"/>
            <a:r>
              <a:rPr lang="bg-BG" sz="3200" dirty="0"/>
              <a:t>За </a:t>
            </a:r>
            <a:r>
              <a:rPr lang="en-US" sz="3200" dirty="0">
                <a:sym typeface="Wingdings" panose="05000000000000000000" pitchFamily="2" charset="2"/>
              </a:rPr>
              <a:t>Java  IntelliJ; </a:t>
            </a:r>
            <a:r>
              <a:rPr lang="bg-BG" sz="3200" dirty="0">
                <a:sym typeface="Wingdings" panose="05000000000000000000" pitchFamily="2" charset="2"/>
              </a:rPr>
              <a:t>за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C# </a:t>
            </a:r>
            <a:r>
              <a:rPr lang="en-US" sz="3200" dirty="0">
                <a:sym typeface="Wingdings" panose="05000000000000000000" pitchFamily="2" charset="2"/>
              </a:rPr>
              <a:t> Visual Studio; </a:t>
            </a:r>
            <a:r>
              <a:rPr lang="bg-BG" sz="3200" dirty="0">
                <a:sym typeface="Wingdings" panose="05000000000000000000" pitchFamily="2" charset="2"/>
              </a:rPr>
              <a:t>за </a:t>
            </a:r>
            <a:r>
              <a:rPr lang="en-US" sz="3200" dirty="0">
                <a:sym typeface="Wingdings" panose="05000000000000000000" pitchFamily="2" charset="2"/>
              </a:rPr>
              <a:t>Python  PyCharm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dirty="0"/>
              <a:t>JetBrains </a:t>
            </a:r>
            <a:r>
              <a:rPr lang="en-US" sz="3600" b="1" dirty="0"/>
              <a:t>IntelliJ IDEA </a:t>
            </a:r>
            <a:r>
              <a:rPr lang="en-US" sz="3600" dirty="0"/>
              <a:t>Community 2019</a:t>
            </a:r>
          </a:p>
          <a:p>
            <a:pPr lvl="1"/>
            <a:r>
              <a:rPr lang="en-US" sz="3200" b="1" dirty="0">
                <a:hlinkClick r:id="rId3"/>
              </a:rPr>
              <a:t>https://www.jetbrains.com/idea/</a:t>
            </a:r>
            <a:endParaRPr lang="bg-BG" sz="3200" b="1" dirty="0"/>
          </a:p>
          <a:p>
            <a:r>
              <a:rPr lang="bg-BG" sz="3600" dirty="0"/>
              <a:t>Приложението е мултиплатформено</a:t>
            </a:r>
            <a:r>
              <a:rPr lang="en-US" sz="3600" dirty="0"/>
              <a:t> (Linux, Mac OS, Windows)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268677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Нов проект</a:t>
            </a:r>
            <a:r>
              <a:rPr lang="en-US" sz="3600" dirty="0"/>
              <a:t> [Create New Project</a:t>
            </a:r>
            <a:r>
              <a:rPr lang="en-US" sz="3600" dirty="0">
                <a:sym typeface="Wingdings" panose="05000000000000000000" pitchFamily="2" charset="2"/>
              </a:rPr>
              <a:t>]</a:t>
            </a:r>
            <a:endParaRPr lang="en-US" sz="3600" dirty="0"/>
          </a:p>
          <a:p>
            <a:r>
              <a:rPr lang="en-US" sz="3600" dirty="0"/>
              <a:t>[Create project from template] </a:t>
            </a:r>
            <a:r>
              <a:rPr lang="en-US" sz="3600" dirty="0">
                <a:sym typeface="Wingdings" panose="05000000000000000000" pitchFamily="2" charset="2"/>
              </a:rPr>
              <a:t> [Command Line App]  </a:t>
            </a:r>
            <a:r>
              <a:rPr lang="en-US" sz="3600" dirty="0"/>
              <a:t>[Finish]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" y="3916437"/>
            <a:ext cx="4582044" cy="252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EDF4B-D40B-473F-9564-046A3FBD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07" y="3934762"/>
            <a:ext cx="5556160" cy="248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Right 7">
            <a:extLst>
              <a:ext uri="{FF2B5EF4-FFF2-40B4-BE49-F238E27FC236}">
                <a16:creationId xmlns:a16="http://schemas.microsoft.com/office/drawing/2014/main" id="{C4684C15-441C-4661-8B24-1BC0EC4DE094}"/>
              </a:ext>
            </a:extLst>
          </p:cNvPr>
          <p:cNvSpPr/>
          <p:nvPr/>
        </p:nvSpPr>
        <p:spPr>
          <a:xfrm>
            <a:off x="5330353" y="4804641"/>
            <a:ext cx="686877" cy="6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45FB5-1307-4748-9369-3F9545EC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3960508"/>
            <a:ext cx="512445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Стартиране на програмата: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 + Shift + F10</a:t>
            </a:r>
            <a:r>
              <a:rPr lang="en-US" sz="3600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 (отдолу):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25DB-D9C2-4E0E-8A46-E6D1986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3040063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Тествайте решението си в онлайн </a:t>
            </a:r>
            <a:r>
              <a:rPr lang="en-US" sz="3200" dirty="0"/>
              <a:t>judge </a:t>
            </a:r>
            <a:r>
              <a:rPr lang="bg-BG" sz="3200" dirty="0"/>
              <a:t>системата</a:t>
            </a:r>
            <a:r>
              <a:rPr lang="en-US" sz="3200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https://judge.softuni.bg/Contests/Compete/Index/2387#0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F8B0B-8871-4521-996D-71718462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00" y="2548760"/>
            <a:ext cx="5339832" cy="410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B338AE-2939-446F-BACC-ED6471342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F2E-D62D-4E6E-9D7E-DE469E7D4E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16761-4D83-4CF9-9BC3-34E11B15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34" y="999000"/>
            <a:ext cx="3201131" cy="326677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EB5F9E4-B2A4-444C-A863-17D4E1FDA2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4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  <a:r>
              <a:rPr lang="bg-BG" sz="4000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5032" y="5007695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86000" y="4377064"/>
            <a:ext cx="1125081" cy="578882"/>
          </a:xfrm>
          <a:custGeom>
            <a:avLst/>
            <a:gdLst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259641 w 1125081"/>
              <a:gd name="connsiteY8" fmla="*/ 469838 h 578882"/>
              <a:gd name="connsiteX9" fmla="*/ 1125081 w 1125081"/>
              <a:gd name="connsiteY9" fmla="*/ 482402 h 578882"/>
              <a:gd name="connsiteX10" fmla="*/ 1125081 w 1125081"/>
              <a:gd name="connsiteY10" fmla="*/ 482400 h 578882"/>
              <a:gd name="connsiteX11" fmla="*/ 1028599 w 1125081"/>
              <a:gd name="connsiteY11" fmla="*/ 578882 h 578882"/>
              <a:gd name="connsiteX12" fmla="*/ 937568 w 1125081"/>
              <a:gd name="connsiteY12" fmla="*/ 578882 h 578882"/>
              <a:gd name="connsiteX13" fmla="*/ 656297 w 1125081"/>
              <a:gd name="connsiteY13" fmla="*/ 578882 h 578882"/>
              <a:gd name="connsiteX14" fmla="*/ 656297 w 1125081"/>
              <a:gd name="connsiteY14" fmla="*/ 578882 h 578882"/>
              <a:gd name="connsiteX15" fmla="*/ 96482 w 1125081"/>
              <a:gd name="connsiteY15" fmla="*/ 578882 h 578882"/>
              <a:gd name="connsiteX16" fmla="*/ 0 w 1125081"/>
              <a:gd name="connsiteY16" fmla="*/ 482400 h 578882"/>
              <a:gd name="connsiteX17" fmla="*/ 0 w 1125081"/>
              <a:gd name="connsiteY17" fmla="*/ 482402 h 578882"/>
              <a:gd name="connsiteX18" fmla="*/ 0 w 1125081"/>
              <a:gd name="connsiteY18" fmla="*/ 337681 h 578882"/>
              <a:gd name="connsiteX19" fmla="*/ 0 w 1125081"/>
              <a:gd name="connsiteY19" fmla="*/ 337681 h 578882"/>
              <a:gd name="connsiteX20" fmla="*/ 0 w 1125081"/>
              <a:gd name="connsiteY20" fmla="*/ 96482 h 578882"/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125081 w 1125081"/>
              <a:gd name="connsiteY8" fmla="*/ 482402 h 578882"/>
              <a:gd name="connsiteX9" fmla="*/ 1125081 w 1125081"/>
              <a:gd name="connsiteY9" fmla="*/ 482400 h 578882"/>
              <a:gd name="connsiteX10" fmla="*/ 1028599 w 1125081"/>
              <a:gd name="connsiteY10" fmla="*/ 578882 h 578882"/>
              <a:gd name="connsiteX11" fmla="*/ 937568 w 1125081"/>
              <a:gd name="connsiteY11" fmla="*/ 578882 h 578882"/>
              <a:gd name="connsiteX12" fmla="*/ 656297 w 1125081"/>
              <a:gd name="connsiteY12" fmla="*/ 578882 h 578882"/>
              <a:gd name="connsiteX13" fmla="*/ 656297 w 1125081"/>
              <a:gd name="connsiteY13" fmla="*/ 578882 h 578882"/>
              <a:gd name="connsiteX14" fmla="*/ 96482 w 1125081"/>
              <a:gd name="connsiteY14" fmla="*/ 578882 h 578882"/>
              <a:gd name="connsiteX15" fmla="*/ 0 w 1125081"/>
              <a:gd name="connsiteY15" fmla="*/ 482400 h 578882"/>
              <a:gd name="connsiteX16" fmla="*/ 0 w 1125081"/>
              <a:gd name="connsiteY16" fmla="*/ 482402 h 578882"/>
              <a:gd name="connsiteX17" fmla="*/ 0 w 1125081"/>
              <a:gd name="connsiteY17" fmla="*/ 337681 h 578882"/>
              <a:gd name="connsiteX18" fmla="*/ 0 w 1125081"/>
              <a:gd name="connsiteY18" fmla="*/ 337681 h 578882"/>
              <a:gd name="connsiteX19" fmla="*/ 0 w 112508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508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56297" y="0"/>
                </a:lnTo>
                <a:lnTo>
                  <a:pt x="656297" y="0"/>
                </a:lnTo>
                <a:lnTo>
                  <a:pt x="937568" y="0"/>
                </a:lnTo>
                <a:lnTo>
                  <a:pt x="1028599" y="0"/>
                </a:lnTo>
                <a:cubicBezTo>
                  <a:pt x="1081885" y="0"/>
                  <a:pt x="1125081" y="43196"/>
                  <a:pt x="1125081" y="96482"/>
                </a:cubicBezTo>
                <a:lnTo>
                  <a:pt x="1125081" y="337681"/>
                </a:lnTo>
                <a:lnTo>
                  <a:pt x="1125081" y="482402"/>
                </a:lnTo>
                <a:lnTo>
                  <a:pt x="1125081" y="482400"/>
                </a:lnTo>
                <a:cubicBezTo>
                  <a:pt x="1125081" y="535686"/>
                  <a:pt x="1081885" y="578882"/>
                  <a:pt x="1028599" y="578882"/>
                </a:cubicBezTo>
                <a:lnTo>
                  <a:pt x="937568" y="578882"/>
                </a:lnTo>
                <a:lnTo>
                  <a:pt x="656297" y="578882"/>
                </a:lnTo>
                <a:lnTo>
                  <a:pt x="65629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341000" y="4402939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584388 w 3721979"/>
              <a:gd name="connsiteY13" fmla="*/ 67450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96482 w 3721979"/>
              <a:gd name="connsiteY14" fmla="*/ 578882 h 578882"/>
              <a:gd name="connsiteX15" fmla="*/ 0 w 3721979"/>
              <a:gd name="connsiteY15" fmla="*/ 482400 h 578882"/>
              <a:gd name="connsiteX16" fmla="*/ 0 w 3721979"/>
              <a:gd name="connsiteY16" fmla="*/ 482402 h 578882"/>
              <a:gd name="connsiteX17" fmla="*/ 0 w 3721979"/>
              <a:gd name="connsiteY17" fmla="*/ 337681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871000" y="5634000"/>
            <a:ext cx="1752600" cy="578882"/>
          </a:xfrm>
          <a:custGeom>
            <a:avLst/>
            <a:gdLst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-96884 w 1752600"/>
              <a:gd name="connsiteY18" fmla="*/ 52429 h 578882"/>
              <a:gd name="connsiteX19" fmla="*/ 0 w 1752600"/>
              <a:gd name="connsiteY19" fmla="*/ 96480 h 578882"/>
              <a:gd name="connsiteX20" fmla="*/ 0 w 1752600"/>
              <a:gd name="connsiteY20" fmla="*/ 96482 h 578882"/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0 w 1752600"/>
              <a:gd name="connsiteY18" fmla="*/ 96480 h 578882"/>
              <a:gd name="connsiteX19" fmla="*/ 0 w 17526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26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921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56118" y="0"/>
                </a:lnTo>
                <a:cubicBezTo>
                  <a:pt x="1709404" y="0"/>
                  <a:pt x="1752600" y="43196"/>
                  <a:pt x="1752600" y="96482"/>
                </a:cubicBezTo>
                <a:lnTo>
                  <a:pt x="1752600" y="96480"/>
                </a:lnTo>
                <a:lnTo>
                  <a:pt x="1752600" y="96480"/>
                </a:lnTo>
                <a:lnTo>
                  <a:pt x="1752600" y="241201"/>
                </a:lnTo>
                <a:lnTo>
                  <a:pt x="1752600" y="482400"/>
                </a:lnTo>
                <a:cubicBezTo>
                  <a:pt x="1752600" y="535686"/>
                  <a:pt x="1709404" y="578882"/>
                  <a:pt x="1656118" y="578882"/>
                </a:cubicBezTo>
                <a:lnTo>
                  <a:pt x="730250" y="578882"/>
                </a:lnTo>
                <a:lnTo>
                  <a:pt x="292100" y="578882"/>
                </a:lnTo>
                <a:lnTo>
                  <a:pt x="2921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76000" y="5094000"/>
            <a:ext cx="67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33480" y="5094960"/>
            <a:ext cx="108752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7078" y="5089529"/>
            <a:ext cx="286364" cy="4544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438"/>
              </p:ext>
            </p:extLst>
          </p:nvPr>
        </p:nvGraphicFramePr>
        <p:xfrm>
          <a:off x="2290135" y="2061623"/>
          <a:ext cx="9503896" cy="243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84756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8106D0A-BCCC-43D2-83E5-EBA86DC1E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текстът,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C56E0-BEE8-44A6-9061-9632BD7479CE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https://judge.softuni.bg/Contests/Index/2387#2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6AC-9E42-4F5D-8E3E-1EBBE02F3D3B}"/>
              </a:ext>
            </a:extLst>
          </p:cNvPr>
          <p:cNvSpPr/>
          <p:nvPr/>
        </p:nvSpPr>
        <p:spPr>
          <a:xfrm>
            <a:off x="127063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https://judge.softuni.bg/Contests/Index/2387#3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BBDC-759C-4351-A202-A52FDDB1284B}"/>
              </a:ext>
            </a:extLst>
          </p:cNvPr>
          <p:cNvSpPr/>
          <p:nvPr/>
        </p:nvSpPr>
        <p:spPr>
          <a:xfrm>
            <a:off x="76200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https://judge.softuni.bg/Contests/Index/2387#4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</a:t>
            </a:r>
            <a:r>
              <a:rPr lang="en-US" sz="4000" dirty="0"/>
              <a:t> </a:t>
            </a:r>
            <a:r>
              <a:rPr lang="bg-BG" sz="4000" dirty="0"/>
              <a:t>да</a:t>
            </a:r>
            <a:r>
              <a:rPr lang="en-US" sz="4000" dirty="0"/>
              <a:t> </a:t>
            </a:r>
            <a:r>
              <a:rPr lang="bg-BG" sz="40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</a:t>
            </a:r>
            <a:r>
              <a:rPr lang="en-US" sz="4000" dirty="0"/>
              <a:t> </a:t>
            </a:r>
            <a:r>
              <a:rPr lang="bg-BG" sz="4000" dirty="0"/>
              <a:t>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B6774-CB07-4F7E-BFD2-EB8C5677B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A8976-02AA-439D-9511-81848A59B0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на живо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89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5800" y="63963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781550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Java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 </a:t>
            </a:r>
            <a:r>
              <a:rPr lang="en-US" sz="2600" b="1" noProof="1">
                <a:solidFill>
                  <a:schemeClr val="bg1"/>
                </a:solidFill>
              </a:rPr>
              <a:t>System.out.println(…)</a:t>
            </a:r>
            <a:endParaRPr lang="bg-BG" sz="2600" noProof="1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[Ctrl+Shift+F10]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672E9-888B-4C60-80B0-470EF7260F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266" y="59537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1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186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6520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42AE1E52-E8B3-48E3-BA1D-1910DC9F0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3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3B0AA8C-84C5-41BA-9A7B-6A2B7FDBF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4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B0AE7234-B3AD-46DB-98F8-9D005070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140406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88D5E2F-FF25-47FF-B790-0A32CFEE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1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</a:t>
            </a:r>
            <a:r>
              <a:rPr lang="en-US" sz="4000" dirty="0"/>
              <a:t> Java, C#,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/>
              <a:t>IntelliJ IDEA)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2829</Words>
  <Application>Microsoft Office PowerPoint</Application>
  <PresentationFormat>Widescreen</PresentationFormat>
  <Paragraphs>419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Java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Типични грешки в Java програмите (2)</vt:lpstr>
      <vt:lpstr>Конзолни програми с Java</vt:lpstr>
      <vt:lpstr>Числата от 1 до 10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Четене на текст</vt:lpstr>
      <vt:lpstr>Четене на текст</vt:lpstr>
      <vt:lpstr>Четене на числа</vt:lpstr>
      <vt:lpstr>Четене на реално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88</cp:revision>
  <dcterms:created xsi:type="dcterms:W3CDTF">2018-05-23T13:08:44Z</dcterms:created>
  <dcterms:modified xsi:type="dcterms:W3CDTF">2021-01-06T17:35:03Z</dcterms:modified>
  <cp:category>computer programming;programming;C#;програмиране;кодиране</cp:category>
</cp:coreProperties>
</file>