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9" r:id="rId3"/>
    <p:sldId id="268" r:id="rId4"/>
    <p:sldId id="267" r:id="rId5"/>
    <p:sldId id="260" r:id="rId6"/>
    <p:sldId id="426" r:id="rId7"/>
    <p:sldId id="263" r:id="rId8"/>
    <p:sldId id="422" r:id="rId9"/>
    <p:sldId id="432" r:id="rId10"/>
    <p:sldId id="433" r:id="rId11"/>
    <p:sldId id="431" r:id="rId12"/>
    <p:sldId id="440" r:id="rId13"/>
    <p:sldId id="434" r:id="rId14"/>
    <p:sldId id="435" r:id="rId15"/>
    <p:sldId id="436" r:id="rId16"/>
    <p:sldId id="437" r:id="rId17"/>
    <p:sldId id="438" r:id="rId18"/>
    <p:sldId id="439" r:id="rId19"/>
    <p:sldId id="275" r:id="rId20"/>
    <p:sldId id="276" r:id="rId21"/>
    <p:sldId id="279" r:id="rId22"/>
    <p:sldId id="280" r:id="rId23"/>
    <p:sldId id="281" r:id="rId24"/>
    <p:sldId id="427" r:id="rId25"/>
    <p:sldId id="429" r:id="rId26"/>
    <p:sldId id="282" r:id="rId27"/>
    <p:sldId id="424" r:id="rId28"/>
    <p:sldId id="283" r:id="rId29"/>
    <p:sldId id="42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2CCCC"/>
    <a:srgbClr val="008E40"/>
    <a:srgbClr val="C00000"/>
    <a:srgbClr val="000000"/>
    <a:srgbClr val="FFFFFF"/>
    <a:srgbClr val="5B9BD5"/>
    <a:srgbClr val="4472C4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68717" autoAdjust="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outlineViewPr>
    <p:cViewPr>
      <p:scale>
        <a:sx n="33" d="100"/>
        <a:sy n="33" d="100"/>
      </p:scale>
      <p:origin x="0" y="-70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18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ACDFB-BB6E-4648-AA75-5215311A094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7EAC-85E8-4064-9C81-A70CB00A5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1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BB788-E96D-493E-8906-73E60B5AD8A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4A56-BEEE-4CA5-A6F0-94540F65E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95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2339" y="2853831"/>
            <a:ext cx="7239000" cy="766763"/>
          </a:xfrm>
        </p:spPr>
        <p:txBody>
          <a:bodyPr anchor="t" anchorCtr="0">
            <a:noAutofit/>
          </a:bodyPr>
          <a:lstStyle>
            <a:lvl1pPr algn="l"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2339" y="4230245"/>
            <a:ext cx="3064387" cy="366713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Name</a:t>
            </a:r>
            <a:endParaRPr lang="en-US" dirty="0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5711867" y="-7"/>
            <a:ext cx="6480133" cy="1422403"/>
          </a:xfrm>
          <a:prstGeom prst="triangle">
            <a:avLst>
              <a:gd name="adj" fmla="val 0"/>
            </a:avLst>
          </a:prstGeom>
          <a:solidFill>
            <a:srgbClr val="429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이등변 삼각형 7"/>
          <p:cNvSpPr/>
          <p:nvPr userDrawn="1"/>
        </p:nvSpPr>
        <p:spPr>
          <a:xfrm>
            <a:off x="2" y="3492500"/>
            <a:ext cx="4356098" cy="3365501"/>
          </a:xfrm>
          <a:prstGeom prst="triangle">
            <a:avLst>
              <a:gd name="adj" fmla="val 0"/>
            </a:avLst>
          </a:prstGeom>
          <a:solidFill>
            <a:srgbClr val="7DB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이등변 삼각형 8"/>
          <p:cNvSpPr/>
          <p:nvPr userDrawn="1"/>
        </p:nvSpPr>
        <p:spPr>
          <a:xfrm flipV="1">
            <a:off x="1" y="-1"/>
            <a:ext cx="2505807" cy="4072358"/>
          </a:xfrm>
          <a:prstGeom prst="triangle">
            <a:avLst>
              <a:gd name="adj" fmla="val 0"/>
            </a:avLst>
          </a:prstGeom>
          <a:solidFill>
            <a:srgbClr val="1F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432340" y="2256931"/>
            <a:ext cx="2997929" cy="38663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Date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l="5172" t="9037" r="2519" b="7349"/>
          <a:stretch/>
        </p:blipFill>
        <p:spPr>
          <a:xfrm>
            <a:off x="856228" y="2786904"/>
            <a:ext cx="1253081" cy="1249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55641" r="54654" b="17948"/>
          <a:stretch/>
        </p:blipFill>
        <p:spPr>
          <a:xfrm>
            <a:off x="10571832" y="6098275"/>
            <a:ext cx="1446207" cy="6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2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)Logo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5825" y="148312"/>
            <a:ext cx="11773311" cy="58757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Title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1" y="763469"/>
            <a:ext cx="12192000" cy="115453"/>
          </a:xfrm>
          <a:prstGeom prst="rect">
            <a:avLst/>
          </a:prstGeom>
          <a:gradFill flip="none" rotWithShape="1">
            <a:gsLst>
              <a:gs pos="0">
                <a:srgbClr val="7DBC63"/>
              </a:gs>
              <a:gs pos="56000">
                <a:srgbClr val="429EB8"/>
              </a:gs>
              <a:gs pos="100000">
                <a:srgbClr val="1F68A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95823" y="1098038"/>
            <a:ext cx="11773311" cy="4921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39166" y="6492875"/>
            <a:ext cx="913671" cy="365125"/>
          </a:xfrm>
        </p:spPr>
        <p:txBody>
          <a:bodyPr/>
          <a:lstStyle>
            <a:lvl1pPr algn="ctr">
              <a:defRPr/>
            </a:lvl1pPr>
          </a:lstStyle>
          <a:p>
            <a:fld id="{0A9B398F-77AB-44C0-A6EE-9BCDA7E515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" t="55641" r="54654" b="17948"/>
          <a:stretch/>
        </p:blipFill>
        <p:spPr>
          <a:xfrm>
            <a:off x="10762332" y="6204663"/>
            <a:ext cx="1236787" cy="5725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6"/>
          <a:stretch/>
        </p:blipFill>
        <p:spPr>
          <a:xfrm>
            <a:off x="0" y="6341452"/>
            <a:ext cx="2034492" cy="5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)Non-logo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1"/>
            <a:ext cx="12192000" cy="698501"/>
          </a:xfrm>
          <a:prstGeom prst="rect">
            <a:avLst/>
          </a:prstGeom>
          <a:gradFill flip="none" rotWithShape="1">
            <a:gsLst>
              <a:gs pos="0">
                <a:srgbClr val="7DBC63"/>
              </a:gs>
              <a:gs pos="56000">
                <a:srgbClr val="429EB8"/>
              </a:gs>
              <a:gs pos="100000">
                <a:srgbClr val="1F68A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9689" y="51238"/>
            <a:ext cx="11773311" cy="58757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Title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95823" y="855618"/>
            <a:ext cx="11773311" cy="5202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39166" y="6492875"/>
            <a:ext cx="913671" cy="365125"/>
          </a:xfrm>
        </p:spPr>
        <p:txBody>
          <a:bodyPr/>
          <a:lstStyle>
            <a:lvl1pPr algn="ctr">
              <a:defRPr/>
            </a:lvl1pPr>
          </a:lstStyle>
          <a:p>
            <a:fld id="{0A9B398F-77AB-44C0-A6EE-9BCDA7E515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)Non-logo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5825" y="148312"/>
            <a:ext cx="11773311" cy="58757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Title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1" y="763469"/>
            <a:ext cx="12192000" cy="115453"/>
          </a:xfrm>
          <a:prstGeom prst="rect">
            <a:avLst/>
          </a:prstGeom>
          <a:gradFill flip="none" rotWithShape="1">
            <a:gsLst>
              <a:gs pos="0">
                <a:srgbClr val="F2CCCC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95823" y="1098038"/>
            <a:ext cx="11773311" cy="4921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39166" y="6492875"/>
            <a:ext cx="913671" cy="365125"/>
          </a:xfrm>
        </p:spPr>
        <p:txBody>
          <a:bodyPr/>
          <a:lstStyle>
            <a:lvl1pPr algn="ctr">
              <a:defRPr/>
            </a:lvl1pPr>
          </a:lstStyle>
          <a:p>
            <a:fld id="{0A9B398F-77AB-44C0-A6EE-9BCDA7E515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5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)Non-logo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96000" y="4041058"/>
            <a:ext cx="9000000" cy="210334"/>
          </a:xfrm>
          <a:prstGeom prst="rect">
            <a:avLst/>
          </a:prstGeom>
          <a:gradFill flip="none" rotWithShape="1">
            <a:gsLst>
              <a:gs pos="0">
                <a:srgbClr val="F2CCCC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39166" y="6492875"/>
            <a:ext cx="913671" cy="365125"/>
          </a:xfrm>
        </p:spPr>
        <p:txBody>
          <a:bodyPr/>
          <a:lstStyle>
            <a:lvl1pPr algn="ctr">
              <a:defRPr/>
            </a:lvl1pPr>
          </a:lstStyle>
          <a:p>
            <a:fld id="{0A9B398F-77AB-44C0-A6EE-9BCDA7E515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A838E9-808B-F969-D5C1-38A98D68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1" y="2766219"/>
            <a:ext cx="899999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9C85C1-6744-CB36-2670-8BC80E99C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5437" y="4574296"/>
            <a:ext cx="9001125" cy="717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3130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)Non-logo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6000" y="4116275"/>
            <a:ext cx="7920000" cy="115453"/>
          </a:xfrm>
          <a:prstGeom prst="rect">
            <a:avLst/>
          </a:prstGeom>
          <a:gradFill flip="none" rotWithShape="1">
            <a:gsLst>
              <a:gs pos="0">
                <a:srgbClr val="F2CCCC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39166" y="6492875"/>
            <a:ext cx="913671" cy="365125"/>
          </a:xfrm>
        </p:spPr>
        <p:txBody>
          <a:bodyPr/>
          <a:lstStyle>
            <a:lvl1pPr algn="ctr">
              <a:defRPr/>
            </a:lvl1pPr>
          </a:lstStyle>
          <a:p>
            <a:fld id="{0A9B398F-77AB-44C0-A6EE-9BCDA7E515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A838E9-808B-F969-D5C1-38A98D68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2766219"/>
            <a:ext cx="79200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3514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CACC1-CBFF-23F8-B55D-57800DEB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4335B-451E-25A0-9546-846CBFC2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63B2E-037C-2B13-3E9D-77366599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887E4-B93C-9CA8-E593-7F72263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1BEBC-CB44-FB75-7606-C64F23E8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869E-A11C-93C3-2D1C-0AA1BF2C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E781A-0F8A-5D52-2833-713D18B1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957F5-98C6-EF7C-F621-16C46B3F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6E55C-14A8-E239-FD5D-D040B704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CE3-98B8-1F5B-424E-2CF9E525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2254-15AA-B62F-9340-EEFD47AE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5775E-B842-5BD3-EF59-BB1789E8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40CB5-DC23-838F-028A-F55E510F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4B444-E308-73AD-0A97-15820206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7DDCD-40EC-CEF1-1ED6-8E5FE75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398F-77AB-44C0-A6EE-9BCDA7E5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0" r:id="rId2"/>
    <p:sldLayoutId id="2147483684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82270-A17B-37FF-7180-44192009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1" y="2725275"/>
            <a:ext cx="8999999" cy="1325563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3100" b="1" i="1" kern="100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Project - Development </a:t>
            </a:r>
            <a:r>
              <a:rPr lang="en-US" altLang="ko-KR" sz="3100" b="1" i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of AI </a:t>
            </a:r>
            <a:r>
              <a:rPr lang="en-US" altLang="ko-KR" sz="3100" b="1" i="1" kern="100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3100" b="1" i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ased Applications</a:t>
            </a:r>
            <a:br>
              <a:rPr lang="ko-KR" altLang="ko-KR" sz="2000" b="1" i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6000" b="1" i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Heart Signal with OpenAI</a:t>
            </a:r>
            <a:endParaRPr lang="ko-KR" altLang="en-US" sz="6000" b="1" i="1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2127-1FBB-14CE-BBC7-E91C1E2A5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5437" y="4369576"/>
            <a:ext cx="9001125" cy="717550"/>
          </a:xfrm>
        </p:spPr>
        <p:txBody>
          <a:bodyPr anchor="t">
            <a:normAutofit/>
          </a:bodyPr>
          <a:lstStyle/>
          <a:p>
            <a:pPr marL="0" indent="0" algn="ctr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b="1" dirty="0">
                <a:latin typeface="+mn-ea"/>
              </a:rPr>
              <a:t>Team2: </a:t>
            </a:r>
            <a:r>
              <a:rPr lang="en-US" altLang="ko-KR" b="1" kern="100" dirty="0">
                <a:effectLst/>
                <a:latin typeface="+mn-ea"/>
                <a:cs typeface="Times New Roman" panose="02020603050405020304" pitchFamily="18" charset="0"/>
              </a:rPr>
              <a:t>2019312752 </a:t>
            </a:r>
            <a:r>
              <a:rPr lang="ko-KR" altLang="ko-KR" b="1" kern="100" dirty="0" err="1">
                <a:effectLst/>
                <a:latin typeface="+mn-ea"/>
                <a:cs typeface="Times New Roman" panose="02020603050405020304" pitchFamily="18" charset="0"/>
              </a:rPr>
              <a:t>박기렬</a:t>
            </a:r>
            <a:r>
              <a:rPr lang="en-US" altLang="ko-KR" b="1" kern="100" dirty="0">
                <a:effectLst/>
                <a:latin typeface="+mn-ea"/>
                <a:cs typeface="Times New Roman" panose="02020603050405020304" pitchFamily="18" charset="0"/>
              </a:rPr>
              <a:t>, 2020311230 </a:t>
            </a:r>
            <a:r>
              <a:rPr lang="ko-KR" altLang="ko-KR" b="1" kern="100" dirty="0">
                <a:effectLst/>
                <a:latin typeface="+mn-ea"/>
                <a:cs typeface="Times New Roman" panose="02020603050405020304" pitchFamily="18" charset="0"/>
              </a:rPr>
              <a:t>류근서</a:t>
            </a:r>
          </a:p>
        </p:txBody>
      </p:sp>
    </p:spTree>
    <p:extLst>
      <p:ext uri="{BB962C8B-B14F-4D97-AF65-F5344CB8AC3E}">
        <p14:creationId xmlns:p14="http://schemas.microsoft.com/office/powerpoint/2010/main" val="158932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BF0A5A5-F8A7-039B-514A-F3315CA3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047626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47831-D8F6-D583-6A39-A715CCB2E600}"/>
              </a:ext>
            </a:extLst>
          </p:cNvPr>
          <p:cNvSpPr txBox="1"/>
          <p:nvPr/>
        </p:nvSpPr>
        <p:spPr>
          <a:xfrm>
            <a:off x="5436158" y="4502012"/>
            <a:ext cx="653297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ai_cmd</a:t>
            </a:r>
            <a:r>
              <a:rPr lang="ko-KR" altLang="en-US" dirty="0"/>
              <a:t> = "정면을 향해 보고 있는,</a:t>
            </a:r>
            <a:r>
              <a:rPr lang="en-US" altLang="ko-KR" dirty="0"/>
              <a:t> </a:t>
            </a:r>
            <a:r>
              <a:rPr lang="ko-KR" altLang="en-US" dirty="0"/>
              <a:t>상반신 사진, 2D 일본 애니</a:t>
            </a:r>
            <a:r>
              <a:rPr lang="en-US" altLang="ko-KR" dirty="0"/>
              <a:t>	</a:t>
            </a:r>
            <a:r>
              <a:rPr lang="ko-KR" altLang="en-US" dirty="0" err="1"/>
              <a:t>메이션</a:t>
            </a:r>
            <a:r>
              <a:rPr lang="ko-KR" altLang="en-US" dirty="0"/>
              <a:t> 캐릭터 작화, 성별: </a:t>
            </a:r>
            <a:r>
              <a:rPr lang="ko-KR" altLang="en-US" dirty="0" err="1"/>
              <a:t>여성，나이：어림，키：보통</a:t>
            </a:r>
            <a:r>
              <a:rPr lang="ko-KR" altLang="en-US" dirty="0"/>
              <a:t>．．．, 눈웃음 짓는 표정</a:t>
            </a:r>
            <a:r>
              <a:rPr lang="en-US" altLang="ko-KR" dirty="0"/>
              <a:t>, </a:t>
            </a:r>
            <a:r>
              <a:rPr lang="ko-KR" altLang="en-US" dirty="0"/>
              <a:t>화난 표정“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ai_input</a:t>
            </a:r>
            <a:r>
              <a:rPr lang="ko-KR" altLang="en-US" dirty="0"/>
              <a:t>["</a:t>
            </a:r>
            <a:r>
              <a:rPr lang="ko-KR" altLang="en-US" dirty="0" err="1"/>
              <a:t>prompt</a:t>
            </a:r>
            <a:r>
              <a:rPr lang="ko-KR" altLang="en-US" dirty="0"/>
              <a:t>"] = </a:t>
            </a:r>
            <a:r>
              <a:rPr lang="ko-KR" altLang="en-US" dirty="0" err="1"/>
              <a:t>ai_cmd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 err="1"/>
              <a:t>ai_output</a:t>
            </a:r>
            <a:r>
              <a:rPr lang="ko-KR" altLang="en-US" dirty="0"/>
              <a:t>= </a:t>
            </a:r>
            <a:r>
              <a:rPr lang="ko-KR" altLang="en-US" dirty="0" err="1"/>
              <a:t>openai</a:t>
            </a:r>
            <a:r>
              <a:rPr lang="ko-KR" altLang="en-US" dirty="0"/>
              <a:t>::</a:t>
            </a:r>
            <a:r>
              <a:rPr lang="ko-KR" altLang="en-US" dirty="0" err="1"/>
              <a:t>image</a:t>
            </a:r>
            <a:r>
              <a:rPr lang="ko-KR" altLang="en-US" dirty="0"/>
              <a:t>().</a:t>
            </a:r>
            <a:r>
              <a:rPr lang="ko-KR" altLang="en-US" dirty="0" err="1"/>
              <a:t>create</a:t>
            </a:r>
            <a:r>
              <a:rPr lang="ko-KR" altLang="en-US" dirty="0"/>
              <a:t>(</a:t>
            </a:r>
            <a:r>
              <a:rPr lang="ko-KR" altLang="en-US" dirty="0" err="1"/>
              <a:t>ai_input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443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5F162-6D67-3301-E844-85A5A35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66A1CA-9705-540C-A7E2-F58F39449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021294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9A7FB-FFD5-7AC9-D10A-EB05C4AF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32F42-5CAB-4EF3-4EA1-9530A55AA1DF}"/>
              </a:ext>
            </a:extLst>
          </p:cNvPr>
          <p:cNvSpPr txBox="1"/>
          <p:nvPr/>
        </p:nvSpPr>
        <p:spPr>
          <a:xfrm>
            <a:off x="5064369" y="4502012"/>
            <a:ext cx="690476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sys_cmd</a:t>
            </a:r>
            <a:r>
              <a:rPr lang="en-US" altLang="ko-KR" dirty="0"/>
              <a:t> = "</a:t>
            </a:r>
            <a:r>
              <a:rPr lang="en-US" altLang="ko-KR" dirty="0" err="1"/>
              <a:t>wget</a:t>
            </a:r>
            <a:r>
              <a:rPr lang="en-US" altLang="ko-KR" dirty="0"/>
              <a:t> -O ./</a:t>
            </a:r>
            <a:r>
              <a:rPr lang="en-US" altLang="ko-KR" dirty="0" err="1"/>
              <a:t>heart_signal_src</a:t>
            </a:r>
            <a:r>
              <a:rPr lang="en-US" altLang="ko-KR" dirty="0"/>
              <a:t>/" + name + </a:t>
            </a:r>
            <a:r>
              <a:rPr lang="en-US" altLang="ko-KR" dirty="0" err="1"/>
              <a:t>to_string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+ ".</a:t>
            </a:r>
            <a:r>
              <a:rPr lang="en-US" altLang="ko-KR" dirty="0" err="1"/>
              <a:t>png</a:t>
            </a:r>
            <a:r>
              <a:rPr lang="en-US" altLang="ko-KR" dirty="0"/>
              <a:t> ";</a:t>
            </a:r>
          </a:p>
          <a:p>
            <a:r>
              <a:rPr lang="en-US" altLang="ko-KR" dirty="0" err="1"/>
              <a:t>sys_cmd</a:t>
            </a:r>
            <a:r>
              <a:rPr lang="en-US" altLang="ko-KR" dirty="0"/>
              <a:t> += </a:t>
            </a:r>
            <a:r>
              <a:rPr lang="en-US" altLang="ko-KR" dirty="0" err="1"/>
              <a:t>nlohmann</a:t>
            </a:r>
            <a:r>
              <a:rPr lang="en-US" altLang="ko-KR" dirty="0"/>
              <a:t>::</a:t>
            </a:r>
            <a:r>
              <a:rPr lang="en-US" altLang="ko-KR" dirty="0" err="1"/>
              <a:t>to_string</a:t>
            </a:r>
            <a:r>
              <a:rPr lang="en-US" altLang="ko-KR" dirty="0"/>
              <a:t>(</a:t>
            </a:r>
            <a:r>
              <a:rPr lang="en-US" altLang="ko-KR" dirty="0" err="1"/>
              <a:t>ai_output</a:t>
            </a:r>
            <a:r>
              <a:rPr lang="en-US" altLang="ko-KR" dirty="0"/>
              <a:t>["data"][0]["</a:t>
            </a:r>
            <a:r>
              <a:rPr lang="en-US" altLang="ko-KR" dirty="0" err="1"/>
              <a:t>url</a:t>
            </a:r>
            <a:r>
              <a:rPr lang="en-US" altLang="ko-KR" dirty="0"/>
              <a:t>"]);</a:t>
            </a:r>
          </a:p>
          <a:p>
            <a:r>
              <a:rPr lang="en-US" altLang="ko-KR" dirty="0"/>
              <a:t>system(</a:t>
            </a:r>
            <a:r>
              <a:rPr lang="en-US" altLang="ko-KR" dirty="0" err="1"/>
              <a:t>sys_cmd.c_str</a:t>
            </a:r>
            <a:r>
              <a:rPr lang="en-US" altLang="ko-KR" dirty="0"/>
              <a:t>());</a:t>
            </a:r>
          </a:p>
          <a:p>
            <a:r>
              <a:rPr lang="en-US" altLang="ko-KR" dirty="0" err="1"/>
              <a:t>sys_cmd</a:t>
            </a:r>
            <a:r>
              <a:rPr lang="en-US" altLang="ko-KR" dirty="0"/>
              <a:t> = "</a:t>
            </a:r>
            <a:r>
              <a:rPr lang="en-US" altLang="ko-KR" dirty="0" err="1"/>
              <a:t>tiv</a:t>
            </a:r>
            <a:r>
              <a:rPr lang="en-US" altLang="ko-KR" dirty="0"/>
              <a:t> -w 100 -h 100 ./</a:t>
            </a:r>
            <a:r>
              <a:rPr lang="en-US" altLang="ko-KR" dirty="0" err="1"/>
              <a:t>heart_signal_src</a:t>
            </a:r>
            <a:r>
              <a:rPr lang="en-US" altLang="ko-KR" dirty="0"/>
              <a:t>/" + name + </a:t>
            </a:r>
            <a:r>
              <a:rPr lang="en-US" altLang="ko-KR" dirty="0" err="1"/>
              <a:t>to_string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+ 	".</a:t>
            </a:r>
            <a:r>
              <a:rPr lang="en-US" altLang="ko-KR" dirty="0" err="1"/>
              <a:t>png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system(</a:t>
            </a:r>
            <a:r>
              <a:rPr lang="en-US" altLang="ko-KR" dirty="0" err="1"/>
              <a:t>sys_cmd.c_str</a:t>
            </a:r>
            <a:r>
              <a:rPr lang="en-US" altLang="ko-KR" dirty="0"/>
              <a:t>());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47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5F162-6D67-3301-E844-85A5A35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9A7FB-FFD5-7AC9-D10A-EB05C4AF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6C21D81-D1CA-1BDC-3E1B-7238C58A4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040593" cy="4921250"/>
          </a:xfrm>
        </p:spPr>
      </p:pic>
    </p:spTree>
    <p:extLst>
      <p:ext uri="{BB962C8B-B14F-4D97-AF65-F5344CB8AC3E}">
        <p14:creationId xmlns:p14="http://schemas.microsoft.com/office/powerpoint/2010/main" val="230368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0034EB-987C-4BEA-1A92-9B77A1E68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112964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57E3F-E500-374E-78E7-B20C7B48F4BD}"/>
              </a:ext>
            </a:extLst>
          </p:cNvPr>
          <p:cNvSpPr txBox="1"/>
          <p:nvPr/>
        </p:nvSpPr>
        <p:spPr>
          <a:xfrm>
            <a:off x="5064369" y="3692108"/>
            <a:ext cx="6904767" cy="2800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ai_cmd</a:t>
            </a:r>
            <a:r>
              <a:rPr lang="en-US" altLang="ko-KR" sz="1600" dirty="0"/>
              <a:t>= </a:t>
            </a:r>
            <a:r>
              <a:rPr lang="ko-KR" altLang="en-US" sz="1600" dirty="0"/>
              <a:t>오늘은 </a:t>
            </a:r>
            <a:r>
              <a:rPr lang="en-US" altLang="ko-KR" sz="1600" dirty="0" err="1"/>
              <a:t>npc.get_name</a:t>
            </a:r>
            <a:r>
              <a:rPr lang="en-US" altLang="ko-KR" sz="1600" dirty="0"/>
              <a:t>() </a:t>
            </a:r>
            <a:r>
              <a:rPr lang="ko-KR" altLang="en-US" sz="1600" dirty="0"/>
              <a:t>와</a:t>
            </a:r>
            <a:r>
              <a:rPr lang="en-US" altLang="ko-KR" sz="1600" dirty="0"/>
              <a:t> place </a:t>
            </a:r>
            <a:r>
              <a:rPr lang="ko-KR" altLang="en-US" sz="1600" dirty="0"/>
              <a:t>에서 만나기로 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그녀가 나에게 </a:t>
            </a:r>
            <a:r>
              <a:rPr lang="en-US" altLang="ko-KR" sz="1600" dirty="0"/>
              <a:t>	</a:t>
            </a:r>
            <a:r>
              <a:rPr lang="ko-KR" altLang="en-US" sz="1600" dirty="0"/>
              <a:t>할 것 같은 말을 세 문장으로 그녀가 말하는 것처럼 반말로 써줘</a:t>
            </a:r>
            <a:r>
              <a:rPr lang="en-US" altLang="ko-KR" sz="1600" dirty="0"/>
              <a:t>. 	</a:t>
            </a:r>
            <a:r>
              <a:rPr lang="ko-KR" altLang="en-US" sz="1600" dirty="0"/>
              <a:t>세번 째 문장은 질문으로 해줘</a:t>
            </a:r>
            <a:r>
              <a:rPr lang="en-US" altLang="ko-KR" sz="1600" dirty="0"/>
              <a:t>. </a:t>
            </a:r>
            <a:r>
              <a:rPr lang="ko-KR" altLang="en-US" sz="1600" dirty="0"/>
              <a:t>번호는 </a:t>
            </a:r>
            <a:r>
              <a:rPr lang="ko-KR" altLang="en-US" sz="1600" dirty="0" err="1"/>
              <a:t>빼줘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ai_cmd</a:t>
            </a:r>
            <a:r>
              <a:rPr lang="en-US" altLang="ko-KR" sz="1600" dirty="0"/>
              <a:t>= </a:t>
            </a:r>
            <a:r>
              <a:rPr lang="ko-KR" altLang="en-US" sz="1600" dirty="0"/>
              <a:t>그녀는 </a:t>
            </a:r>
            <a:r>
              <a:rPr lang="en-US" altLang="ko-KR" sz="1600" dirty="0"/>
              <a:t>quest </a:t>
            </a:r>
            <a:r>
              <a:rPr lang="ko-KR" altLang="en-US" sz="1600" dirty="0"/>
              <a:t>라고 질문을 했어</a:t>
            </a:r>
            <a:r>
              <a:rPr lang="en-US" altLang="ko-KR" sz="1600" dirty="0"/>
              <a:t>. </a:t>
            </a:r>
            <a:r>
              <a:rPr lang="ko-KR" altLang="en-US" sz="1600" dirty="0"/>
              <a:t>내가 할 대답을 내가 말하는 것처럼 　　　　　　　　　　　</a:t>
            </a:r>
            <a:r>
              <a:rPr lang="en-US" altLang="ko-KR" sz="1600" dirty="0"/>
              <a:t>	</a:t>
            </a:r>
            <a:r>
              <a:rPr lang="ko-KR" altLang="en-US" sz="1600" dirty="0"/>
              <a:t>반말로 써줘</a:t>
            </a:r>
            <a:r>
              <a:rPr lang="en-US" altLang="ko-KR" sz="1600" dirty="0"/>
              <a:t>. </a:t>
            </a:r>
            <a:r>
              <a:rPr lang="ko-KR" altLang="en-US" sz="1600" dirty="0"/>
              <a:t>대답의 선택지는 세 가지로 매우 상반되게 해줘</a:t>
            </a:r>
            <a:r>
              <a:rPr lang="en-US" altLang="ko-KR" sz="1600" dirty="0"/>
              <a:t>. </a:t>
            </a:r>
            <a:r>
              <a:rPr lang="ko-KR" altLang="en-US" sz="1600" dirty="0"/>
              <a:t>대답</a:t>
            </a:r>
            <a:r>
              <a:rPr lang="en-US" altLang="ko-KR" sz="1600" dirty="0"/>
              <a:t>	</a:t>
            </a:r>
            <a:r>
              <a:rPr lang="ko-KR" altLang="en-US" sz="1600" dirty="0"/>
              <a:t>마다 앞에 </a:t>
            </a:r>
            <a:r>
              <a:rPr lang="en-US" altLang="ko-KR" sz="1600" dirty="0"/>
              <a:t>1. 2.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번호를 붙여줘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ai_cmd</a:t>
            </a:r>
            <a:r>
              <a:rPr lang="en-US" altLang="ko-KR" sz="1600" dirty="0"/>
              <a:t>= </a:t>
            </a:r>
            <a:r>
              <a:rPr lang="ko-KR" altLang="en-US" sz="1600" dirty="0"/>
              <a:t>그녀가 어떤 대답을 좋아할지 순서대로 알려줘</a:t>
            </a:r>
            <a:r>
              <a:rPr lang="en-US" altLang="ko-KR" sz="1600" dirty="0"/>
              <a:t>. </a:t>
            </a:r>
            <a:r>
              <a:rPr lang="ko-KR" altLang="en-US" sz="1600" dirty="0"/>
              <a:t>참고로 나의 대답은 </a:t>
            </a:r>
            <a:r>
              <a:rPr lang="en-US" altLang="ko-KR" sz="1600" dirty="0"/>
              <a:t>	choices</a:t>
            </a:r>
            <a:r>
              <a:rPr lang="ko-KR" altLang="en-US" sz="1600" dirty="0"/>
              <a:t>였어</a:t>
            </a:r>
            <a:r>
              <a:rPr lang="en-US" altLang="ko-KR" sz="1600" dirty="0"/>
              <a:t>. </a:t>
            </a:r>
            <a:r>
              <a:rPr lang="ko-KR" altLang="en-US" sz="1600" dirty="0"/>
              <a:t>그녀가 좋아할 대답의 순서를 </a:t>
            </a:r>
            <a:r>
              <a:rPr lang="en-US" altLang="ko-KR" sz="1600" dirty="0"/>
              <a:t>321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숫자만 </a:t>
            </a:r>
            <a:r>
              <a:rPr lang="en-US" altLang="ko-KR" sz="1600" dirty="0"/>
              <a:t>	</a:t>
            </a:r>
            <a:r>
              <a:rPr lang="ko-KR" altLang="en-US" sz="1600" dirty="0"/>
              <a:t>써줘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숫자말고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다른건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쓰지마</a:t>
            </a:r>
            <a:r>
              <a:rPr lang="en-US" altLang="ko-KR" sz="1600" dirty="0"/>
              <a:t>.”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322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87DA59-31BB-F588-4F21-89A6E58B5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126157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98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EDFCF01-E72E-9EB0-E7A9-7D96402E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112964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9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00E5F36-0AA3-8BED-7C28-4BCFAA855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150352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3193F-8954-1714-814C-6EF6E5B21A8D}"/>
              </a:ext>
            </a:extLst>
          </p:cNvPr>
          <p:cNvSpPr txBox="1"/>
          <p:nvPr/>
        </p:nvSpPr>
        <p:spPr>
          <a:xfrm>
            <a:off x="5064369" y="1329662"/>
            <a:ext cx="6904767" cy="18158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ai_cmd</a:t>
            </a:r>
            <a:r>
              <a:rPr lang="en-US" altLang="ko-KR" sz="1600" dirty="0"/>
              <a:t> = </a:t>
            </a:r>
            <a:r>
              <a:rPr lang="ko-KR" altLang="en-US" sz="1600" dirty="0"/>
              <a:t>그녀에게 사랑 고백을 하려고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내가 그녀에게 사랑 고백하는 </a:t>
            </a:r>
            <a:r>
              <a:rPr lang="en-US" altLang="ko-KR" sz="1600" dirty="0"/>
              <a:t>	</a:t>
            </a:r>
            <a:r>
              <a:rPr lang="ko-KR" altLang="en-US" sz="1600" dirty="0"/>
              <a:t>것을 내가 말하는 것처럼 반말로 써줘</a:t>
            </a:r>
            <a:r>
              <a:rPr lang="en-US" altLang="ko-KR" sz="1600" dirty="0"/>
              <a:t>. </a:t>
            </a:r>
            <a:r>
              <a:rPr lang="ko-KR" altLang="en-US" sz="1600" dirty="0"/>
              <a:t>멘트의 선택지는 세 가지로 </a:t>
            </a:r>
            <a:r>
              <a:rPr lang="en-US" altLang="ko-KR" sz="1600" dirty="0"/>
              <a:t>	</a:t>
            </a:r>
            <a:r>
              <a:rPr lang="ko-KR" altLang="en-US" sz="1600" dirty="0"/>
              <a:t>매우 상반되게 해줘</a:t>
            </a:r>
            <a:r>
              <a:rPr lang="en-US" altLang="ko-KR" sz="1600" dirty="0"/>
              <a:t>. </a:t>
            </a:r>
            <a:r>
              <a:rPr lang="ko-KR" altLang="en-US" sz="1600" dirty="0"/>
              <a:t>멘트마다 앞에 </a:t>
            </a:r>
            <a:r>
              <a:rPr lang="en-US" altLang="ko-KR" sz="1600" dirty="0"/>
              <a:t>1. 2.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번호를 붙여</a:t>
            </a:r>
            <a:r>
              <a:rPr lang="en-US" altLang="ko-KR" sz="1600" dirty="0"/>
              <a:t>	</a:t>
            </a:r>
            <a:r>
              <a:rPr lang="ko-KR" altLang="en-US" sz="1600" dirty="0"/>
              <a:t>줘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ai_cmd</a:t>
            </a:r>
            <a:r>
              <a:rPr lang="en-US" altLang="ko-KR" sz="1600" dirty="0"/>
              <a:t> = </a:t>
            </a:r>
            <a:r>
              <a:rPr lang="ko-KR" altLang="en-US" sz="1600" dirty="0"/>
              <a:t>그녀가 어떤 고백을 좋아할지 순서대로 알려줘</a:t>
            </a:r>
            <a:r>
              <a:rPr lang="en-US" altLang="ko-KR" sz="1600" dirty="0"/>
              <a:t>. </a:t>
            </a:r>
            <a:r>
              <a:rPr lang="ko-KR" altLang="en-US" sz="1600" dirty="0"/>
              <a:t>참고로 나의 고백은 </a:t>
            </a:r>
            <a:r>
              <a:rPr lang="en-US" altLang="ko-KR" sz="1600" dirty="0"/>
              <a:t>	choice[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</a:t>
            </a:r>
            <a:r>
              <a:rPr lang="ko-KR" altLang="en-US" sz="1600" dirty="0"/>
              <a:t>였어．그녀가 좋아할 고백의 순서를 </a:t>
            </a:r>
            <a:r>
              <a:rPr lang="en-US" altLang="ko-KR" sz="1600" dirty="0"/>
              <a:t>321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숫자</a:t>
            </a:r>
            <a:r>
              <a:rPr lang="en-US" altLang="ko-KR" sz="1600" dirty="0"/>
              <a:t>	</a:t>
            </a:r>
            <a:r>
              <a:rPr lang="ko-KR" altLang="en-US" sz="1600" dirty="0"/>
              <a:t>만 써줘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숫자말고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다른건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쓰지마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2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EBBA7A8-50BC-2685-3FE8-BDD6936A7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139476" cy="4921250"/>
          </a:xfrm>
        </p:spPr>
      </p:pic>
    </p:spTree>
    <p:extLst>
      <p:ext uri="{BB962C8B-B14F-4D97-AF65-F5344CB8AC3E}">
        <p14:creationId xmlns:p14="http://schemas.microsoft.com/office/powerpoint/2010/main" val="205095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CCD02D-5811-49B6-052F-60CCA3476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5879497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20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class </a:t>
            </a:r>
            <a:r>
              <a:rPr lang="en-US" altLang="ko-KR" sz="3200" b="1" dirty="0" err="1"/>
              <a:t>npc</a:t>
            </a:r>
            <a:endParaRPr lang="ko-KR" altLang="en-US" sz="32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C3A394E-AFE8-85A7-7523-0025E49629D4}"/>
              </a:ext>
            </a:extLst>
          </p:cNvPr>
          <p:cNvGrpSpPr/>
          <p:nvPr/>
        </p:nvGrpSpPr>
        <p:grpSpPr>
          <a:xfrm>
            <a:off x="1199216" y="2486668"/>
            <a:ext cx="1847461" cy="2092389"/>
            <a:chOff x="1341456" y="2640520"/>
            <a:chExt cx="1847461" cy="2092389"/>
          </a:xfrm>
        </p:grpSpPr>
        <p:pic>
          <p:nvPicPr>
            <p:cNvPr id="8" name="그래픽 7" descr="사용자 윤곽선">
              <a:extLst>
                <a:ext uri="{FF2B5EF4-FFF2-40B4-BE49-F238E27FC236}">
                  <a16:creationId xmlns:a16="http://schemas.microsoft.com/office/drawing/2014/main" id="{EB1D97D5-FB63-ECA0-4D2A-E44F81592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5187" y="2640520"/>
              <a:ext cx="1800000" cy="180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53DDF8-275C-B141-73FE-3A5D309F533C}"/>
                </a:ext>
              </a:extLst>
            </p:cNvPr>
            <p:cNvSpPr txBox="1"/>
            <p:nvPr/>
          </p:nvSpPr>
          <p:spPr>
            <a:xfrm>
              <a:off x="1341456" y="4148134"/>
              <a:ext cx="1847461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endParaRPr lang="en-US" altLang="ko-KR" sz="3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93CC73-1262-3762-03BA-8684FC5AF699}"/>
              </a:ext>
            </a:extLst>
          </p:cNvPr>
          <p:cNvSpPr txBox="1"/>
          <p:nvPr/>
        </p:nvSpPr>
        <p:spPr>
          <a:xfrm>
            <a:off x="3576320" y="2486668"/>
            <a:ext cx="816222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 err="1"/>
              <a:t>npc</a:t>
            </a:r>
            <a:r>
              <a:rPr lang="en-US" altLang="ko-KR" sz="2800" dirty="0"/>
              <a:t> </a:t>
            </a:r>
            <a:r>
              <a:rPr lang="ko-KR" altLang="en-US" sz="2800" dirty="0"/>
              <a:t>특징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	name,</a:t>
            </a:r>
            <a:r>
              <a:rPr lang="ko-KR" altLang="en-US" sz="2800" dirty="0"/>
              <a:t> </a:t>
            </a:r>
            <a:r>
              <a:rPr lang="en-US" altLang="ko-KR" sz="2800" dirty="0"/>
              <a:t>look,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mbti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like,</a:t>
            </a:r>
            <a:r>
              <a:rPr lang="ko-KR" altLang="en-US" sz="2800" dirty="0"/>
              <a:t> </a:t>
            </a:r>
            <a:r>
              <a:rPr lang="en-US" altLang="ko-KR" sz="2800" dirty="0"/>
              <a:t>note,</a:t>
            </a:r>
            <a:r>
              <a:rPr lang="ko-KR" altLang="en-US" sz="2800" dirty="0"/>
              <a:t> </a:t>
            </a:r>
            <a:r>
              <a:rPr lang="en-US" altLang="ko-KR" sz="2800" dirty="0"/>
              <a:t>relation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사용자와의 관계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	love, gone</a:t>
            </a:r>
          </a:p>
        </p:txBody>
      </p:sp>
    </p:spTree>
    <p:extLst>
      <p:ext uri="{BB962C8B-B14F-4D97-AF65-F5344CB8AC3E}">
        <p14:creationId xmlns:p14="http://schemas.microsoft.com/office/powerpoint/2010/main" val="24067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37F4-DC79-780D-935B-15AFB222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B5A3-308C-2C23-AE22-2AF582DB5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Introduction</a:t>
            </a:r>
          </a:p>
          <a:p>
            <a:r>
              <a:rPr lang="en-US" altLang="ko-KR" dirty="0"/>
              <a:t>Architecture</a:t>
            </a:r>
          </a:p>
          <a:p>
            <a:r>
              <a:rPr lang="en-US" altLang="ko-KR" dirty="0"/>
              <a:t>Key Features</a:t>
            </a:r>
          </a:p>
          <a:p>
            <a:r>
              <a:rPr lang="en-US" altLang="ko-KR" dirty="0"/>
              <a:t>OOP Concepts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5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class </a:t>
            </a:r>
            <a:r>
              <a:rPr lang="en-US" altLang="ko-KR" sz="3200" b="1" dirty="0" err="1"/>
              <a:t>main_npc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npc</a:t>
            </a:r>
            <a:r>
              <a:rPr lang="ko-KR" altLang="en-US" sz="3200" dirty="0"/>
              <a:t>의 자식 </a:t>
            </a:r>
            <a:r>
              <a:rPr lang="en-US" altLang="ko-KR" sz="3200" dirty="0"/>
              <a:t>class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9B14FF-5C82-BE6A-3B70-E97A5E667E6C}"/>
              </a:ext>
            </a:extLst>
          </p:cNvPr>
          <p:cNvGrpSpPr/>
          <p:nvPr/>
        </p:nvGrpSpPr>
        <p:grpSpPr>
          <a:xfrm>
            <a:off x="1199216" y="2486668"/>
            <a:ext cx="1847461" cy="2092389"/>
            <a:chOff x="1341456" y="2640520"/>
            <a:chExt cx="1847461" cy="2092389"/>
          </a:xfrm>
        </p:grpSpPr>
        <p:pic>
          <p:nvPicPr>
            <p:cNvPr id="4" name="그래픽 3" descr="사용자 윤곽선">
              <a:extLst>
                <a:ext uri="{FF2B5EF4-FFF2-40B4-BE49-F238E27FC236}">
                  <a16:creationId xmlns:a16="http://schemas.microsoft.com/office/drawing/2014/main" id="{A38A6830-1E0E-5352-F5B3-8BC8A1E5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5187" y="2640520"/>
              <a:ext cx="1800000" cy="180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2F2A8C-CD1A-7F9C-19EC-4A9FA6842634}"/>
                </a:ext>
              </a:extLst>
            </p:cNvPr>
            <p:cNvSpPr txBox="1"/>
            <p:nvPr/>
          </p:nvSpPr>
          <p:spPr>
            <a:xfrm>
              <a:off x="1341456" y="4148134"/>
              <a:ext cx="1847461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dirty="0" err="1"/>
                <a:t>npc_main</a:t>
              </a:r>
              <a:endParaRPr lang="en-US" altLang="ko-KR" sz="3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F8F4A8-5589-93D3-587A-048F7D2C6FC4}"/>
              </a:ext>
            </a:extLst>
          </p:cNvPr>
          <p:cNvSpPr txBox="1"/>
          <p:nvPr/>
        </p:nvSpPr>
        <p:spPr>
          <a:xfrm>
            <a:off x="3576320" y="2486668"/>
            <a:ext cx="816222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 err="1"/>
              <a:t>npc</a:t>
            </a:r>
            <a:r>
              <a:rPr lang="en-US" altLang="ko-KR" sz="2800" dirty="0"/>
              <a:t> </a:t>
            </a:r>
            <a:r>
              <a:rPr lang="ko-KR" altLang="en-US" sz="2800" dirty="0"/>
              <a:t>특징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	name,</a:t>
            </a:r>
            <a:r>
              <a:rPr lang="ko-KR" altLang="en-US" sz="2800" dirty="0"/>
              <a:t> </a:t>
            </a:r>
            <a:r>
              <a:rPr lang="en-US" altLang="ko-KR" sz="2800" dirty="0"/>
              <a:t>look,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mbti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like,</a:t>
            </a:r>
            <a:r>
              <a:rPr lang="ko-KR" altLang="en-US" sz="2800" dirty="0"/>
              <a:t> </a:t>
            </a:r>
            <a:r>
              <a:rPr lang="en-US" altLang="ko-KR" sz="2800" dirty="0"/>
              <a:t>note,</a:t>
            </a:r>
            <a:r>
              <a:rPr lang="ko-KR" altLang="en-US" sz="2800" dirty="0"/>
              <a:t> </a:t>
            </a:r>
            <a:r>
              <a:rPr lang="en-US" altLang="ko-KR" sz="2800" dirty="0"/>
              <a:t>relation</a:t>
            </a:r>
          </a:p>
          <a:p>
            <a:endParaRPr lang="en-US" altLang="ko-KR" sz="2800" dirty="0"/>
          </a:p>
          <a:p>
            <a:r>
              <a:rPr lang="ko-KR" altLang="en-US" sz="2800" dirty="0"/>
              <a:t>사용자와의 관계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	love, gone</a:t>
            </a:r>
          </a:p>
        </p:txBody>
      </p:sp>
    </p:spTree>
    <p:extLst>
      <p:ext uri="{BB962C8B-B14F-4D97-AF65-F5344CB8AC3E}">
        <p14:creationId xmlns:p14="http://schemas.microsoft.com/office/powerpoint/2010/main" val="46238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class </a:t>
            </a:r>
            <a:r>
              <a:rPr lang="en-US" altLang="ko-KR" sz="3200" b="1" dirty="0" err="1"/>
              <a:t>main_npc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npc</a:t>
            </a:r>
            <a:r>
              <a:rPr lang="ko-KR" altLang="en-US" sz="3200" dirty="0"/>
              <a:t>의 자식 </a:t>
            </a:r>
            <a:r>
              <a:rPr lang="en-US" altLang="ko-KR" sz="3200" dirty="0"/>
              <a:t>class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9B14FF-5C82-BE6A-3B70-E97A5E667E6C}"/>
              </a:ext>
            </a:extLst>
          </p:cNvPr>
          <p:cNvGrpSpPr/>
          <p:nvPr/>
        </p:nvGrpSpPr>
        <p:grpSpPr>
          <a:xfrm>
            <a:off x="1199216" y="2486668"/>
            <a:ext cx="1847461" cy="2092389"/>
            <a:chOff x="1341456" y="2640520"/>
            <a:chExt cx="1847461" cy="2092389"/>
          </a:xfrm>
        </p:grpSpPr>
        <p:pic>
          <p:nvPicPr>
            <p:cNvPr id="4" name="그래픽 3" descr="사용자 윤곽선">
              <a:extLst>
                <a:ext uri="{FF2B5EF4-FFF2-40B4-BE49-F238E27FC236}">
                  <a16:creationId xmlns:a16="http://schemas.microsoft.com/office/drawing/2014/main" id="{A38A6830-1E0E-5352-F5B3-8BC8A1E5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5187" y="2640520"/>
              <a:ext cx="1800000" cy="180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2F2A8C-CD1A-7F9C-19EC-4A9FA6842634}"/>
                </a:ext>
              </a:extLst>
            </p:cNvPr>
            <p:cNvSpPr txBox="1"/>
            <p:nvPr/>
          </p:nvSpPr>
          <p:spPr>
            <a:xfrm>
              <a:off x="1341456" y="4148134"/>
              <a:ext cx="1847461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dirty="0" err="1"/>
                <a:t>npc_main</a:t>
              </a:r>
              <a:endParaRPr lang="en-US" altLang="ko-KR" sz="3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F8F4A8-5589-93D3-587A-048F7D2C6FC4}"/>
              </a:ext>
            </a:extLst>
          </p:cNvPr>
          <p:cNvSpPr txBox="1"/>
          <p:nvPr/>
        </p:nvSpPr>
        <p:spPr>
          <a:xfrm>
            <a:off x="3576320" y="2486668"/>
            <a:ext cx="8162227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/>
              <a:t>virtual </a:t>
            </a:r>
            <a:r>
              <a:rPr lang="ko-KR" altLang="en-US" sz="2800" dirty="0"/>
              <a:t>함수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err="1"/>
              <a:t>set_name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set_look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set_mbti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set_relation</a:t>
            </a:r>
            <a:r>
              <a:rPr lang="en-US" altLang="ko-KR" sz="2800" dirty="0"/>
              <a:t>, 	</a:t>
            </a:r>
            <a:r>
              <a:rPr lang="en-US" altLang="ko-KR" sz="2800" dirty="0" err="1"/>
              <a:t>print_look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print_look</a:t>
            </a:r>
            <a:r>
              <a:rPr lang="en-US" altLang="ko-KR" sz="2800" dirty="0"/>
              <a:t>:</a:t>
            </a:r>
          </a:p>
          <a:p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F1554-A9D2-9E6A-4BD3-C3BA3F166F65}"/>
              </a:ext>
            </a:extLst>
          </p:cNvPr>
          <p:cNvSpPr txBox="1"/>
          <p:nvPr/>
        </p:nvSpPr>
        <p:spPr>
          <a:xfrm>
            <a:off x="1805940" y="5085605"/>
            <a:ext cx="10096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sys_cmd</a:t>
            </a:r>
            <a:r>
              <a:rPr lang="en-US" altLang="ko-KR" sz="2400" dirty="0"/>
              <a:t> = "</a:t>
            </a:r>
            <a:r>
              <a:rPr lang="en-US" altLang="ko-KR" sz="2400" dirty="0" err="1"/>
              <a:t>wget</a:t>
            </a:r>
            <a:r>
              <a:rPr lang="en-US" altLang="ko-KR" sz="2400" dirty="0"/>
              <a:t> -O ./</a:t>
            </a:r>
            <a:r>
              <a:rPr lang="en-US" altLang="ko-KR" sz="2400" dirty="0" err="1"/>
              <a:t>heart_signal_src</a:t>
            </a:r>
            <a:r>
              <a:rPr lang="en-US" altLang="ko-KR" sz="2400" dirty="0"/>
              <a:t>/" + name + </a:t>
            </a:r>
            <a:r>
              <a:rPr lang="en-US" altLang="ko-KR" sz="2400" dirty="0" err="1"/>
              <a:t>to_string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 + ".</a:t>
            </a:r>
            <a:r>
              <a:rPr lang="en-US" altLang="ko-KR" sz="2400" dirty="0" err="1"/>
              <a:t>png</a:t>
            </a:r>
            <a:r>
              <a:rPr lang="en-US" altLang="ko-KR" sz="2400" dirty="0"/>
              <a:t> ";</a:t>
            </a:r>
          </a:p>
          <a:p>
            <a:r>
              <a:rPr lang="en-US" altLang="ko-KR" sz="2400" dirty="0" err="1"/>
              <a:t>sys_cmd</a:t>
            </a:r>
            <a:r>
              <a:rPr lang="en-US" altLang="ko-KR" sz="2400" dirty="0"/>
              <a:t> = "</a:t>
            </a:r>
            <a:r>
              <a:rPr lang="en-US" altLang="ko-KR" sz="2400" dirty="0" err="1"/>
              <a:t>tiv</a:t>
            </a:r>
            <a:r>
              <a:rPr lang="en-US" altLang="ko-KR" sz="2400" dirty="0"/>
              <a:t> -w 100 -h 100 ./</a:t>
            </a:r>
            <a:r>
              <a:rPr lang="en-US" altLang="ko-KR" sz="2400" dirty="0" err="1"/>
              <a:t>heart_signal_src</a:t>
            </a:r>
            <a:r>
              <a:rPr lang="en-US" altLang="ko-KR" sz="2400" dirty="0"/>
              <a:t>/" + name + </a:t>
            </a:r>
            <a:r>
              <a:rPr lang="en-US" altLang="ko-KR" sz="2400" dirty="0" err="1"/>
              <a:t>to_string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 + ".</a:t>
            </a:r>
            <a:r>
              <a:rPr lang="en-US" altLang="ko-KR" sz="2400" dirty="0" err="1"/>
              <a:t>png</a:t>
            </a:r>
            <a:r>
              <a:rPr lang="en-US" altLang="ko-KR" sz="2400" dirty="0"/>
              <a:t>";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02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class user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9B14FF-5C82-BE6A-3B70-E97A5E667E6C}"/>
              </a:ext>
            </a:extLst>
          </p:cNvPr>
          <p:cNvGrpSpPr/>
          <p:nvPr/>
        </p:nvGrpSpPr>
        <p:grpSpPr>
          <a:xfrm>
            <a:off x="1199216" y="2486668"/>
            <a:ext cx="1847461" cy="2092389"/>
            <a:chOff x="1341456" y="2640520"/>
            <a:chExt cx="1847461" cy="2092389"/>
          </a:xfrm>
        </p:grpSpPr>
        <p:pic>
          <p:nvPicPr>
            <p:cNvPr id="4" name="그래픽 3" descr="사용자 단색으로 채워진">
              <a:extLst>
                <a:ext uri="{FF2B5EF4-FFF2-40B4-BE49-F238E27FC236}">
                  <a16:creationId xmlns:a16="http://schemas.microsoft.com/office/drawing/2014/main" id="{A38A6830-1E0E-5352-F5B3-8BC8A1E5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365187" y="2640520"/>
              <a:ext cx="1800000" cy="180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2F2A8C-CD1A-7F9C-19EC-4A9FA6842634}"/>
                </a:ext>
              </a:extLst>
            </p:cNvPr>
            <p:cNvSpPr txBox="1"/>
            <p:nvPr/>
          </p:nvSpPr>
          <p:spPr>
            <a:xfrm>
              <a:off x="1341456" y="4148134"/>
              <a:ext cx="1847461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200" dirty="0"/>
                <a:t>user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F8F4A8-5589-93D3-587A-048F7D2C6FC4}"/>
              </a:ext>
            </a:extLst>
          </p:cNvPr>
          <p:cNvSpPr txBox="1"/>
          <p:nvPr/>
        </p:nvSpPr>
        <p:spPr>
          <a:xfrm>
            <a:off x="3576320" y="3055809"/>
            <a:ext cx="8162227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dirty="0"/>
              <a:t>user </a:t>
            </a:r>
            <a:r>
              <a:rPr lang="ko-KR" altLang="en-US" sz="2800" dirty="0"/>
              <a:t>특징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	name,</a:t>
            </a:r>
            <a:r>
              <a:rPr lang="ko-KR" altLang="en-US" sz="2800" dirty="0"/>
              <a:t> </a:t>
            </a:r>
            <a:r>
              <a:rPr lang="en-US" altLang="ko-KR" sz="2800" dirty="0" err="1"/>
              <a:t>her_gender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93703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3" y="1098038"/>
            <a:ext cx="11773311" cy="548237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class program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init_list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/>
              <a:t>- program(bool _saved)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fix_str</a:t>
            </a:r>
            <a:r>
              <a:rPr lang="en-US" altLang="ko-KR" sz="2800" dirty="0"/>
              <a:t>(string &amp;str)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div_str</a:t>
            </a:r>
            <a:r>
              <a:rPr lang="en-US" altLang="ko-KR" sz="2800" dirty="0"/>
              <a:t>(string str1, string &amp;str2, int num)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set_pick</a:t>
            </a:r>
            <a:r>
              <a:rPr lang="en-US" altLang="ko-KR" sz="2800" dirty="0"/>
              <a:t>(string str, int* </a:t>
            </a:r>
            <a:r>
              <a:rPr lang="en-US" altLang="ko-KR" sz="2800" dirty="0" err="1"/>
              <a:t>arr</a:t>
            </a:r>
            <a:r>
              <a:rPr lang="en-US" altLang="ko-KR" sz="2800" dirty="0"/>
              <a:t>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set_npc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 &amp;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init_npc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/>
              <a:t>- int </a:t>
            </a:r>
            <a:r>
              <a:rPr lang="en-US" altLang="ko-KR" sz="2800" dirty="0" err="1"/>
              <a:t>run_day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set_girl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/>
              <a:t>- int </a:t>
            </a:r>
            <a:r>
              <a:rPr lang="en-US" altLang="ko-KR" sz="2800" dirty="0" err="1"/>
              <a:t>end_talk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 &amp;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run_talk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&amp; 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161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3" y="1098038"/>
            <a:ext cx="11773311" cy="548237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class program</a:t>
            </a:r>
          </a:p>
          <a:p>
            <a:pPr marL="457200" lvl="1" indent="0">
              <a:buNone/>
            </a:pPr>
            <a:r>
              <a:rPr lang="en-US" altLang="ko-KR" sz="2800" dirty="0"/>
              <a:t>- int </a:t>
            </a:r>
            <a:r>
              <a:rPr lang="en-US" altLang="ko-KR" sz="2800" dirty="0" err="1"/>
              <a:t>run_day</a:t>
            </a:r>
            <a:r>
              <a:rPr lang="en-US" altLang="ko-KR" sz="2800" dirty="0"/>
              <a:t>()</a:t>
            </a:r>
          </a:p>
          <a:p>
            <a:pPr marL="457200" lvl="1" indent="0">
              <a:buNone/>
            </a:pPr>
            <a:r>
              <a:rPr lang="en-US" altLang="ko-KR" sz="2800" dirty="0"/>
              <a:t>	: </a:t>
            </a:r>
            <a:r>
              <a:rPr lang="ko-KR" altLang="en-US" sz="2800" dirty="0"/>
              <a:t>대화할 </a:t>
            </a:r>
            <a:r>
              <a:rPr lang="en-US" altLang="ko-KR" sz="2800" dirty="0" err="1"/>
              <a:t>npc</a:t>
            </a:r>
            <a:r>
              <a:rPr lang="ko-KR" altLang="en-US" sz="2800" dirty="0"/>
              <a:t>를 정해준 후</a:t>
            </a:r>
            <a:r>
              <a:rPr lang="en-US" altLang="ko-KR" sz="2800" dirty="0"/>
              <a:t>,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대화를 구현하는 </a:t>
            </a:r>
            <a:r>
              <a:rPr lang="en-US" altLang="ko-KR" sz="2800" dirty="0" err="1"/>
              <a:t>run_talk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  <a:r>
              <a:rPr lang="ko-KR" altLang="en-US" sz="2800" dirty="0"/>
              <a:t>를 </a:t>
            </a:r>
            <a:r>
              <a:rPr lang="en-US" altLang="ko-KR" sz="2800" dirty="0"/>
              <a:t>3</a:t>
            </a:r>
            <a:r>
              <a:rPr lang="ko-KR" altLang="en-US" sz="2800" dirty="0"/>
              <a:t>번</a:t>
            </a:r>
            <a:r>
              <a:rPr lang="en-US" altLang="ko-KR" sz="2800" dirty="0"/>
              <a:t>,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대화의 마무리와 고백 시스템을 거치는 </a:t>
            </a:r>
            <a:r>
              <a:rPr lang="en-US" altLang="ko-KR" sz="2800" dirty="0" err="1"/>
              <a:t>end_talk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  <a:r>
              <a:rPr lang="ko-KR" altLang="en-US" sz="2800" dirty="0"/>
              <a:t>를 해준 후</a:t>
            </a: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다음날 데이트할 상대를 고르는 </a:t>
            </a:r>
            <a:r>
              <a:rPr lang="en-US" altLang="ko-KR" sz="2800" dirty="0" err="1"/>
              <a:t>set_girl</a:t>
            </a:r>
            <a:r>
              <a:rPr lang="ko-KR" altLang="en-US" sz="2800" dirty="0"/>
              <a:t>을 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49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3" y="1098038"/>
            <a:ext cx="11773311" cy="5482376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class program</a:t>
            </a:r>
          </a:p>
          <a:p>
            <a:pPr marL="457200" lvl="1" indent="0">
              <a:buNone/>
            </a:pPr>
            <a:r>
              <a:rPr lang="en-US" altLang="ko-KR" sz="2800" dirty="0"/>
              <a:t>- int </a:t>
            </a:r>
            <a:r>
              <a:rPr lang="en-US" altLang="ko-KR" sz="2800" dirty="0" err="1"/>
              <a:t>end_talk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 &amp;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</a:p>
          <a:p>
            <a:pPr marL="457200" lvl="1" indent="0">
              <a:buNone/>
            </a:pPr>
            <a:r>
              <a:rPr lang="en-US" altLang="ko-KR" sz="2800" dirty="0"/>
              <a:t>	: </a:t>
            </a:r>
            <a:r>
              <a:rPr lang="ko-KR" altLang="en-US" sz="2800" dirty="0"/>
              <a:t>하루 대화의 마지막에 고백 시스템을 거친다</a:t>
            </a:r>
            <a:r>
              <a:rPr lang="en-US" altLang="ko-KR" sz="2800" dirty="0"/>
              <a:t>.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457200" lvl="1" indent="0">
              <a:buNone/>
            </a:pPr>
            <a:r>
              <a:rPr lang="en-US" altLang="ko-KR" sz="2800" dirty="0"/>
              <a:t>- void </a:t>
            </a:r>
            <a:r>
              <a:rPr lang="en-US" altLang="ko-KR" sz="2800" dirty="0" err="1"/>
              <a:t>run_talk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&amp; </a:t>
            </a:r>
            <a:r>
              <a:rPr lang="en-US" altLang="ko-KR" sz="2800" dirty="0" err="1"/>
              <a:t>npc</a:t>
            </a:r>
            <a:r>
              <a:rPr lang="en-US" altLang="ko-KR" sz="2800" dirty="0"/>
              <a:t>)</a:t>
            </a:r>
          </a:p>
          <a:p>
            <a:pPr marL="457200" lvl="1" indent="0">
              <a:buNone/>
            </a:pPr>
            <a:r>
              <a:rPr lang="en-US" altLang="ko-KR" sz="2800" dirty="0"/>
              <a:t>	: OpenAI</a:t>
            </a:r>
            <a:r>
              <a:rPr lang="ko-KR" altLang="en-US" sz="2800" dirty="0"/>
              <a:t>를 통해 상대방의 대사와 사용자의 대답 선택지를 받아와 대</a:t>
            </a:r>
            <a:r>
              <a:rPr lang="en-US" altLang="ko-KR" sz="2800" dirty="0"/>
              <a:t>	</a:t>
            </a:r>
            <a:r>
              <a:rPr lang="ko-KR" altLang="en-US" sz="2800" dirty="0"/>
              <a:t>화를 진행할 수 있게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사용자의 대답 선택지에 대한 상대방의 선</a:t>
            </a:r>
            <a:r>
              <a:rPr lang="en-US" altLang="ko-KR" sz="2800" dirty="0"/>
              <a:t>	</a:t>
            </a:r>
            <a:r>
              <a:rPr lang="ko-KR" altLang="en-US" sz="2800" dirty="0"/>
              <a:t>호도를 참고해</a:t>
            </a:r>
            <a:r>
              <a:rPr lang="en-US" altLang="ko-KR" sz="2800" dirty="0"/>
              <a:t>, </a:t>
            </a:r>
            <a:r>
              <a:rPr lang="ko-KR" altLang="en-US" sz="2800" dirty="0"/>
              <a:t>사용자가 선택한 대답에 점수를 부여한다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378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5373C-EC4A-D4FC-78AE-8CAABEDC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8E53-9311-CE1F-2E12-2009113E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3" y="1098038"/>
            <a:ext cx="11773311" cy="4921007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int main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D081A-C165-3DC0-B91C-FD0CF8623066}"/>
              </a:ext>
            </a:extLst>
          </p:cNvPr>
          <p:cNvSpPr txBox="1"/>
          <p:nvPr/>
        </p:nvSpPr>
        <p:spPr>
          <a:xfrm>
            <a:off x="1199216" y="2435157"/>
            <a:ext cx="60340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saved </a:t>
            </a:r>
            <a:r>
              <a:rPr lang="ko-KR" altLang="en-US" sz="2800" dirty="0"/>
              <a:t>모드</a:t>
            </a:r>
            <a:r>
              <a:rPr lang="en-US" altLang="ko-KR" sz="2800" dirty="0"/>
              <a:t>: True/False </a:t>
            </a:r>
            <a:r>
              <a:rPr lang="ko-KR" altLang="en-US" sz="2800" dirty="0"/>
              <a:t>선택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class program program(saved);</a:t>
            </a:r>
          </a:p>
          <a:p>
            <a:r>
              <a:rPr lang="en-US" altLang="ko-KR" sz="2800" dirty="0" err="1"/>
              <a:t>program.init_npc</a:t>
            </a:r>
            <a:r>
              <a:rPr lang="en-US" altLang="ko-KR" sz="2800" dirty="0"/>
              <a:t>();</a:t>
            </a:r>
          </a:p>
          <a:p>
            <a:r>
              <a:rPr lang="en-US" altLang="ko-KR" sz="2800" dirty="0"/>
              <a:t>while(</a:t>
            </a:r>
            <a:r>
              <a:rPr lang="en-US" altLang="ko-KR" sz="2800" dirty="0" err="1"/>
              <a:t>program.run_day</a:t>
            </a:r>
            <a:r>
              <a:rPr lang="en-US" altLang="ko-KR" sz="2800" dirty="0"/>
              <a:t>() == 0);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1290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4A5A7-5E92-97F6-BD6E-329C0B33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 Concepts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86FB60-F8AB-7614-6911-19425FEA5180}"/>
              </a:ext>
            </a:extLst>
          </p:cNvPr>
          <p:cNvSpPr/>
          <p:nvPr/>
        </p:nvSpPr>
        <p:spPr>
          <a:xfrm>
            <a:off x="448290" y="2437535"/>
            <a:ext cx="2663929" cy="3254477"/>
          </a:xfrm>
          <a:custGeom>
            <a:avLst/>
            <a:gdLst>
              <a:gd name="connsiteX0" fmla="*/ 0 w 2663929"/>
              <a:gd name="connsiteY0" fmla="*/ 443997 h 3254477"/>
              <a:gd name="connsiteX1" fmla="*/ 443997 w 2663929"/>
              <a:gd name="connsiteY1" fmla="*/ 0 h 3254477"/>
              <a:gd name="connsiteX2" fmla="*/ 1053735 w 2663929"/>
              <a:gd name="connsiteY2" fmla="*/ 0 h 3254477"/>
              <a:gd name="connsiteX3" fmla="*/ 1627954 w 2663929"/>
              <a:gd name="connsiteY3" fmla="*/ 0 h 3254477"/>
              <a:gd name="connsiteX4" fmla="*/ 2219932 w 2663929"/>
              <a:gd name="connsiteY4" fmla="*/ 0 h 3254477"/>
              <a:gd name="connsiteX5" fmla="*/ 2663929 w 2663929"/>
              <a:gd name="connsiteY5" fmla="*/ 443997 h 3254477"/>
              <a:gd name="connsiteX6" fmla="*/ 2663929 w 2663929"/>
              <a:gd name="connsiteY6" fmla="*/ 964623 h 3254477"/>
              <a:gd name="connsiteX7" fmla="*/ 2663929 w 2663929"/>
              <a:gd name="connsiteY7" fmla="*/ 1579909 h 3254477"/>
              <a:gd name="connsiteX8" fmla="*/ 2663929 w 2663929"/>
              <a:gd name="connsiteY8" fmla="*/ 2171530 h 3254477"/>
              <a:gd name="connsiteX9" fmla="*/ 2663929 w 2663929"/>
              <a:gd name="connsiteY9" fmla="*/ 2810480 h 3254477"/>
              <a:gd name="connsiteX10" fmla="*/ 2219932 w 2663929"/>
              <a:gd name="connsiteY10" fmla="*/ 3254477 h 3254477"/>
              <a:gd name="connsiteX11" fmla="*/ 1681232 w 2663929"/>
              <a:gd name="connsiteY11" fmla="*/ 3254477 h 3254477"/>
              <a:gd name="connsiteX12" fmla="*/ 1124772 w 2663929"/>
              <a:gd name="connsiteY12" fmla="*/ 3254477 h 3254477"/>
              <a:gd name="connsiteX13" fmla="*/ 443997 w 2663929"/>
              <a:gd name="connsiteY13" fmla="*/ 3254477 h 3254477"/>
              <a:gd name="connsiteX14" fmla="*/ 0 w 2663929"/>
              <a:gd name="connsiteY14" fmla="*/ 2810480 h 3254477"/>
              <a:gd name="connsiteX15" fmla="*/ 0 w 2663929"/>
              <a:gd name="connsiteY15" fmla="*/ 2218859 h 3254477"/>
              <a:gd name="connsiteX16" fmla="*/ 0 w 2663929"/>
              <a:gd name="connsiteY16" fmla="*/ 1674568 h 3254477"/>
              <a:gd name="connsiteX17" fmla="*/ 0 w 2663929"/>
              <a:gd name="connsiteY17" fmla="*/ 1035618 h 3254477"/>
              <a:gd name="connsiteX18" fmla="*/ 0 w 2663929"/>
              <a:gd name="connsiteY18" fmla="*/ 443997 h 32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3929" h="3254477" extrusionOk="0">
                <a:moveTo>
                  <a:pt x="0" y="443997"/>
                </a:moveTo>
                <a:cubicBezTo>
                  <a:pt x="34624" y="205596"/>
                  <a:pt x="174613" y="43842"/>
                  <a:pt x="443997" y="0"/>
                </a:cubicBezTo>
                <a:cubicBezTo>
                  <a:pt x="652979" y="-11914"/>
                  <a:pt x="900450" y="-14940"/>
                  <a:pt x="1053735" y="0"/>
                </a:cubicBezTo>
                <a:cubicBezTo>
                  <a:pt x="1207020" y="14940"/>
                  <a:pt x="1409628" y="-6449"/>
                  <a:pt x="1627954" y="0"/>
                </a:cubicBezTo>
                <a:cubicBezTo>
                  <a:pt x="1846280" y="6449"/>
                  <a:pt x="2033990" y="18331"/>
                  <a:pt x="2219932" y="0"/>
                </a:cubicBezTo>
                <a:cubicBezTo>
                  <a:pt x="2423777" y="2390"/>
                  <a:pt x="2648141" y="193323"/>
                  <a:pt x="2663929" y="443997"/>
                </a:cubicBezTo>
                <a:cubicBezTo>
                  <a:pt x="2661477" y="576546"/>
                  <a:pt x="2687745" y="792939"/>
                  <a:pt x="2663929" y="964623"/>
                </a:cubicBezTo>
                <a:cubicBezTo>
                  <a:pt x="2640113" y="1136307"/>
                  <a:pt x="2645784" y="1338542"/>
                  <a:pt x="2663929" y="1579909"/>
                </a:cubicBezTo>
                <a:cubicBezTo>
                  <a:pt x="2682074" y="1821276"/>
                  <a:pt x="2640881" y="1975852"/>
                  <a:pt x="2663929" y="2171530"/>
                </a:cubicBezTo>
                <a:cubicBezTo>
                  <a:pt x="2686977" y="2367208"/>
                  <a:pt x="2677402" y="2543888"/>
                  <a:pt x="2663929" y="2810480"/>
                </a:cubicBezTo>
                <a:cubicBezTo>
                  <a:pt x="2676355" y="3045554"/>
                  <a:pt x="2409390" y="3238680"/>
                  <a:pt x="2219932" y="3254477"/>
                </a:cubicBezTo>
                <a:cubicBezTo>
                  <a:pt x="1986501" y="3257573"/>
                  <a:pt x="1895336" y="3258388"/>
                  <a:pt x="1681232" y="3254477"/>
                </a:cubicBezTo>
                <a:cubicBezTo>
                  <a:pt x="1467128" y="3250566"/>
                  <a:pt x="1308255" y="3251336"/>
                  <a:pt x="1124772" y="3254477"/>
                </a:cubicBezTo>
                <a:cubicBezTo>
                  <a:pt x="941289" y="3257618"/>
                  <a:pt x="668375" y="3231440"/>
                  <a:pt x="443997" y="3254477"/>
                </a:cubicBezTo>
                <a:cubicBezTo>
                  <a:pt x="222475" y="3266381"/>
                  <a:pt x="179" y="3034484"/>
                  <a:pt x="0" y="2810480"/>
                </a:cubicBezTo>
                <a:cubicBezTo>
                  <a:pt x="11315" y="2678147"/>
                  <a:pt x="14125" y="2400443"/>
                  <a:pt x="0" y="2218859"/>
                </a:cubicBezTo>
                <a:cubicBezTo>
                  <a:pt x="-14125" y="2037275"/>
                  <a:pt x="20266" y="1845173"/>
                  <a:pt x="0" y="1674568"/>
                </a:cubicBezTo>
                <a:cubicBezTo>
                  <a:pt x="-20266" y="1503963"/>
                  <a:pt x="-4520" y="1327460"/>
                  <a:pt x="0" y="1035618"/>
                </a:cubicBezTo>
                <a:cubicBezTo>
                  <a:pt x="4520" y="743776"/>
                  <a:pt x="-28450" y="727219"/>
                  <a:pt x="0" y="443997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93182276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public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protected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7B7B7E-214C-57C4-D95C-A85D10C8E4F1}"/>
              </a:ext>
            </a:extLst>
          </p:cNvPr>
          <p:cNvSpPr/>
          <p:nvPr/>
        </p:nvSpPr>
        <p:spPr>
          <a:xfrm>
            <a:off x="9079781" y="2437534"/>
            <a:ext cx="2663929" cy="3254477"/>
          </a:xfrm>
          <a:custGeom>
            <a:avLst/>
            <a:gdLst>
              <a:gd name="connsiteX0" fmla="*/ 0 w 2663929"/>
              <a:gd name="connsiteY0" fmla="*/ 443997 h 3254477"/>
              <a:gd name="connsiteX1" fmla="*/ 443997 w 2663929"/>
              <a:gd name="connsiteY1" fmla="*/ 0 h 3254477"/>
              <a:gd name="connsiteX2" fmla="*/ 982697 w 2663929"/>
              <a:gd name="connsiteY2" fmla="*/ 0 h 3254477"/>
              <a:gd name="connsiteX3" fmla="*/ 1556916 w 2663929"/>
              <a:gd name="connsiteY3" fmla="*/ 0 h 3254477"/>
              <a:gd name="connsiteX4" fmla="*/ 2219932 w 2663929"/>
              <a:gd name="connsiteY4" fmla="*/ 0 h 3254477"/>
              <a:gd name="connsiteX5" fmla="*/ 2663929 w 2663929"/>
              <a:gd name="connsiteY5" fmla="*/ 443997 h 3254477"/>
              <a:gd name="connsiteX6" fmla="*/ 2663929 w 2663929"/>
              <a:gd name="connsiteY6" fmla="*/ 1059283 h 3254477"/>
              <a:gd name="connsiteX7" fmla="*/ 2663929 w 2663929"/>
              <a:gd name="connsiteY7" fmla="*/ 1603574 h 3254477"/>
              <a:gd name="connsiteX8" fmla="*/ 2663929 w 2663929"/>
              <a:gd name="connsiteY8" fmla="*/ 2242524 h 3254477"/>
              <a:gd name="connsiteX9" fmla="*/ 2663929 w 2663929"/>
              <a:gd name="connsiteY9" fmla="*/ 2810480 h 3254477"/>
              <a:gd name="connsiteX10" fmla="*/ 2219932 w 2663929"/>
              <a:gd name="connsiteY10" fmla="*/ 3254477 h 3254477"/>
              <a:gd name="connsiteX11" fmla="*/ 1663472 w 2663929"/>
              <a:gd name="connsiteY11" fmla="*/ 3254477 h 3254477"/>
              <a:gd name="connsiteX12" fmla="*/ 1124772 w 2663929"/>
              <a:gd name="connsiteY12" fmla="*/ 3254477 h 3254477"/>
              <a:gd name="connsiteX13" fmla="*/ 443997 w 2663929"/>
              <a:gd name="connsiteY13" fmla="*/ 3254477 h 3254477"/>
              <a:gd name="connsiteX14" fmla="*/ 0 w 2663929"/>
              <a:gd name="connsiteY14" fmla="*/ 2810480 h 3254477"/>
              <a:gd name="connsiteX15" fmla="*/ 0 w 2663929"/>
              <a:gd name="connsiteY15" fmla="*/ 2242524 h 3254477"/>
              <a:gd name="connsiteX16" fmla="*/ 0 w 2663929"/>
              <a:gd name="connsiteY16" fmla="*/ 1698233 h 3254477"/>
              <a:gd name="connsiteX17" fmla="*/ 0 w 2663929"/>
              <a:gd name="connsiteY17" fmla="*/ 1059283 h 3254477"/>
              <a:gd name="connsiteX18" fmla="*/ 0 w 2663929"/>
              <a:gd name="connsiteY18" fmla="*/ 443997 h 32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3929" h="3254477" extrusionOk="0">
                <a:moveTo>
                  <a:pt x="0" y="443997"/>
                </a:moveTo>
                <a:cubicBezTo>
                  <a:pt x="-7055" y="224572"/>
                  <a:pt x="181296" y="9208"/>
                  <a:pt x="443997" y="0"/>
                </a:cubicBezTo>
                <a:cubicBezTo>
                  <a:pt x="709106" y="25159"/>
                  <a:pt x="791808" y="-7860"/>
                  <a:pt x="982697" y="0"/>
                </a:cubicBezTo>
                <a:cubicBezTo>
                  <a:pt x="1173586" y="7860"/>
                  <a:pt x="1422101" y="-18927"/>
                  <a:pt x="1556916" y="0"/>
                </a:cubicBezTo>
                <a:cubicBezTo>
                  <a:pt x="1691731" y="18927"/>
                  <a:pt x="1890350" y="28129"/>
                  <a:pt x="2219932" y="0"/>
                </a:cubicBezTo>
                <a:cubicBezTo>
                  <a:pt x="2450793" y="-13726"/>
                  <a:pt x="2662835" y="181734"/>
                  <a:pt x="2663929" y="443997"/>
                </a:cubicBezTo>
                <a:cubicBezTo>
                  <a:pt x="2677591" y="628860"/>
                  <a:pt x="2683744" y="881282"/>
                  <a:pt x="2663929" y="1059283"/>
                </a:cubicBezTo>
                <a:cubicBezTo>
                  <a:pt x="2644114" y="1237284"/>
                  <a:pt x="2648999" y="1395473"/>
                  <a:pt x="2663929" y="1603574"/>
                </a:cubicBezTo>
                <a:cubicBezTo>
                  <a:pt x="2678859" y="1811675"/>
                  <a:pt x="2675864" y="2069755"/>
                  <a:pt x="2663929" y="2242524"/>
                </a:cubicBezTo>
                <a:cubicBezTo>
                  <a:pt x="2651995" y="2415293"/>
                  <a:pt x="2654520" y="2669715"/>
                  <a:pt x="2663929" y="2810480"/>
                </a:cubicBezTo>
                <a:cubicBezTo>
                  <a:pt x="2681654" y="3038583"/>
                  <a:pt x="2468859" y="3263570"/>
                  <a:pt x="2219932" y="3254477"/>
                </a:cubicBezTo>
                <a:cubicBezTo>
                  <a:pt x="2033494" y="3229620"/>
                  <a:pt x="1821048" y="3261326"/>
                  <a:pt x="1663472" y="3254477"/>
                </a:cubicBezTo>
                <a:cubicBezTo>
                  <a:pt x="1505896" y="3247628"/>
                  <a:pt x="1235418" y="3272067"/>
                  <a:pt x="1124772" y="3254477"/>
                </a:cubicBezTo>
                <a:cubicBezTo>
                  <a:pt x="1014126" y="3236887"/>
                  <a:pt x="610657" y="3260688"/>
                  <a:pt x="443997" y="3254477"/>
                </a:cubicBezTo>
                <a:cubicBezTo>
                  <a:pt x="221752" y="3275105"/>
                  <a:pt x="27298" y="3069193"/>
                  <a:pt x="0" y="2810480"/>
                </a:cubicBezTo>
                <a:cubicBezTo>
                  <a:pt x="9426" y="2623687"/>
                  <a:pt x="18391" y="2480026"/>
                  <a:pt x="0" y="2242524"/>
                </a:cubicBezTo>
                <a:cubicBezTo>
                  <a:pt x="-18391" y="2005022"/>
                  <a:pt x="-14639" y="1856205"/>
                  <a:pt x="0" y="1698233"/>
                </a:cubicBezTo>
                <a:cubicBezTo>
                  <a:pt x="14639" y="1540261"/>
                  <a:pt x="-5524" y="1331004"/>
                  <a:pt x="0" y="1059283"/>
                </a:cubicBezTo>
                <a:cubicBezTo>
                  <a:pt x="5524" y="787562"/>
                  <a:pt x="-30330" y="725767"/>
                  <a:pt x="0" y="443997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26873327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CFA97C-694B-4A35-9A01-048083270B13}"/>
              </a:ext>
            </a:extLst>
          </p:cNvPr>
          <p:cNvSpPr/>
          <p:nvPr/>
        </p:nvSpPr>
        <p:spPr>
          <a:xfrm>
            <a:off x="6202618" y="2437536"/>
            <a:ext cx="2663929" cy="3254477"/>
          </a:xfrm>
          <a:custGeom>
            <a:avLst/>
            <a:gdLst>
              <a:gd name="connsiteX0" fmla="*/ 0 w 2663929"/>
              <a:gd name="connsiteY0" fmla="*/ 443997 h 3254477"/>
              <a:gd name="connsiteX1" fmla="*/ 443997 w 2663929"/>
              <a:gd name="connsiteY1" fmla="*/ 0 h 3254477"/>
              <a:gd name="connsiteX2" fmla="*/ 1000457 w 2663929"/>
              <a:gd name="connsiteY2" fmla="*/ 0 h 3254477"/>
              <a:gd name="connsiteX3" fmla="*/ 1592435 w 2663929"/>
              <a:gd name="connsiteY3" fmla="*/ 0 h 3254477"/>
              <a:gd name="connsiteX4" fmla="*/ 2219932 w 2663929"/>
              <a:gd name="connsiteY4" fmla="*/ 0 h 3254477"/>
              <a:gd name="connsiteX5" fmla="*/ 2663929 w 2663929"/>
              <a:gd name="connsiteY5" fmla="*/ 443997 h 3254477"/>
              <a:gd name="connsiteX6" fmla="*/ 2663929 w 2663929"/>
              <a:gd name="connsiteY6" fmla="*/ 988288 h 3254477"/>
              <a:gd name="connsiteX7" fmla="*/ 2663929 w 2663929"/>
              <a:gd name="connsiteY7" fmla="*/ 1556244 h 3254477"/>
              <a:gd name="connsiteX8" fmla="*/ 2663929 w 2663929"/>
              <a:gd name="connsiteY8" fmla="*/ 2100535 h 3254477"/>
              <a:gd name="connsiteX9" fmla="*/ 2663929 w 2663929"/>
              <a:gd name="connsiteY9" fmla="*/ 2810480 h 3254477"/>
              <a:gd name="connsiteX10" fmla="*/ 2219932 w 2663929"/>
              <a:gd name="connsiteY10" fmla="*/ 3254477 h 3254477"/>
              <a:gd name="connsiteX11" fmla="*/ 1681232 w 2663929"/>
              <a:gd name="connsiteY11" fmla="*/ 3254477 h 3254477"/>
              <a:gd name="connsiteX12" fmla="*/ 1071494 w 2663929"/>
              <a:gd name="connsiteY12" fmla="*/ 3254477 h 3254477"/>
              <a:gd name="connsiteX13" fmla="*/ 443997 w 2663929"/>
              <a:gd name="connsiteY13" fmla="*/ 3254477 h 3254477"/>
              <a:gd name="connsiteX14" fmla="*/ 0 w 2663929"/>
              <a:gd name="connsiteY14" fmla="*/ 2810480 h 3254477"/>
              <a:gd name="connsiteX15" fmla="*/ 0 w 2663929"/>
              <a:gd name="connsiteY15" fmla="*/ 2242524 h 3254477"/>
              <a:gd name="connsiteX16" fmla="*/ 0 w 2663929"/>
              <a:gd name="connsiteY16" fmla="*/ 1650903 h 3254477"/>
              <a:gd name="connsiteX17" fmla="*/ 0 w 2663929"/>
              <a:gd name="connsiteY17" fmla="*/ 1011953 h 3254477"/>
              <a:gd name="connsiteX18" fmla="*/ 0 w 2663929"/>
              <a:gd name="connsiteY18" fmla="*/ 443997 h 32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3929" h="3254477" extrusionOk="0">
                <a:moveTo>
                  <a:pt x="0" y="443997"/>
                </a:moveTo>
                <a:cubicBezTo>
                  <a:pt x="-20226" y="202629"/>
                  <a:pt x="161446" y="-34263"/>
                  <a:pt x="443997" y="0"/>
                </a:cubicBezTo>
                <a:cubicBezTo>
                  <a:pt x="569070" y="1543"/>
                  <a:pt x="828509" y="14449"/>
                  <a:pt x="1000457" y="0"/>
                </a:cubicBezTo>
                <a:cubicBezTo>
                  <a:pt x="1172405" y="-14449"/>
                  <a:pt x="1332909" y="-8749"/>
                  <a:pt x="1592435" y="0"/>
                </a:cubicBezTo>
                <a:cubicBezTo>
                  <a:pt x="1851961" y="8749"/>
                  <a:pt x="1919334" y="8895"/>
                  <a:pt x="2219932" y="0"/>
                </a:cubicBezTo>
                <a:cubicBezTo>
                  <a:pt x="2458383" y="5360"/>
                  <a:pt x="2675417" y="243813"/>
                  <a:pt x="2663929" y="443997"/>
                </a:cubicBezTo>
                <a:cubicBezTo>
                  <a:pt x="2641374" y="553443"/>
                  <a:pt x="2682814" y="812590"/>
                  <a:pt x="2663929" y="988288"/>
                </a:cubicBezTo>
                <a:cubicBezTo>
                  <a:pt x="2645044" y="1163986"/>
                  <a:pt x="2666390" y="1274262"/>
                  <a:pt x="2663929" y="1556244"/>
                </a:cubicBezTo>
                <a:cubicBezTo>
                  <a:pt x="2661468" y="1838226"/>
                  <a:pt x="2651501" y="1949127"/>
                  <a:pt x="2663929" y="2100535"/>
                </a:cubicBezTo>
                <a:cubicBezTo>
                  <a:pt x="2676357" y="2251943"/>
                  <a:pt x="2646164" y="2535243"/>
                  <a:pt x="2663929" y="2810480"/>
                </a:cubicBezTo>
                <a:cubicBezTo>
                  <a:pt x="2692236" y="3035857"/>
                  <a:pt x="2443785" y="3209953"/>
                  <a:pt x="2219932" y="3254477"/>
                </a:cubicBezTo>
                <a:cubicBezTo>
                  <a:pt x="2015682" y="3262994"/>
                  <a:pt x="1800930" y="3245828"/>
                  <a:pt x="1681232" y="3254477"/>
                </a:cubicBezTo>
                <a:cubicBezTo>
                  <a:pt x="1561534" y="3263126"/>
                  <a:pt x="1197368" y="3273320"/>
                  <a:pt x="1071494" y="3254477"/>
                </a:cubicBezTo>
                <a:cubicBezTo>
                  <a:pt x="945620" y="3235634"/>
                  <a:pt x="577149" y="3252601"/>
                  <a:pt x="443997" y="3254477"/>
                </a:cubicBezTo>
                <a:cubicBezTo>
                  <a:pt x="167370" y="3255305"/>
                  <a:pt x="14418" y="3084583"/>
                  <a:pt x="0" y="2810480"/>
                </a:cubicBezTo>
                <a:cubicBezTo>
                  <a:pt x="-246" y="2642710"/>
                  <a:pt x="-24321" y="2417922"/>
                  <a:pt x="0" y="2242524"/>
                </a:cubicBezTo>
                <a:cubicBezTo>
                  <a:pt x="24321" y="2067126"/>
                  <a:pt x="19104" y="1835000"/>
                  <a:pt x="0" y="1650903"/>
                </a:cubicBezTo>
                <a:cubicBezTo>
                  <a:pt x="-19104" y="1466806"/>
                  <a:pt x="-20401" y="1178421"/>
                  <a:pt x="0" y="1011953"/>
                </a:cubicBezTo>
                <a:cubicBezTo>
                  <a:pt x="20401" y="845485"/>
                  <a:pt x="-5793" y="720989"/>
                  <a:pt x="0" y="443997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97366994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AE4AB4-9B8A-151C-8FA7-2110FB8883D6}"/>
              </a:ext>
            </a:extLst>
          </p:cNvPr>
          <p:cNvSpPr/>
          <p:nvPr/>
        </p:nvSpPr>
        <p:spPr>
          <a:xfrm>
            <a:off x="3325454" y="2437535"/>
            <a:ext cx="2663929" cy="3254477"/>
          </a:xfrm>
          <a:custGeom>
            <a:avLst/>
            <a:gdLst>
              <a:gd name="connsiteX0" fmla="*/ 0 w 2663929"/>
              <a:gd name="connsiteY0" fmla="*/ 443997 h 3254477"/>
              <a:gd name="connsiteX1" fmla="*/ 443997 w 2663929"/>
              <a:gd name="connsiteY1" fmla="*/ 0 h 3254477"/>
              <a:gd name="connsiteX2" fmla="*/ 1071494 w 2663929"/>
              <a:gd name="connsiteY2" fmla="*/ 0 h 3254477"/>
              <a:gd name="connsiteX3" fmla="*/ 1663472 w 2663929"/>
              <a:gd name="connsiteY3" fmla="*/ 0 h 3254477"/>
              <a:gd name="connsiteX4" fmla="*/ 2219932 w 2663929"/>
              <a:gd name="connsiteY4" fmla="*/ 0 h 3254477"/>
              <a:gd name="connsiteX5" fmla="*/ 2663929 w 2663929"/>
              <a:gd name="connsiteY5" fmla="*/ 443997 h 3254477"/>
              <a:gd name="connsiteX6" fmla="*/ 2663929 w 2663929"/>
              <a:gd name="connsiteY6" fmla="*/ 1035618 h 3254477"/>
              <a:gd name="connsiteX7" fmla="*/ 2663929 w 2663929"/>
              <a:gd name="connsiteY7" fmla="*/ 1627239 h 3254477"/>
              <a:gd name="connsiteX8" fmla="*/ 2663929 w 2663929"/>
              <a:gd name="connsiteY8" fmla="*/ 2171530 h 3254477"/>
              <a:gd name="connsiteX9" fmla="*/ 2663929 w 2663929"/>
              <a:gd name="connsiteY9" fmla="*/ 2810480 h 3254477"/>
              <a:gd name="connsiteX10" fmla="*/ 2219932 w 2663929"/>
              <a:gd name="connsiteY10" fmla="*/ 3254477 h 3254477"/>
              <a:gd name="connsiteX11" fmla="*/ 1681232 w 2663929"/>
              <a:gd name="connsiteY11" fmla="*/ 3254477 h 3254477"/>
              <a:gd name="connsiteX12" fmla="*/ 1071494 w 2663929"/>
              <a:gd name="connsiteY12" fmla="*/ 3254477 h 3254477"/>
              <a:gd name="connsiteX13" fmla="*/ 443997 w 2663929"/>
              <a:gd name="connsiteY13" fmla="*/ 3254477 h 3254477"/>
              <a:gd name="connsiteX14" fmla="*/ 0 w 2663929"/>
              <a:gd name="connsiteY14" fmla="*/ 2810480 h 3254477"/>
              <a:gd name="connsiteX15" fmla="*/ 0 w 2663929"/>
              <a:gd name="connsiteY15" fmla="*/ 2289854 h 3254477"/>
              <a:gd name="connsiteX16" fmla="*/ 0 w 2663929"/>
              <a:gd name="connsiteY16" fmla="*/ 1769227 h 3254477"/>
              <a:gd name="connsiteX17" fmla="*/ 0 w 2663929"/>
              <a:gd name="connsiteY17" fmla="*/ 1201272 h 3254477"/>
              <a:gd name="connsiteX18" fmla="*/ 0 w 2663929"/>
              <a:gd name="connsiteY18" fmla="*/ 443997 h 325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3929" h="3254477" extrusionOk="0">
                <a:moveTo>
                  <a:pt x="0" y="443997"/>
                </a:moveTo>
                <a:cubicBezTo>
                  <a:pt x="-27092" y="204945"/>
                  <a:pt x="197251" y="-9508"/>
                  <a:pt x="443997" y="0"/>
                </a:cubicBezTo>
                <a:cubicBezTo>
                  <a:pt x="729308" y="19620"/>
                  <a:pt x="785619" y="9902"/>
                  <a:pt x="1071494" y="0"/>
                </a:cubicBezTo>
                <a:cubicBezTo>
                  <a:pt x="1357369" y="-9902"/>
                  <a:pt x="1426077" y="-19328"/>
                  <a:pt x="1663472" y="0"/>
                </a:cubicBezTo>
                <a:cubicBezTo>
                  <a:pt x="1900867" y="19328"/>
                  <a:pt x="1982548" y="-5252"/>
                  <a:pt x="2219932" y="0"/>
                </a:cubicBezTo>
                <a:cubicBezTo>
                  <a:pt x="2475954" y="32894"/>
                  <a:pt x="2674128" y="180297"/>
                  <a:pt x="2663929" y="443997"/>
                </a:cubicBezTo>
                <a:cubicBezTo>
                  <a:pt x="2686726" y="653313"/>
                  <a:pt x="2680333" y="845616"/>
                  <a:pt x="2663929" y="1035618"/>
                </a:cubicBezTo>
                <a:cubicBezTo>
                  <a:pt x="2647525" y="1225620"/>
                  <a:pt x="2663687" y="1442148"/>
                  <a:pt x="2663929" y="1627239"/>
                </a:cubicBezTo>
                <a:cubicBezTo>
                  <a:pt x="2664171" y="1812330"/>
                  <a:pt x="2640883" y="1995843"/>
                  <a:pt x="2663929" y="2171530"/>
                </a:cubicBezTo>
                <a:cubicBezTo>
                  <a:pt x="2686975" y="2347217"/>
                  <a:pt x="2679057" y="2557099"/>
                  <a:pt x="2663929" y="2810480"/>
                </a:cubicBezTo>
                <a:cubicBezTo>
                  <a:pt x="2669841" y="3044393"/>
                  <a:pt x="2477824" y="3267799"/>
                  <a:pt x="2219932" y="3254477"/>
                </a:cubicBezTo>
                <a:cubicBezTo>
                  <a:pt x="2100084" y="3253444"/>
                  <a:pt x="1823669" y="3262106"/>
                  <a:pt x="1681232" y="3254477"/>
                </a:cubicBezTo>
                <a:cubicBezTo>
                  <a:pt x="1538795" y="3246848"/>
                  <a:pt x="1259766" y="3226189"/>
                  <a:pt x="1071494" y="3254477"/>
                </a:cubicBezTo>
                <a:cubicBezTo>
                  <a:pt x="883222" y="3282765"/>
                  <a:pt x="587856" y="3262858"/>
                  <a:pt x="443997" y="3254477"/>
                </a:cubicBezTo>
                <a:cubicBezTo>
                  <a:pt x="186171" y="3282624"/>
                  <a:pt x="2117" y="3060965"/>
                  <a:pt x="0" y="2810480"/>
                </a:cubicBezTo>
                <a:cubicBezTo>
                  <a:pt x="17701" y="2589932"/>
                  <a:pt x="9986" y="2545009"/>
                  <a:pt x="0" y="2289854"/>
                </a:cubicBezTo>
                <a:cubicBezTo>
                  <a:pt x="-9986" y="2034699"/>
                  <a:pt x="11593" y="1941834"/>
                  <a:pt x="0" y="1769227"/>
                </a:cubicBezTo>
                <a:cubicBezTo>
                  <a:pt x="-11593" y="1596620"/>
                  <a:pt x="-626" y="1461354"/>
                  <a:pt x="0" y="1201272"/>
                </a:cubicBezTo>
                <a:cubicBezTo>
                  <a:pt x="626" y="941190"/>
                  <a:pt x="-15486" y="799115"/>
                  <a:pt x="0" y="443997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296953265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npc</a:t>
            </a:r>
            <a:r>
              <a:rPr lang="ko-KR" altLang="en-US" sz="2400" dirty="0">
                <a:solidFill>
                  <a:schemeClr val="tx1"/>
                </a:solidFill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</a:rPr>
              <a:t>class</a:t>
            </a:r>
            <a:r>
              <a:rPr lang="ko-KR" altLang="en-US" sz="2400" dirty="0">
                <a:solidFill>
                  <a:schemeClr val="tx1"/>
                </a:solidFill>
              </a:rPr>
              <a:t>화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8B47F-C5DF-5433-2D2E-BFE745E3EFB5}"/>
              </a:ext>
            </a:extLst>
          </p:cNvPr>
          <p:cNvSpPr txBox="1"/>
          <p:nvPr/>
        </p:nvSpPr>
        <p:spPr>
          <a:xfrm>
            <a:off x="1055279" y="2174237"/>
            <a:ext cx="14499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2800" dirty="0"/>
              <a:t>캡슐화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E68E7-D57A-F9C4-1610-F6EFB38AE968}"/>
              </a:ext>
            </a:extLst>
          </p:cNvPr>
          <p:cNvSpPr txBox="1"/>
          <p:nvPr/>
        </p:nvSpPr>
        <p:spPr>
          <a:xfrm>
            <a:off x="3932443" y="2174237"/>
            <a:ext cx="14499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2800" dirty="0"/>
              <a:t>추상화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C75C6-B0B7-464E-98DF-E3DD41B0BF03}"/>
              </a:ext>
            </a:extLst>
          </p:cNvPr>
          <p:cNvSpPr txBox="1"/>
          <p:nvPr/>
        </p:nvSpPr>
        <p:spPr>
          <a:xfrm>
            <a:off x="6809607" y="2174237"/>
            <a:ext cx="14499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2800" dirty="0"/>
              <a:t>상속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B0129-649F-AEC2-096E-4C192E1FD4F2}"/>
              </a:ext>
            </a:extLst>
          </p:cNvPr>
          <p:cNvSpPr txBox="1"/>
          <p:nvPr/>
        </p:nvSpPr>
        <p:spPr>
          <a:xfrm>
            <a:off x="9686770" y="2174237"/>
            <a:ext cx="14499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2800" dirty="0" err="1"/>
              <a:t>다형성</a:t>
            </a:r>
            <a:endParaRPr lang="ko-KR" altLang="en-US" sz="28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906700-739D-8D92-C253-02D111BE0289}"/>
              </a:ext>
            </a:extLst>
          </p:cNvPr>
          <p:cNvSpPr/>
          <p:nvPr/>
        </p:nvSpPr>
        <p:spPr>
          <a:xfrm>
            <a:off x="6561419" y="3050820"/>
            <a:ext cx="1946326" cy="22641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27EF6-D254-CB6B-FB40-778757F8D443}"/>
              </a:ext>
            </a:extLst>
          </p:cNvPr>
          <p:cNvSpPr txBox="1"/>
          <p:nvPr/>
        </p:nvSpPr>
        <p:spPr>
          <a:xfrm>
            <a:off x="6894410" y="2819987"/>
            <a:ext cx="6401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npc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5FE903-B443-C2DE-9EAB-8838141490F6}"/>
              </a:ext>
            </a:extLst>
          </p:cNvPr>
          <p:cNvSpPr/>
          <p:nvPr/>
        </p:nvSpPr>
        <p:spPr>
          <a:xfrm>
            <a:off x="6852008" y="3938476"/>
            <a:ext cx="1365148" cy="894380"/>
          </a:xfrm>
          <a:prstGeom prst="roundRect">
            <a:avLst/>
          </a:prstGeom>
          <a:noFill/>
          <a:ln w="28575">
            <a:solidFill>
              <a:srgbClr val="D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AF75D8-4545-FD42-CA86-163E83B6C3C4}"/>
              </a:ext>
            </a:extLst>
          </p:cNvPr>
          <p:cNvSpPr/>
          <p:nvPr/>
        </p:nvSpPr>
        <p:spPr>
          <a:xfrm>
            <a:off x="6945302" y="3894935"/>
            <a:ext cx="1178560" cy="14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A11E3-2C33-F8FF-4268-041CA150C283}"/>
              </a:ext>
            </a:extLst>
          </p:cNvPr>
          <p:cNvSpPr txBox="1"/>
          <p:nvPr/>
        </p:nvSpPr>
        <p:spPr>
          <a:xfrm>
            <a:off x="6803078" y="3664103"/>
            <a:ext cx="1463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/>
              <a:t>main_npc</a:t>
            </a:r>
            <a:endParaRPr lang="ko-KR" altLang="en-US" sz="22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0DF173-B7C8-C625-8E9D-1B9A99C8D2F5}"/>
              </a:ext>
            </a:extLst>
          </p:cNvPr>
          <p:cNvSpPr/>
          <p:nvPr/>
        </p:nvSpPr>
        <p:spPr>
          <a:xfrm>
            <a:off x="9438582" y="3050820"/>
            <a:ext cx="1946326" cy="131044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set_npc</a:t>
            </a:r>
            <a:r>
              <a:rPr lang="en-US" altLang="ko-KR" sz="20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end_talk</a:t>
            </a:r>
            <a:r>
              <a:rPr lang="en-US" altLang="ko-KR" sz="20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Times New Roman" panose="02020603050405020304" pitchFamily="18" charset="0"/>
              </a:rPr>
              <a:t>run_talk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98C8A-73D6-4649-1478-8E9B474E6309}"/>
              </a:ext>
            </a:extLst>
          </p:cNvPr>
          <p:cNvSpPr txBox="1"/>
          <p:nvPr/>
        </p:nvSpPr>
        <p:spPr>
          <a:xfrm>
            <a:off x="9791467" y="2819987"/>
            <a:ext cx="12405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program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B83BCA3-C83C-744E-E087-956FDC6BF18F}"/>
              </a:ext>
            </a:extLst>
          </p:cNvPr>
          <p:cNvSpPr/>
          <p:nvPr/>
        </p:nvSpPr>
        <p:spPr>
          <a:xfrm>
            <a:off x="9438582" y="4769548"/>
            <a:ext cx="1946326" cy="5454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5AEB56-D028-05A8-0F7D-76622C24C178}"/>
              </a:ext>
            </a:extLst>
          </p:cNvPr>
          <p:cNvSpPr txBox="1"/>
          <p:nvPr/>
        </p:nvSpPr>
        <p:spPr>
          <a:xfrm>
            <a:off x="9581073" y="4519247"/>
            <a:ext cx="6401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npc</a:t>
            </a:r>
            <a:endParaRPr lang="ko-KR" altLang="en-US" sz="2400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C0072A19-3545-3D9D-FBEB-397238F86D40}"/>
              </a:ext>
            </a:extLst>
          </p:cNvPr>
          <p:cNvSpPr/>
          <p:nvPr/>
        </p:nvSpPr>
        <p:spPr>
          <a:xfrm flipV="1">
            <a:off x="10238432" y="4301911"/>
            <a:ext cx="346626" cy="530943"/>
          </a:xfrm>
          <a:prstGeom prst="downArrow">
            <a:avLst>
              <a:gd name="adj1" fmla="val 50000"/>
              <a:gd name="adj2" fmla="val 7051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930D-791D-FB05-2B44-1B3CC5042C7D}"/>
              </a:ext>
            </a:extLst>
          </p:cNvPr>
          <p:cNvSpPr txBox="1"/>
          <p:nvPr/>
        </p:nvSpPr>
        <p:spPr>
          <a:xfrm>
            <a:off x="10590052" y="4360092"/>
            <a:ext cx="10654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&amp; </a:t>
            </a:r>
            <a:r>
              <a:rPr lang="en-US" altLang="ko-KR" sz="2000" b="1" dirty="0" err="1">
                <a:solidFill>
                  <a:srgbClr val="C00000"/>
                </a:solidFill>
              </a:rPr>
              <a:t>npc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4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D3DE-FC18-3FB0-BD0B-5B1A153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Member Contribution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702A6-7B21-EC21-1A6F-1F798ED5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2019312752 </a:t>
            </a:r>
            <a:r>
              <a:rPr lang="ko-KR" altLang="en-US" dirty="0" err="1"/>
              <a:t>박기렬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2400" dirty="0"/>
              <a:t>아이디어 제공</a:t>
            </a:r>
            <a:endParaRPr lang="en-US" altLang="ko-KR" sz="2400" dirty="0"/>
          </a:p>
          <a:p>
            <a:pPr lvl="2"/>
            <a:r>
              <a:rPr lang="ko-KR" altLang="en-US" sz="2400" dirty="0"/>
              <a:t>프로그램 코딩 및 버그 해결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2020311230 </a:t>
            </a:r>
            <a:r>
              <a:rPr lang="ko-KR" altLang="en-US" dirty="0"/>
              <a:t>류근서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sz="2400" dirty="0"/>
              <a:t>아이디어 제공</a:t>
            </a:r>
            <a:endParaRPr lang="en-US" altLang="ko-KR" sz="2400" dirty="0"/>
          </a:p>
          <a:p>
            <a:pPr lvl="2"/>
            <a:r>
              <a:rPr lang="ko-KR" altLang="en-US" sz="2400" dirty="0"/>
              <a:t>프로그램 코딩 </a:t>
            </a:r>
            <a:r>
              <a:rPr lang="en-US" altLang="ko-KR" sz="2400" dirty="0"/>
              <a:t>15%</a:t>
            </a:r>
          </a:p>
          <a:p>
            <a:pPr lvl="2"/>
            <a:r>
              <a:rPr lang="ko-KR" altLang="en-US" sz="2400" dirty="0"/>
              <a:t>보고서 작성</a:t>
            </a:r>
            <a:endParaRPr lang="en-US" altLang="ko-KR" sz="2400" dirty="0"/>
          </a:p>
          <a:p>
            <a:pPr lvl="2"/>
            <a:r>
              <a:rPr lang="en-US" altLang="ko-KR" sz="2400" dirty="0"/>
              <a:t>ppt </a:t>
            </a:r>
            <a:r>
              <a:rPr lang="ko-KR" altLang="en-US" sz="2400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1665886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7FEA571-9F19-5E32-0C20-8D4690DD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7200" b="1" i="1" dirty="0">
                <a:latin typeface="+mn-lt"/>
              </a:rPr>
              <a:t>Thank You!</a:t>
            </a:r>
            <a:endParaRPr lang="ko-KR" altLang="en-US" sz="72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60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15974-DDB5-B6B2-CD08-96123A0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BDBCD-55BE-388F-4FE9-9A8B985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하트 시그널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98F17D-DC91-600F-3086-E78A4C7F2D51}"/>
              </a:ext>
            </a:extLst>
          </p:cNvPr>
          <p:cNvGrpSpPr/>
          <p:nvPr/>
        </p:nvGrpSpPr>
        <p:grpSpPr>
          <a:xfrm>
            <a:off x="5495919" y="2076450"/>
            <a:ext cx="1333686" cy="3829487"/>
            <a:chOff x="5305816" y="2076450"/>
            <a:chExt cx="1333686" cy="3829487"/>
          </a:xfrm>
        </p:grpSpPr>
        <p:pic>
          <p:nvPicPr>
            <p:cNvPr id="5" name="그래픽 4" descr="사용자 윤곽선">
              <a:extLst>
                <a:ext uri="{FF2B5EF4-FFF2-40B4-BE49-F238E27FC236}">
                  <a16:creationId xmlns:a16="http://schemas.microsoft.com/office/drawing/2014/main" id="{9AACE435-1EA3-9255-4BBE-CA5864D47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63072" y="2076450"/>
              <a:ext cx="1019175" cy="1019175"/>
            </a:xfrm>
            <a:prstGeom prst="rect">
              <a:avLst/>
            </a:prstGeom>
          </p:spPr>
        </p:pic>
        <p:pic>
          <p:nvPicPr>
            <p:cNvPr id="6" name="그래픽 5" descr="사용자 윤곽선">
              <a:extLst>
                <a:ext uri="{FF2B5EF4-FFF2-40B4-BE49-F238E27FC236}">
                  <a16:creationId xmlns:a16="http://schemas.microsoft.com/office/drawing/2014/main" id="{93BB8B4B-A0D4-E482-4CC1-D243802F2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3072" y="3336699"/>
              <a:ext cx="1019175" cy="1019175"/>
            </a:xfrm>
            <a:prstGeom prst="rect">
              <a:avLst/>
            </a:prstGeom>
          </p:spPr>
        </p:pic>
        <p:pic>
          <p:nvPicPr>
            <p:cNvPr id="8" name="그래픽 7" descr="사용자 윤곽선">
              <a:extLst>
                <a:ext uri="{FF2B5EF4-FFF2-40B4-BE49-F238E27FC236}">
                  <a16:creationId xmlns:a16="http://schemas.microsoft.com/office/drawing/2014/main" id="{E33CDE07-EB06-4ED3-E688-ABE21E66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3072" y="4596948"/>
              <a:ext cx="1019175" cy="10191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C02EB-6644-F8DD-4A3C-F2D7578F9C07}"/>
                </a:ext>
              </a:extLst>
            </p:cNvPr>
            <p:cNvSpPr txBox="1"/>
            <p:nvPr/>
          </p:nvSpPr>
          <p:spPr>
            <a:xfrm>
              <a:off x="5305816" y="3046885"/>
              <a:ext cx="133368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이상형</a:t>
              </a:r>
              <a:endParaRPr lang="en-US" altLang="ko-KR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B6FE1D-40A0-1B3F-A7D2-EB45A09A5F7E}"/>
                </a:ext>
              </a:extLst>
            </p:cNvPr>
            <p:cNvSpPr txBox="1"/>
            <p:nvPr/>
          </p:nvSpPr>
          <p:spPr>
            <a:xfrm>
              <a:off x="5305816" y="4307134"/>
              <a:ext cx="133368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랜덤 </a:t>
              </a:r>
              <a:r>
                <a:rPr lang="en-US" altLang="ko-KR" sz="1600" dirty="0"/>
                <a:t>npc1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D6F58A-83B9-2E77-B81D-DD6CDB8071FD}"/>
                </a:ext>
              </a:extLst>
            </p:cNvPr>
            <p:cNvSpPr txBox="1"/>
            <p:nvPr/>
          </p:nvSpPr>
          <p:spPr>
            <a:xfrm>
              <a:off x="5305816" y="5567383"/>
              <a:ext cx="133368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dirty="0"/>
                <a:t>랜덤 </a:t>
              </a:r>
              <a:r>
                <a:rPr lang="en-US" altLang="ko-KR" sz="1600" dirty="0"/>
                <a:t>npc2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40753A-FFFF-A559-B8A7-5E6B84880F75}"/>
              </a:ext>
            </a:extLst>
          </p:cNvPr>
          <p:cNvGrpSpPr/>
          <p:nvPr/>
        </p:nvGrpSpPr>
        <p:grpSpPr>
          <a:xfrm>
            <a:off x="1207589" y="2946286"/>
            <a:ext cx="1847462" cy="2022830"/>
            <a:chOff x="1207589" y="2946286"/>
            <a:chExt cx="1847462" cy="2022830"/>
          </a:xfrm>
        </p:grpSpPr>
        <p:pic>
          <p:nvPicPr>
            <p:cNvPr id="12" name="그래픽 11" descr="사용자 단색으로 채워진">
              <a:extLst>
                <a:ext uri="{FF2B5EF4-FFF2-40B4-BE49-F238E27FC236}">
                  <a16:creationId xmlns:a16="http://schemas.microsoft.com/office/drawing/2014/main" id="{D9B8A968-0417-0C88-018C-994EEEC15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5051" y="2946286"/>
              <a:ext cx="1800000" cy="180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C0657-BDA0-087F-8144-710A75FE08D1}"/>
                </a:ext>
              </a:extLst>
            </p:cNvPr>
            <p:cNvSpPr txBox="1"/>
            <p:nvPr/>
          </p:nvSpPr>
          <p:spPr>
            <a:xfrm>
              <a:off x="1207589" y="4599784"/>
              <a:ext cx="18474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/>
                <a:t>사용자</a:t>
              </a:r>
              <a:endParaRPr lang="en-US" altLang="ko-KR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26C02B-89A8-F9DB-B8F3-5301B64CF69F}"/>
              </a:ext>
            </a:extLst>
          </p:cNvPr>
          <p:cNvGrpSpPr/>
          <p:nvPr/>
        </p:nvGrpSpPr>
        <p:grpSpPr>
          <a:xfrm>
            <a:off x="9270474" y="2965368"/>
            <a:ext cx="1847461" cy="1984666"/>
            <a:chOff x="9270474" y="2946286"/>
            <a:chExt cx="1847461" cy="1984666"/>
          </a:xfrm>
        </p:grpSpPr>
        <p:pic>
          <p:nvPicPr>
            <p:cNvPr id="13" name="그래픽 12" descr="사용자 윤곽선">
              <a:extLst>
                <a:ext uri="{FF2B5EF4-FFF2-40B4-BE49-F238E27FC236}">
                  <a16:creationId xmlns:a16="http://schemas.microsoft.com/office/drawing/2014/main" id="{9AEAF6B6-F23A-6D1D-1712-CC62FB62E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94205" y="2946286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D22CE6-7505-4F1D-93D7-240A69894B6F}"/>
                </a:ext>
              </a:extLst>
            </p:cNvPr>
            <p:cNvSpPr txBox="1"/>
            <p:nvPr/>
          </p:nvSpPr>
          <p:spPr>
            <a:xfrm>
              <a:off x="9270474" y="4561620"/>
              <a:ext cx="18474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/>
                <a:t>최종 연인</a:t>
              </a:r>
              <a:endParaRPr lang="en-US" altLang="ko-KR" b="1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DA2D6B-E4F2-66C3-CDAE-8EB6FED22BFA}"/>
              </a:ext>
            </a:extLst>
          </p:cNvPr>
          <p:cNvCxnSpPr>
            <a:cxnSpLocks/>
          </p:cNvCxnSpPr>
          <p:nvPr/>
        </p:nvCxnSpPr>
        <p:spPr>
          <a:xfrm flipH="1">
            <a:off x="6880039" y="3957701"/>
            <a:ext cx="23400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8E094F-1C63-34E8-DA93-E7256AF6A313}"/>
              </a:ext>
            </a:extLst>
          </p:cNvPr>
          <p:cNvCxnSpPr>
            <a:cxnSpLocks/>
          </p:cNvCxnSpPr>
          <p:nvPr/>
        </p:nvCxnSpPr>
        <p:spPr>
          <a:xfrm flipH="1">
            <a:off x="3105485" y="3957701"/>
            <a:ext cx="23400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59170A-20A1-B0C7-E332-9060B37DB21A}"/>
              </a:ext>
            </a:extLst>
          </p:cNvPr>
          <p:cNvCxnSpPr>
            <a:cxnSpLocks/>
          </p:cNvCxnSpPr>
          <p:nvPr/>
        </p:nvCxnSpPr>
        <p:spPr>
          <a:xfrm flipH="1">
            <a:off x="3105485" y="2791968"/>
            <a:ext cx="2340000" cy="10058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6746360-EDDC-6448-C53B-123C10581479}"/>
              </a:ext>
            </a:extLst>
          </p:cNvPr>
          <p:cNvCxnSpPr>
            <a:cxnSpLocks/>
          </p:cNvCxnSpPr>
          <p:nvPr/>
        </p:nvCxnSpPr>
        <p:spPr>
          <a:xfrm flipH="1" flipV="1">
            <a:off x="3105485" y="4109403"/>
            <a:ext cx="2340000" cy="100584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F0B854-73AE-84A0-B6E4-7E0C5A64413F}"/>
              </a:ext>
            </a:extLst>
          </p:cNvPr>
          <p:cNvSpPr txBox="1"/>
          <p:nvPr/>
        </p:nvSpPr>
        <p:spPr>
          <a:xfrm>
            <a:off x="7071485" y="3526814"/>
            <a:ext cx="19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호감도 점수</a:t>
            </a:r>
            <a:endParaRPr lang="en-US" altLang="ko-KR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A53134-8FC2-4FFB-E261-1E44183DFBD3}"/>
              </a:ext>
            </a:extLst>
          </p:cNvPr>
          <p:cNvSpPr txBox="1"/>
          <p:nvPr/>
        </p:nvSpPr>
        <p:spPr>
          <a:xfrm>
            <a:off x="7071484" y="3976363"/>
            <a:ext cx="19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고백 시스템</a:t>
            </a:r>
            <a:endParaRPr lang="en-US" altLang="ko-KR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971B-7C13-A054-3F12-CAB06A1EE0D3}"/>
              </a:ext>
            </a:extLst>
          </p:cNvPr>
          <p:cNvSpPr txBox="1"/>
          <p:nvPr/>
        </p:nvSpPr>
        <p:spPr>
          <a:xfrm>
            <a:off x="3296930" y="3540361"/>
            <a:ext cx="1944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데이트</a:t>
            </a:r>
            <a:endParaRPr lang="en-US" altLang="ko-KR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241079-84C1-66A4-EFC9-DD676DAC1A36}"/>
              </a:ext>
            </a:extLst>
          </p:cNvPr>
          <p:cNvSpPr txBox="1"/>
          <p:nvPr/>
        </p:nvSpPr>
        <p:spPr>
          <a:xfrm>
            <a:off x="3102512" y="3971248"/>
            <a:ext cx="231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</a:t>
            </a:r>
            <a:r>
              <a:rPr lang="ko-KR" altLang="en-US" sz="2000" dirty="0"/>
              <a:t>일 </a:t>
            </a:r>
            <a:r>
              <a:rPr lang="en-US" altLang="ko-KR" sz="2000" dirty="0"/>
              <a:t>1</a:t>
            </a:r>
            <a:r>
              <a:rPr lang="ko-KR" altLang="en-US" sz="2000" dirty="0"/>
              <a:t>인만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대화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111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15974-DDB5-B6B2-CD08-96123A09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BDBCD-55BE-388F-4FE9-9A8B985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게임 과정 및 규칙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사용자의 정보를 설정한다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사용자가 원하는 이상형의 이름과 외모를 정한다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첫번째 데이트 상대는 무조건 이상형으로 설정한 </a:t>
            </a:r>
            <a:r>
              <a:rPr lang="en-US" altLang="ko-KR" dirty="0" err="1"/>
              <a:t>npc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하루에 대화 세 번이 오간다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모든 대화가 끝난 후</a:t>
            </a:r>
            <a:r>
              <a:rPr lang="en-US" altLang="ko-KR" dirty="0"/>
              <a:t>, </a:t>
            </a:r>
            <a:r>
              <a:rPr lang="ko-KR" altLang="en-US" dirty="0"/>
              <a:t>고백을 하지 않고 다음날로 넘어가거나</a:t>
            </a:r>
            <a:r>
              <a:rPr lang="en-US" altLang="ko-KR" dirty="0"/>
              <a:t>, </a:t>
            </a:r>
            <a:r>
              <a:rPr lang="ko-KR" altLang="en-US" dirty="0"/>
              <a:t>고백할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고백이 성공한 경우 게임이 끝난다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고백이 실패한 경우 그 </a:t>
            </a:r>
            <a:r>
              <a:rPr lang="en-US" altLang="ko-KR" dirty="0" err="1"/>
              <a:t>npc</a:t>
            </a:r>
            <a:r>
              <a:rPr lang="ko-KR" altLang="en-US" dirty="0"/>
              <a:t>와는 다시 데이트할 수 없다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- 3</a:t>
            </a:r>
            <a:r>
              <a:rPr lang="ko-KR" altLang="en-US" dirty="0"/>
              <a:t>명의 </a:t>
            </a:r>
            <a:r>
              <a:rPr lang="en-US" altLang="ko-KR" dirty="0" err="1"/>
              <a:t>npc</a:t>
            </a:r>
            <a:r>
              <a:rPr lang="ko-KR" altLang="en-US" dirty="0"/>
              <a:t>에게 모두 고백을 실패했을 경우 게임이 끝난다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49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C322-CDF3-B9B4-1D52-5A78213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F3B5D-94ED-82E1-5015-3E9ADDAB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OpenAI</a:t>
            </a:r>
            <a:r>
              <a:rPr lang="ko-KR" altLang="en-US" dirty="0"/>
              <a:t>의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사용자와 상대방의 대화를 오로지 </a:t>
            </a:r>
            <a:r>
              <a:rPr lang="en-US" altLang="ko-KR" sz="2600" dirty="0"/>
              <a:t>OpenAI</a:t>
            </a:r>
            <a:r>
              <a:rPr lang="ko-KR" altLang="en-US" sz="2600" dirty="0"/>
              <a:t>가 주는 선택지로 이끌어 나간다</a:t>
            </a:r>
            <a:r>
              <a:rPr lang="en-US" altLang="ko-KR" sz="2600" dirty="0"/>
              <a:t>.</a:t>
            </a:r>
          </a:p>
          <a:p>
            <a:pPr marL="457200" lvl="1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사용자가 입력한 이상형의 외적 특징을 가지는 그림을 출력한다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 err="1"/>
              <a:t>ai_cmd</a:t>
            </a:r>
            <a:r>
              <a:rPr lang="en-US" altLang="ko-KR" dirty="0"/>
              <a:t> – </a:t>
            </a:r>
            <a:r>
              <a:rPr lang="ko-KR" altLang="en-US" dirty="0"/>
              <a:t>대화 입력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200" dirty="0" err="1"/>
              <a:t>ai_cmd</a:t>
            </a:r>
            <a:r>
              <a:rPr lang="en-US" altLang="ko-KR" sz="2200" dirty="0"/>
              <a:t>= "</a:t>
            </a:r>
            <a:r>
              <a:rPr lang="ko-KR" altLang="en-US" sz="2200" dirty="0"/>
              <a:t>오늘은 </a:t>
            </a:r>
            <a:r>
              <a:rPr lang="en-US" altLang="ko-KR" sz="2200" dirty="0"/>
              <a:t>" + </a:t>
            </a:r>
            <a:r>
              <a:rPr lang="en-US" altLang="ko-KR" sz="2200" dirty="0" err="1"/>
              <a:t>npc.get_name</a:t>
            </a:r>
            <a:r>
              <a:rPr lang="en-US" altLang="ko-KR" sz="2200" dirty="0"/>
              <a:t>() + "</a:t>
            </a:r>
            <a:r>
              <a:rPr lang="ko-KR" altLang="en-US" sz="2200" dirty="0"/>
              <a:t>와 </a:t>
            </a:r>
            <a:r>
              <a:rPr lang="en-US" altLang="ko-KR" sz="2200" dirty="0"/>
              <a:t>" + place + "</a:t>
            </a:r>
            <a:r>
              <a:rPr lang="ko-KR" altLang="en-US" sz="2200" dirty="0"/>
              <a:t>에서 만나기로 했다</a:t>
            </a:r>
            <a:r>
              <a:rPr lang="en-US" altLang="ko-KR" sz="2200" dirty="0"/>
              <a:t>. ";</a:t>
            </a:r>
          </a:p>
          <a:p>
            <a:pPr marL="0" indent="0">
              <a:buNone/>
            </a:pPr>
            <a:r>
              <a:rPr lang="en-US" altLang="ko-KR" sz="2200" dirty="0" err="1"/>
              <a:t>ai_cmd</a:t>
            </a:r>
            <a:r>
              <a:rPr lang="en-US" altLang="ko-KR" sz="2200" dirty="0"/>
              <a:t> += "</a:t>
            </a:r>
            <a:r>
              <a:rPr lang="ko-KR" altLang="en-US" sz="2200" dirty="0"/>
              <a:t>그녀가 나에게 할 것 같은 말을 세 문장으로 그녀가 말하는 것처럼 반말로 써줘</a:t>
            </a:r>
            <a:r>
              <a:rPr lang="en-US" altLang="ko-KR" sz="2200" dirty="0"/>
              <a:t>. </a:t>
            </a:r>
            <a:r>
              <a:rPr lang="ko-KR" altLang="en-US" sz="2200" dirty="0"/>
              <a:t>세번 째 문장은 질문으로 해줘</a:t>
            </a:r>
            <a:r>
              <a:rPr lang="en-US" altLang="ko-KR" sz="2200" dirty="0"/>
              <a:t>. </a:t>
            </a:r>
            <a:r>
              <a:rPr lang="ko-KR" altLang="en-US" sz="2200" dirty="0"/>
              <a:t>번호는 </a:t>
            </a:r>
            <a:r>
              <a:rPr lang="ko-KR" altLang="en-US" sz="2200" dirty="0" err="1"/>
              <a:t>빼줘</a:t>
            </a:r>
            <a:r>
              <a:rPr lang="en-US" altLang="ko-KR" sz="2200" dirty="0"/>
              <a:t>. ";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ai_cmd</a:t>
            </a:r>
            <a:r>
              <a:rPr lang="en-US" altLang="ko-KR" sz="2200" dirty="0"/>
              <a:t> += "</a:t>
            </a:r>
            <a:r>
              <a:rPr lang="ko-KR" altLang="en-US" sz="2200" dirty="0"/>
              <a:t>라고 질문을 했어</a:t>
            </a:r>
            <a:r>
              <a:rPr lang="en-US" altLang="ko-KR" sz="2200" dirty="0"/>
              <a:t>. </a:t>
            </a:r>
            <a:r>
              <a:rPr lang="ko-KR" altLang="en-US" sz="2200" dirty="0"/>
              <a:t>내가 할 대답을 내가 말하는 것처럼 반말로 써줘</a:t>
            </a:r>
            <a:r>
              <a:rPr lang="en-US" altLang="ko-KR" sz="2200" dirty="0"/>
              <a:t>. </a:t>
            </a:r>
            <a:r>
              <a:rPr lang="ko-KR" altLang="en-US" sz="2200" dirty="0"/>
              <a:t>대답의 선택지는 세 가지로 매우 상반되게 해줘</a:t>
            </a:r>
            <a:r>
              <a:rPr lang="en-US" altLang="ko-KR" sz="2200" dirty="0"/>
              <a:t>. </a:t>
            </a:r>
            <a:r>
              <a:rPr lang="ko-KR" altLang="en-US" sz="2200" dirty="0"/>
              <a:t>대답마다 앞에 </a:t>
            </a:r>
            <a:r>
              <a:rPr lang="en-US" altLang="ko-KR" sz="2200" dirty="0"/>
              <a:t>1. 2. </a:t>
            </a:r>
            <a:r>
              <a:rPr lang="ko-KR" altLang="en-US" sz="2200" dirty="0" err="1"/>
              <a:t>이런식으로</a:t>
            </a:r>
            <a:r>
              <a:rPr lang="ko-KR" altLang="en-US" sz="2200" dirty="0"/>
              <a:t> 번호를 붙여줘</a:t>
            </a:r>
            <a:r>
              <a:rPr lang="en-US" altLang="ko-KR" sz="2200" dirty="0"/>
              <a:t>. ";</a:t>
            </a:r>
          </a:p>
          <a:p>
            <a:pPr marL="0" indent="0">
              <a:buNone/>
            </a:pPr>
            <a:r>
              <a:rPr lang="en-US" altLang="ko-KR" sz="2200" dirty="0" err="1"/>
              <a:t>ai_cmd</a:t>
            </a:r>
            <a:r>
              <a:rPr lang="en-US" altLang="ko-KR" sz="2200" dirty="0"/>
              <a:t> += "</a:t>
            </a:r>
            <a:r>
              <a:rPr lang="ko-KR" altLang="en-US" sz="2200" dirty="0"/>
              <a:t>그녀가 좋아할 대답의 순서를 </a:t>
            </a:r>
            <a:r>
              <a:rPr lang="en-US" altLang="ko-KR" sz="2200" dirty="0"/>
              <a:t>321 </a:t>
            </a:r>
            <a:r>
              <a:rPr lang="ko-KR" altLang="en-US" sz="2200" dirty="0" err="1"/>
              <a:t>이런식으로</a:t>
            </a:r>
            <a:r>
              <a:rPr lang="ko-KR" altLang="en-US" sz="2200" dirty="0"/>
              <a:t> 숫자만 써줘</a:t>
            </a:r>
            <a:r>
              <a:rPr lang="en-US" altLang="ko-KR" sz="2200" dirty="0"/>
              <a:t>. </a:t>
            </a:r>
            <a:r>
              <a:rPr lang="ko-KR" altLang="en-US" sz="2200" dirty="0" err="1"/>
              <a:t>숫자말고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다른건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쓰지마</a:t>
            </a:r>
            <a:r>
              <a:rPr lang="en-US" altLang="ko-KR" sz="2200" dirty="0"/>
              <a:t>. ";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04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C322-CDF3-B9B4-1D52-5A78213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F3B5D-94ED-82E1-5015-3E9ADDAB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OpenAI</a:t>
            </a:r>
            <a:r>
              <a:rPr lang="ko-KR" altLang="en-US" dirty="0"/>
              <a:t>의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사용자와 상대방의 대화를 오로지 </a:t>
            </a:r>
            <a:r>
              <a:rPr lang="en-US" altLang="ko-KR" sz="2600" dirty="0"/>
              <a:t>OpenAI</a:t>
            </a:r>
            <a:r>
              <a:rPr lang="ko-KR" altLang="en-US" sz="2600" dirty="0"/>
              <a:t>가 주는 선택지로 이끌어 나간다</a:t>
            </a:r>
            <a:r>
              <a:rPr lang="en-US" altLang="ko-KR" sz="2600" dirty="0"/>
              <a:t>.</a:t>
            </a:r>
          </a:p>
          <a:p>
            <a:pPr marL="457200" lvl="1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사용자가 입력한 이상형의 외적 특징을 가지는 그림을 출력한다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 err="1"/>
              <a:t>ai_cmd</a:t>
            </a:r>
            <a:r>
              <a:rPr lang="en-US" altLang="ko-KR" dirty="0"/>
              <a:t> – </a:t>
            </a:r>
            <a:r>
              <a:rPr lang="ko-KR" altLang="en-US" dirty="0"/>
              <a:t>이미지 출력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200" dirty="0"/>
              <a:t>string </a:t>
            </a:r>
            <a:r>
              <a:rPr lang="en-US" altLang="ko-KR" sz="2200" dirty="0" err="1"/>
              <a:t>ai_cmd</a:t>
            </a:r>
            <a:r>
              <a:rPr lang="en-US" altLang="ko-KR" sz="2200" dirty="0"/>
              <a:t> = "</a:t>
            </a:r>
            <a:r>
              <a:rPr lang="ko-KR" altLang="en-US" sz="2200" dirty="0"/>
              <a:t>정면을 향해 보고 있는</a:t>
            </a:r>
            <a:r>
              <a:rPr lang="en-US" altLang="ko-KR" sz="2200" dirty="0"/>
              <a:t>, </a:t>
            </a:r>
            <a:r>
              <a:rPr lang="ko-KR" altLang="en-US" sz="2200" dirty="0"/>
              <a:t>상반신 사진</a:t>
            </a:r>
            <a:r>
              <a:rPr lang="en-US" altLang="ko-KR" sz="2200" dirty="0"/>
              <a:t>, 2D </a:t>
            </a:r>
            <a:r>
              <a:rPr lang="ko-KR" altLang="en-US" sz="2200" dirty="0"/>
              <a:t>일본 애니메이션 캐릭터 작화</a:t>
            </a:r>
            <a:r>
              <a:rPr lang="en-US" altLang="ko-KR" sz="2200" dirty="0"/>
              <a:t>, ";</a:t>
            </a:r>
          </a:p>
          <a:p>
            <a:pPr marL="0" indent="0">
              <a:buNone/>
            </a:pPr>
            <a:r>
              <a:rPr lang="en-US" altLang="ko-KR" sz="2200" dirty="0" err="1"/>
              <a:t>ai_cmd</a:t>
            </a:r>
            <a:r>
              <a:rPr lang="en-US" altLang="ko-KR" sz="2200" dirty="0"/>
              <a:t> += ("</a:t>
            </a:r>
            <a:r>
              <a:rPr lang="ko-KR" altLang="en-US" sz="2200" dirty="0"/>
              <a:t>성별</a:t>
            </a:r>
            <a:r>
              <a:rPr lang="en-US" altLang="ko-KR" sz="2200" dirty="0"/>
              <a:t>: " + gender + ", ");</a:t>
            </a:r>
          </a:p>
          <a:p>
            <a:pPr marL="0" indent="0">
              <a:buNone/>
            </a:pPr>
            <a:r>
              <a:rPr lang="en-US" altLang="ko-KR" sz="2200" dirty="0" err="1"/>
              <a:t>ai_cmd</a:t>
            </a:r>
            <a:r>
              <a:rPr lang="en-US" altLang="ko-KR" sz="2200" dirty="0"/>
              <a:t> += ("</a:t>
            </a:r>
            <a:r>
              <a:rPr lang="ko-KR" altLang="en-US" sz="2200" dirty="0"/>
              <a:t>나이</a:t>
            </a:r>
            <a:r>
              <a:rPr lang="en-US" altLang="ko-KR" sz="2200" dirty="0"/>
              <a:t>: " + age + ", ");</a:t>
            </a:r>
          </a:p>
          <a:p>
            <a:pPr marL="0" indent="0">
              <a:buNone/>
            </a:pPr>
            <a:r>
              <a:rPr lang="en-US" altLang="ko-KR" sz="2200" dirty="0"/>
              <a:t>for(int j = 0; j&lt; (int)</a:t>
            </a:r>
            <a:r>
              <a:rPr lang="en-US" altLang="ko-KR" sz="2200" dirty="0" err="1"/>
              <a:t>look_param_list.size</a:t>
            </a:r>
            <a:r>
              <a:rPr lang="en-US" altLang="ko-KR" sz="2200" dirty="0"/>
              <a:t>(); </a:t>
            </a:r>
            <a:r>
              <a:rPr lang="en-US" altLang="ko-KR" sz="2200" dirty="0" err="1"/>
              <a:t>j++</a:t>
            </a:r>
            <a:r>
              <a:rPr lang="en-US" altLang="ko-KR" sz="2200" dirty="0"/>
              <a:t>){</a:t>
            </a:r>
          </a:p>
          <a:p>
            <a:pPr marL="0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err="1"/>
              <a:t>ai_cmd</a:t>
            </a:r>
            <a:r>
              <a:rPr lang="en-US" altLang="ko-KR" sz="2200" dirty="0"/>
              <a:t> += (</a:t>
            </a:r>
            <a:r>
              <a:rPr lang="en-US" altLang="ko-KR" sz="2200" dirty="0" err="1"/>
              <a:t>look_param_list</a:t>
            </a:r>
            <a:r>
              <a:rPr lang="en-US" altLang="ko-KR" sz="2200" dirty="0"/>
              <a:t>[j] + ": " + look[j] + ", ");		}</a:t>
            </a:r>
          </a:p>
          <a:p>
            <a:pPr marL="0" indent="0">
              <a:buNone/>
            </a:pPr>
            <a:r>
              <a:rPr lang="en-US" altLang="ko-KR" sz="2200" dirty="0"/>
              <a:t>if(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==1) </a:t>
            </a:r>
            <a:r>
              <a:rPr lang="en-US" altLang="ko-KR" sz="2200" dirty="0" err="1"/>
              <a:t>ai_cmd</a:t>
            </a:r>
            <a:r>
              <a:rPr lang="en-US" altLang="ko-KR" sz="2200" dirty="0"/>
              <a:t> += "</a:t>
            </a:r>
            <a:r>
              <a:rPr lang="ko-KR" altLang="en-US" sz="2200" dirty="0"/>
              <a:t>눈웃음 짓는 표정</a:t>
            </a:r>
            <a:r>
              <a:rPr lang="en-US" altLang="ko-KR" sz="2200" dirty="0"/>
              <a:t>";</a:t>
            </a:r>
          </a:p>
          <a:p>
            <a:pPr marL="0" indent="0">
              <a:buNone/>
            </a:pPr>
            <a:r>
              <a:rPr lang="en-US" altLang="ko-KR" sz="2200" dirty="0"/>
              <a:t>else if(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==2) </a:t>
            </a:r>
            <a:r>
              <a:rPr lang="en-US" altLang="ko-KR" sz="2200" dirty="0" err="1"/>
              <a:t>ai_cmd</a:t>
            </a:r>
            <a:r>
              <a:rPr lang="en-US" altLang="ko-KR" sz="2200" dirty="0"/>
              <a:t> += "</a:t>
            </a:r>
            <a:r>
              <a:rPr lang="ko-KR" altLang="en-US" sz="2200" dirty="0"/>
              <a:t>화난 표정</a:t>
            </a:r>
            <a:r>
              <a:rPr lang="en-US" altLang="ko-KR" sz="2200" dirty="0"/>
              <a:t>";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7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C322-CDF3-B9B4-1D52-5A78213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F3B5D-94ED-82E1-5015-3E9ADDAB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love</a:t>
            </a:r>
            <a:r>
              <a:rPr lang="ko-KR" altLang="en-US" dirty="0"/>
              <a:t> 호감도 점수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EB1254-1852-4C3B-E689-29326D3AFFF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982700"/>
          <a:ext cx="8127999" cy="2037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5097">
                  <a:extLst>
                    <a:ext uri="{9D8B030D-6E8A-4147-A177-3AD203B41FA5}">
                      <a16:colId xmlns:a16="http://schemas.microsoft.com/office/drawing/2014/main" val="3412873520"/>
                    </a:ext>
                  </a:extLst>
                </a:gridCol>
                <a:gridCol w="2157634">
                  <a:extLst>
                    <a:ext uri="{9D8B030D-6E8A-4147-A177-3AD203B41FA5}">
                      <a16:colId xmlns:a16="http://schemas.microsoft.com/office/drawing/2014/main" val="2297207758"/>
                    </a:ext>
                  </a:extLst>
                </a:gridCol>
                <a:gridCol w="2157634">
                  <a:extLst>
                    <a:ext uri="{9D8B030D-6E8A-4147-A177-3AD203B41FA5}">
                      <a16:colId xmlns:a16="http://schemas.microsoft.com/office/drawing/2014/main" val="2378677876"/>
                    </a:ext>
                  </a:extLst>
                </a:gridCol>
                <a:gridCol w="2157634">
                  <a:extLst>
                    <a:ext uri="{9D8B030D-6E8A-4147-A177-3AD203B41FA5}">
                      <a16:colId xmlns:a16="http://schemas.microsoft.com/office/drawing/2014/main" val="364193838"/>
                    </a:ext>
                  </a:extLst>
                </a:gridCol>
              </a:tblGrid>
              <a:tr h="67906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매우 만족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그저 그렇다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매우 불만족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618551"/>
                  </a:ext>
                </a:extLst>
              </a:tr>
              <a:tr h="679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+10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+5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806009"/>
                  </a:ext>
                </a:extLst>
              </a:tr>
              <a:tr h="679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고백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+30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+15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-30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12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6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C322-CDF3-B9B4-1D52-5A782138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Features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F3B5D-94ED-82E1-5015-3E9ADDAB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고백 시스템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20789-BE98-E10D-AD99-CC35A4C29DB6}"/>
              </a:ext>
            </a:extLst>
          </p:cNvPr>
          <p:cNvSpPr txBox="1"/>
          <p:nvPr/>
        </p:nvSpPr>
        <p:spPr>
          <a:xfrm>
            <a:off x="3753197" y="3258635"/>
            <a:ext cx="1970713" cy="468000"/>
          </a:xfrm>
          <a:custGeom>
            <a:avLst/>
            <a:gdLst>
              <a:gd name="connsiteX0" fmla="*/ 0 w 1970713"/>
              <a:gd name="connsiteY0" fmla="*/ 0 h 468000"/>
              <a:gd name="connsiteX1" fmla="*/ 656904 w 1970713"/>
              <a:gd name="connsiteY1" fmla="*/ 0 h 468000"/>
              <a:gd name="connsiteX2" fmla="*/ 1274394 w 1970713"/>
              <a:gd name="connsiteY2" fmla="*/ 0 h 468000"/>
              <a:gd name="connsiteX3" fmla="*/ 1970713 w 1970713"/>
              <a:gd name="connsiteY3" fmla="*/ 0 h 468000"/>
              <a:gd name="connsiteX4" fmla="*/ 1970713 w 1970713"/>
              <a:gd name="connsiteY4" fmla="*/ 468000 h 468000"/>
              <a:gd name="connsiteX5" fmla="*/ 1294102 w 1970713"/>
              <a:gd name="connsiteY5" fmla="*/ 468000 h 468000"/>
              <a:gd name="connsiteX6" fmla="*/ 676611 w 1970713"/>
              <a:gd name="connsiteY6" fmla="*/ 468000 h 468000"/>
              <a:gd name="connsiteX7" fmla="*/ 0 w 1970713"/>
              <a:gd name="connsiteY7" fmla="*/ 468000 h 468000"/>
              <a:gd name="connsiteX8" fmla="*/ 0 w 1970713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713" h="468000" extrusionOk="0">
                <a:moveTo>
                  <a:pt x="0" y="0"/>
                </a:moveTo>
                <a:cubicBezTo>
                  <a:pt x="283768" y="11876"/>
                  <a:pt x="452193" y="3096"/>
                  <a:pt x="656904" y="0"/>
                </a:cubicBezTo>
                <a:cubicBezTo>
                  <a:pt x="861615" y="-3096"/>
                  <a:pt x="1080873" y="8168"/>
                  <a:pt x="1274394" y="0"/>
                </a:cubicBezTo>
                <a:cubicBezTo>
                  <a:pt x="1467915" y="-8168"/>
                  <a:pt x="1776342" y="2936"/>
                  <a:pt x="1970713" y="0"/>
                </a:cubicBezTo>
                <a:cubicBezTo>
                  <a:pt x="1973268" y="158062"/>
                  <a:pt x="1981572" y="284166"/>
                  <a:pt x="1970713" y="468000"/>
                </a:cubicBezTo>
                <a:cubicBezTo>
                  <a:pt x="1638839" y="474599"/>
                  <a:pt x="1604429" y="458868"/>
                  <a:pt x="1294102" y="468000"/>
                </a:cubicBezTo>
                <a:cubicBezTo>
                  <a:pt x="983775" y="477132"/>
                  <a:pt x="966016" y="458951"/>
                  <a:pt x="676611" y="468000"/>
                </a:cubicBezTo>
                <a:cubicBezTo>
                  <a:pt x="387206" y="477049"/>
                  <a:pt x="156509" y="477284"/>
                  <a:pt x="0" y="468000"/>
                </a:cubicBezTo>
                <a:cubicBezTo>
                  <a:pt x="15647" y="302582"/>
                  <a:pt x="-7571" y="22448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0178752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실패</a:t>
            </a:r>
            <a:r>
              <a:rPr lang="en-US" altLang="ko-KR" sz="2000" b="1" dirty="0">
                <a:solidFill>
                  <a:srgbClr val="FFC000"/>
                </a:solidFill>
              </a:rPr>
              <a:t>, gone = 1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05744-3A9A-A6EB-DA96-180BCED3B999}"/>
              </a:ext>
            </a:extLst>
          </p:cNvPr>
          <p:cNvSpPr txBox="1"/>
          <p:nvPr/>
        </p:nvSpPr>
        <p:spPr>
          <a:xfrm>
            <a:off x="3753198" y="4023204"/>
            <a:ext cx="1970712" cy="468000"/>
          </a:xfrm>
          <a:custGeom>
            <a:avLst/>
            <a:gdLst>
              <a:gd name="connsiteX0" fmla="*/ 0 w 1970712"/>
              <a:gd name="connsiteY0" fmla="*/ 0 h 468000"/>
              <a:gd name="connsiteX1" fmla="*/ 656904 w 1970712"/>
              <a:gd name="connsiteY1" fmla="*/ 0 h 468000"/>
              <a:gd name="connsiteX2" fmla="*/ 1254687 w 1970712"/>
              <a:gd name="connsiteY2" fmla="*/ 0 h 468000"/>
              <a:gd name="connsiteX3" fmla="*/ 1970712 w 1970712"/>
              <a:gd name="connsiteY3" fmla="*/ 0 h 468000"/>
              <a:gd name="connsiteX4" fmla="*/ 1970712 w 1970712"/>
              <a:gd name="connsiteY4" fmla="*/ 468000 h 468000"/>
              <a:gd name="connsiteX5" fmla="*/ 1313808 w 1970712"/>
              <a:gd name="connsiteY5" fmla="*/ 468000 h 468000"/>
              <a:gd name="connsiteX6" fmla="*/ 696318 w 1970712"/>
              <a:gd name="connsiteY6" fmla="*/ 468000 h 468000"/>
              <a:gd name="connsiteX7" fmla="*/ 0 w 1970712"/>
              <a:gd name="connsiteY7" fmla="*/ 468000 h 468000"/>
              <a:gd name="connsiteX8" fmla="*/ 0 w 1970712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712" h="468000" extrusionOk="0">
                <a:moveTo>
                  <a:pt x="0" y="0"/>
                </a:moveTo>
                <a:cubicBezTo>
                  <a:pt x="191536" y="30219"/>
                  <a:pt x="375694" y="-2203"/>
                  <a:pt x="656904" y="0"/>
                </a:cubicBezTo>
                <a:cubicBezTo>
                  <a:pt x="938114" y="2203"/>
                  <a:pt x="1121845" y="-9806"/>
                  <a:pt x="1254687" y="0"/>
                </a:cubicBezTo>
                <a:cubicBezTo>
                  <a:pt x="1387529" y="9806"/>
                  <a:pt x="1753305" y="-33363"/>
                  <a:pt x="1970712" y="0"/>
                </a:cubicBezTo>
                <a:cubicBezTo>
                  <a:pt x="1960317" y="111502"/>
                  <a:pt x="1970797" y="316129"/>
                  <a:pt x="1970712" y="468000"/>
                </a:cubicBezTo>
                <a:cubicBezTo>
                  <a:pt x="1710315" y="495621"/>
                  <a:pt x="1533993" y="472668"/>
                  <a:pt x="1313808" y="468000"/>
                </a:cubicBezTo>
                <a:cubicBezTo>
                  <a:pt x="1093623" y="463332"/>
                  <a:pt x="920145" y="480765"/>
                  <a:pt x="696318" y="468000"/>
                </a:cubicBezTo>
                <a:cubicBezTo>
                  <a:pt x="472491" y="455236"/>
                  <a:pt x="247632" y="443196"/>
                  <a:pt x="0" y="468000"/>
                </a:cubicBezTo>
                <a:cubicBezTo>
                  <a:pt x="3520" y="331450"/>
                  <a:pt x="-15241" y="9703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884110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고백 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1BBE66-8F6B-1FB3-100C-5B424F5FA744}"/>
              </a:ext>
            </a:extLst>
          </p:cNvPr>
          <p:cNvGrpSpPr/>
          <p:nvPr/>
        </p:nvGrpSpPr>
        <p:grpSpPr>
          <a:xfrm>
            <a:off x="6472532" y="3223328"/>
            <a:ext cx="1969200" cy="2067752"/>
            <a:chOff x="6472532" y="3175530"/>
            <a:chExt cx="1969200" cy="20677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AE421-017E-BCA0-64A4-7BE50132E2A3}"/>
                </a:ext>
              </a:extLst>
            </p:cNvPr>
            <p:cNvSpPr txBox="1"/>
            <p:nvPr/>
          </p:nvSpPr>
          <p:spPr>
            <a:xfrm>
              <a:off x="6472532" y="3175530"/>
              <a:ext cx="1969200" cy="468000"/>
            </a:xfrm>
            <a:custGeom>
              <a:avLst/>
              <a:gdLst>
                <a:gd name="connsiteX0" fmla="*/ 0 w 1969200"/>
                <a:gd name="connsiteY0" fmla="*/ 0 h 468000"/>
                <a:gd name="connsiteX1" fmla="*/ 656400 w 1969200"/>
                <a:gd name="connsiteY1" fmla="*/ 0 h 468000"/>
                <a:gd name="connsiteX2" fmla="*/ 1273416 w 1969200"/>
                <a:gd name="connsiteY2" fmla="*/ 0 h 468000"/>
                <a:gd name="connsiteX3" fmla="*/ 1969200 w 1969200"/>
                <a:gd name="connsiteY3" fmla="*/ 0 h 468000"/>
                <a:gd name="connsiteX4" fmla="*/ 1969200 w 1969200"/>
                <a:gd name="connsiteY4" fmla="*/ 468000 h 468000"/>
                <a:gd name="connsiteX5" fmla="*/ 1371876 w 1969200"/>
                <a:gd name="connsiteY5" fmla="*/ 468000 h 468000"/>
                <a:gd name="connsiteX6" fmla="*/ 754860 w 1969200"/>
                <a:gd name="connsiteY6" fmla="*/ 468000 h 468000"/>
                <a:gd name="connsiteX7" fmla="*/ 0 w 1969200"/>
                <a:gd name="connsiteY7" fmla="*/ 468000 h 468000"/>
                <a:gd name="connsiteX8" fmla="*/ 0 w 1969200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9200" h="468000" extrusionOk="0">
                  <a:moveTo>
                    <a:pt x="0" y="0"/>
                  </a:moveTo>
                  <a:cubicBezTo>
                    <a:pt x="159129" y="4479"/>
                    <a:pt x="359602" y="14402"/>
                    <a:pt x="656400" y="0"/>
                  </a:cubicBezTo>
                  <a:cubicBezTo>
                    <a:pt x="953198" y="-14402"/>
                    <a:pt x="1089536" y="817"/>
                    <a:pt x="1273416" y="0"/>
                  </a:cubicBezTo>
                  <a:cubicBezTo>
                    <a:pt x="1457296" y="-817"/>
                    <a:pt x="1625479" y="-21715"/>
                    <a:pt x="1969200" y="0"/>
                  </a:cubicBezTo>
                  <a:cubicBezTo>
                    <a:pt x="1949110" y="196016"/>
                    <a:pt x="1980612" y="264656"/>
                    <a:pt x="1969200" y="468000"/>
                  </a:cubicBezTo>
                  <a:cubicBezTo>
                    <a:pt x="1680206" y="464080"/>
                    <a:pt x="1613025" y="453709"/>
                    <a:pt x="1371876" y="468000"/>
                  </a:cubicBezTo>
                  <a:cubicBezTo>
                    <a:pt x="1130727" y="482291"/>
                    <a:pt x="909700" y="460790"/>
                    <a:pt x="754860" y="468000"/>
                  </a:cubicBezTo>
                  <a:cubicBezTo>
                    <a:pt x="600020" y="475210"/>
                    <a:pt x="162686" y="455568"/>
                    <a:pt x="0" y="468000"/>
                  </a:cubicBezTo>
                  <a:cubicBezTo>
                    <a:pt x="22754" y="336848"/>
                    <a:pt x="-14286" y="20117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7041843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/>
                <a:t>love &gt; 150 ?</a:t>
              </a:r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BE2FEA-3170-B79B-AF82-E85E017FB5E1}"/>
                </a:ext>
              </a:extLst>
            </p:cNvPr>
            <p:cNvSpPr txBox="1"/>
            <p:nvPr/>
          </p:nvSpPr>
          <p:spPr>
            <a:xfrm>
              <a:off x="6472532" y="4775282"/>
              <a:ext cx="1969200" cy="468000"/>
            </a:xfrm>
            <a:custGeom>
              <a:avLst/>
              <a:gdLst>
                <a:gd name="connsiteX0" fmla="*/ 0 w 1969200"/>
                <a:gd name="connsiteY0" fmla="*/ 0 h 468000"/>
                <a:gd name="connsiteX1" fmla="*/ 636708 w 1969200"/>
                <a:gd name="connsiteY1" fmla="*/ 0 h 468000"/>
                <a:gd name="connsiteX2" fmla="*/ 1332492 w 1969200"/>
                <a:gd name="connsiteY2" fmla="*/ 0 h 468000"/>
                <a:gd name="connsiteX3" fmla="*/ 1969200 w 1969200"/>
                <a:gd name="connsiteY3" fmla="*/ 0 h 468000"/>
                <a:gd name="connsiteX4" fmla="*/ 1969200 w 1969200"/>
                <a:gd name="connsiteY4" fmla="*/ 468000 h 468000"/>
                <a:gd name="connsiteX5" fmla="*/ 1273416 w 1969200"/>
                <a:gd name="connsiteY5" fmla="*/ 468000 h 468000"/>
                <a:gd name="connsiteX6" fmla="*/ 636708 w 1969200"/>
                <a:gd name="connsiteY6" fmla="*/ 468000 h 468000"/>
                <a:gd name="connsiteX7" fmla="*/ 0 w 1969200"/>
                <a:gd name="connsiteY7" fmla="*/ 468000 h 468000"/>
                <a:gd name="connsiteX8" fmla="*/ 0 w 1969200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9200" h="468000" extrusionOk="0">
                  <a:moveTo>
                    <a:pt x="0" y="0"/>
                  </a:moveTo>
                  <a:cubicBezTo>
                    <a:pt x="154087" y="3956"/>
                    <a:pt x="364716" y="-30929"/>
                    <a:pt x="636708" y="0"/>
                  </a:cubicBezTo>
                  <a:cubicBezTo>
                    <a:pt x="908700" y="30929"/>
                    <a:pt x="997379" y="19177"/>
                    <a:pt x="1332492" y="0"/>
                  </a:cubicBezTo>
                  <a:cubicBezTo>
                    <a:pt x="1667605" y="-19177"/>
                    <a:pt x="1711269" y="24200"/>
                    <a:pt x="1969200" y="0"/>
                  </a:cubicBezTo>
                  <a:cubicBezTo>
                    <a:pt x="1979336" y="159296"/>
                    <a:pt x="1982498" y="353970"/>
                    <a:pt x="1969200" y="468000"/>
                  </a:cubicBezTo>
                  <a:cubicBezTo>
                    <a:pt x="1820921" y="493107"/>
                    <a:pt x="1476079" y="460200"/>
                    <a:pt x="1273416" y="468000"/>
                  </a:cubicBezTo>
                  <a:cubicBezTo>
                    <a:pt x="1070753" y="475800"/>
                    <a:pt x="786072" y="494299"/>
                    <a:pt x="636708" y="468000"/>
                  </a:cubicBezTo>
                  <a:cubicBezTo>
                    <a:pt x="487344" y="441701"/>
                    <a:pt x="298039" y="464143"/>
                    <a:pt x="0" y="468000"/>
                  </a:cubicBezTo>
                  <a:cubicBezTo>
                    <a:pt x="13966" y="345058"/>
                    <a:pt x="-8058" y="18580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8788790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/>
                <a:t>love ≥ 100 ?</a:t>
              </a:r>
              <a:endParaRPr lang="ko-KR" altLang="en-US" sz="2000" dirty="0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4BA917E-085B-D222-A9A3-19ADAA2EC13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04575" y="3492635"/>
            <a:ext cx="748622" cy="380617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C33F8B7-DFD7-B44E-9E89-D94691EC129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04575" y="3873252"/>
            <a:ext cx="748623" cy="38395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517C65-F33D-614E-E134-4C0FF923D86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723910" y="4257204"/>
            <a:ext cx="748622" cy="79987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07F7DB-0C0F-505D-AC51-2AB94233375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723910" y="3457328"/>
            <a:ext cx="748622" cy="799876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BF730F4-A1E8-BA53-4BE1-86FAD3AB863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8441732" y="3057390"/>
            <a:ext cx="744178" cy="399938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6510CFD-2F2F-F0E8-053F-7815F0DD14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8441732" y="3457328"/>
            <a:ext cx="744179" cy="39993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4061C02-6F5A-1620-ED10-094A5AF46B38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8441732" y="4657142"/>
            <a:ext cx="744178" cy="399938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0D7A6C6-B6CF-447A-96E6-ACDA24897CB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8441732" y="5057080"/>
            <a:ext cx="744179" cy="39993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20BD75-E5A6-E622-A47B-9031D21A2EBE}"/>
              </a:ext>
            </a:extLst>
          </p:cNvPr>
          <p:cNvSpPr txBox="1"/>
          <p:nvPr/>
        </p:nvSpPr>
        <p:spPr>
          <a:xfrm>
            <a:off x="1035375" y="3639252"/>
            <a:ext cx="1969200" cy="468000"/>
          </a:xfrm>
          <a:custGeom>
            <a:avLst/>
            <a:gdLst>
              <a:gd name="connsiteX0" fmla="*/ 0 w 1969200"/>
              <a:gd name="connsiteY0" fmla="*/ 0 h 468000"/>
              <a:gd name="connsiteX1" fmla="*/ 636708 w 1969200"/>
              <a:gd name="connsiteY1" fmla="*/ 0 h 468000"/>
              <a:gd name="connsiteX2" fmla="*/ 1332492 w 1969200"/>
              <a:gd name="connsiteY2" fmla="*/ 0 h 468000"/>
              <a:gd name="connsiteX3" fmla="*/ 1969200 w 1969200"/>
              <a:gd name="connsiteY3" fmla="*/ 0 h 468000"/>
              <a:gd name="connsiteX4" fmla="*/ 1969200 w 1969200"/>
              <a:gd name="connsiteY4" fmla="*/ 468000 h 468000"/>
              <a:gd name="connsiteX5" fmla="*/ 1273416 w 1969200"/>
              <a:gd name="connsiteY5" fmla="*/ 468000 h 468000"/>
              <a:gd name="connsiteX6" fmla="*/ 597324 w 1969200"/>
              <a:gd name="connsiteY6" fmla="*/ 468000 h 468000"/>
              <a:gd name="connsiteX7" fmla="*/ 0 w 1969200"/>
              <a:gd name="connsiteY7" fmla="*/ 468000 h 468000"/>
              <a:gd name="connsiteX8" fmla="*/ 0 w 1969200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200" h="468000" extrusionOk="0">
                <a:moveTo>
                  <a:pt x="0" y="0"/>
                </a:moveTo>
                <a:cubicBezTo>
                  <a:pt x="145468" y="-30446"/>
                  <a:pt x="412535" y="-20175"/>
                  <a:pt x="636708" y="0"/>
                </a:cubicBezTo>
                <a:cubicBezTo>
                  <a:pt x="860881" y="20175"/>
                  <a:pt x="1039254" y="33003"/>
                  <a:pt x="1332492" y="0"/>
                </a:cubicBezTo>
                <a:cubicBezTo>
                  <a:pt x="1625730" y="-33003"/>
                  <a:pt x="1827438" y="13361"/>
                  <a:pt x="1969200" y="0"/>
                </a:cubicBezTo>
                <a:cubicBezTo>
                  <a:pt x="1986772" y="98730"/>
                  <a:pt x="1953802" y="327615"/>
                  <a:pt x="1969200" y="468000"/>
                </a:cubicBezTo>
                <a:cubicBezTo>
                  <a:pt x="1683738" y="498227"/>
                  <a:pt x="1542045" y="450482"/>
                  <a:pt x="1273416" y="468000"/>
                </a:cubicBezTo>
                <a:cubicBezTo>
                  <a:pt x="1004787" y="485518"/>
                  <a:pt x="851944" y="459496"/>
                  <a:pt x="597324" y="468000"/>
                </a:cubicBezTo>
                <a:cubicBezTo>
                  <a:pt x="342704" y="476504"/>
                  <a:pt x="245054" y="468266"/>
                  <a:pt x="0" y="468000"/>
                </a:cubicBezTo>
                <a:cubicBezTo>
                  <a:pt x="5318" y="313405"/>
                  <a:pt x="-18342" y="16212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528531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love &gt; 0 ?</a:t>
            </a:r>
            <a:endParaRPr lang="ko-KR" altLang="en-US" sz="2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247ADB-BAEA-39F3-ED3B-F2054B0638E0}"/>
              </a:ext>
            </a:extLst>
          </p:cNvPr>
          <p:cNvSpPr txBox="1"/>
          <p:nvPr/>
        </p:nvSpPr>
        <p:spPr>
          <a:xfrm>
            <a:off x="1035375" y="2833222"/>
            <a:ext cx="1969200" cy="468000"/>
          </a:xfrm>
          <a:custGeom>
            <a:avLst/>
            <a:gdLst>
              <a:gd name="connsiteX0" fmla="*/ 0 w 1969200"/>
              <a:gd name="connsiteY0" fmla="*/ 0 h 468000"/>
              <a:gd name="connsiteX1" fmla="*/ 676092 w 1969200"/>
              <a:gd name="connsiteY1" fmla="*/ 0 h 468000"/>
              <a:gd name="connsiteX2" fmla="*/ 1293108 w 1969200"/>
              <a:gd name="connsiteY2" fmla="*/ 0 h 468000"/>
              <a:gd name="connsiteX3" fmla="*/ 1969200 w 1969200"/>
              <a:gd name="connsiteY3" fmla="*/ 0 h 468000"/>
              <a:gd name="connsiteX4" fmla="*/ 1969200 w 1969200"/>
              <a:gd name="connsiteY4" fmla="*/ 468000 h 468000"/>
              <a:gd name="connsiteX5" fmla="*/ 1293108 w 1969200"/>
              <a:gd name="connsiteY5" fmla="*/ 468000 h 468000"/>
              <a:gd name="connsiteX6" fmla="*/ 676092 w 1969200"/>
              <a:gd name="connsiteY6" fmla="*/ 468000 h 468000"/>
              <a:gd name="connsiteX7" fmla="*/ 0 w 1969200"/>
              <a:gd name="connsiteY7" fmla="*/ 468000 h 468000"/>
              <a:gd name="connsiteX8" fmla="*/ 0 w 1969200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9200" h="468000" extrusionOk="0">
                <a:moveTo>
                  <a:pt x="0" y="0"/>
                </a:moveTo>
                <a:cubicBezTo>
                  <a:pt x="253384" y="-5131"/>
                  <a:pt x="475932" y="-4491"/>
                  <a:pt x="676092" y="0"/>
                </a:cubicBezTo>
                <a:cubicBezTo>
                  <a:pt x="876252" y="4491"/>
                  <a:pt x="1011255" y="-6984"/>
                  <a:pt x="1293108" y="0"/>
                </a:cubicBezTo>
                <a:cubicBezTo>
                  <a:pt x="1574961" y="6984"/>
                  <a:pt x="1705749" y="11681"/>
                  <a:pt x="1969200" y="0"/>
                </a:cubicBezTo>
                <a:cubicBezTo>
                  <a:pt x="1954329" y="224036"/>
                  <a:pt x="1964993" y="249350"/>
                  <a:pt x="1969200" y="468000"/>
                </a:cubicBezTo>
                <a:cubicBezTo>
                  <a:pt x="1757134" y="457287"/>
                  <a:pt x="1603492" y="458351"/>
                  <a:pt x="1293108" y="468000"/>
                </a:cubicBezTo>
                <a:cubicBezTo>
                  <a:pt x="982724" y="477649"/>
                  <a:pt x="981089" y="458911"/>
                  <a:pt x="676092" y="468000"/>
                </a:cubicBezTo>
                <a:cubicBezTo>
                  <a:pt x="371095" y="477089"/>
                  <a:pt x="191182" y="437506"/>
                  <a:pt x="0" y="468000"/>
                </a:cubicBezTo>
                <a:cubicBezTo>
                  <a:pt x="-23067" y="265311"/>
                  <a:pt x="10303" y="17243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086631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/>
              <a:t>하루가 끝난 후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6C38C88-F5C3-F15C-5E7D-D8AE238F3212}"/>
              </a:ext>
            </a:extLst>
          </p:cNvPr>
          <p:cNvCxnSpPr>
            <a:stCxn id="72" idx="2"/>
            <a:endCxn id="6" idx="0"/>
          </p:cNvCxnSpPr>
          <p:nvPr/>
        </p:nvCxnSpPr>
        <p:spPr>
          <a:xfrm>
            <a:off x="2019975" y="3301222"/>
            <a:ext cx="0" cy="3380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D495EF-394B-1B1F-44D8-952DD5D9C9BC}"/>
              </a:ext>
            </a:extLst>
          </p:cNvPr>
          <p:cNvGrpSpPr/>
          <p:nvPr/>
        </p:nvGrpSpPr>
        <p:grpSpPr>
          <a:xfrm>
            <a:off x="9185910" y="2823390"/>
            <a:ext cx="1970715" cy="1267876"/>
            <a:chOff x="9185910" y="2823390"/>
            <a:chExt cx="1970715" cy="12678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76C7A2-8CBA-347D-876A-4C6A5D32713F}"/>
                </a:ext>
              </a:extLst>
            </p:cNvPr>
            <p:cNvSpPr txBox="1"/>
            <p:nvPr/>
          </p:nvSpPr>
          <p:spPr>
            <a:xfrm>
              <a:off x="9185910" y="2823390"/>
              <a:ext cx="1970713" cy="468000"/>
            </a:xfrm>
            <a:custGeom>
              <a:avLst/>
              <a:gdLst>
                <a:gd name="connsiteX0" fmla="*/ 0 w 1970713"/>
                <a:gd name="connsiteY0" fmla="*/ 0 h 468000"/>
                <a:gd name="connsiteX1" fmla="*/ 617490 w 1970713"/>
                <a:gd name="connsiteY1" fmla="*/ 0 h 468000"/>
                <a:gd name="connsiteX2" fmla="*/ 1234980 w 1970713"/>
                <a:gd name="connsiteY2" fmla="*/ 0 h 468000"/>
                <a:gd name="connsiteX3" fmla="*/ 1970713 w 1970713"/>
                <a:gd name="connsiteY3" fmla="*/ 0 h 468000"/>
                <a:gd name="connsiteX4" fmla="*/ 1970713 w 1970713"/>
                <a:gd name="connsiteY4" fmla="*/ 468000 h 468000"/>
                <a:gd name="connsiteX5" fmla="*/ 1313809 w 1970713"/>
                <a:gd name="connsiteY5" fmla="*/ 468000 h 468000"/>
                <a:gd name="connsiteX6" fmla="*/ 716026 w 1970713"/>
                <a:gd name="connsiteY6" fmla="*/ 468000 h 468000"/>
                <a:gd name="connsiteX7" fmla="*/ 0 w 1970713"/>
                <a:gd name="connsiteY7" fmla="*/ 468000 h 468000"/>
                <a:gd name="connsiteX8" fmla="*/ 0 w 1970713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0713" h="468000" extrusionOk="0">
                  <a:moveTo>
                    <a:pt x="0" y="0"/>
                  </a:moveTo>
                  <a:cubicBezTo>
                    <a:pt x="154569" y="29311"/>
                    <a:pt x="412286" y="-2995"/>
                    <a:pt x="617490" y="0"/>
                  </a:cubicBezTo>
                  <a:cubicBezTo>
                    <a:pt x="822694" y="2995"/>
                    <a:pt x="971921" y="5255"/>
                    <a:pt x="1234980" y="0"/>
                  </a:cubicBezTo>
                  <a:cubicBezTo>
                    <a:pt x="1498039" y="-5255"/>
                    <a:pt x="1808044" y="-353"/>
                    <a:pt x="1970713" y="0"/>
                  </a:cubicBezTo>
                  <a:cubicBezTo>
                    <a:pt x="1955605" y="93619"/>
                    <a:pt x="1968188" y="259579"/>
                    <a:pt x="1970713" y="468000"/>
                  </a:cubicBezTo>
                  <a:cubicBezTo>
                    <a:pt x="1709020" y="468390"/>
                    <a:pt x="1596878" y="447169"/>
                    <a:pt x="1313809" y="468000"/>
                  </a:cubicBezTo>
                  <a:cubicBezTo>
                    <a:pt x="1030740" y="488831"/>
                    <a:pt x="915912" y="468772"/>
                    <a:pt x="716026" y="468000"/>
                  </a:cubicBezTo>
                  <a:cubicBezTo>
                    <a:pt x="516140" y="467228"/>
                    <a:pt x="346681" y="466876"/>
                    <a:pt x="0" y="468000"/>
                  </a:cubicBezTo>
                  <a:cubicBezTo>
                    <a:pt x="-15904" y="241235"/>
                    <a:pt x="-2362" y="14737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336676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dirty="0"/>
                <a:t>다음날 진행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6C1EA5-502E-BA01-0462-4F61A30DA492}"/>
                </a:ext>
              </a:extLst>
            </p:cNvPr>
            <p:cNvSpPr txBox="1"/>
            <p:nvPr/>
          </p:nvSpPr>
          <p:spPr>
            <a:xfrm>
              <a:off x="9185911" y="3623266"/>
              <a:ext cx="1970714" cy="468000"/>
            </a:xfrm>
            <a:custGeom>
              <a:avLst/>
              <a:gdLst>
                <a:gd name="connsiteX0" fmla="*/ 0 w 1970714"/>
                <a:gd name="connsiteY0" fmla="*/ 0 h 468000"/>
                <a:gd name="connsiteX1" fmla="*/ 656905 w 1970714"/>
                <a:gd name="connsiteY1" fmla="*/ 0 h 468000"/>
                <a:gd name="connsiteX2" fmla="*/ 1353224 w 1970714"/>
                <a:gd name="connsiteY2" fmla="*/ 0 h 468000"/>
                <a:gd name="connsiteX3" fmla="*/ 1970714 w 1970714"/>
                <a:gd name="connsiteY3" fmla="*/ 0 h 468000"/>
                <a:gd name="connsiteX4" fmla="*/ 1970714 w 1970714"/>
                <a:gd name="connsiteY4" fmla="*/ 468000 h 468000"/>
                <a:gd name="connsiteX5" fmla="*/ 1372931 w 1970714"/>
                <a:gd name="connsiteY5" fmla="*/ 468000 h 468000"/>
                <a:gd name="connsiteX6" fmla="*/ 735733 w 1970714"/>
                <a:gd name="connsiteY6" fmla="*/ 468000 h 468000"/>
                <a:gd name="connsiteX7" fmla="*/ 0 w 1970714"/>
                <a:gd name="connsiteY7" fmla="*/ 468000 h 468000"/>
                <a:gd name="connsiteX8" fmla="*/ 0 w 1970714"/>
                <a:gd name="connsiteY8" fmla="*/ 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0714" h="468000" extrusionOk="0">
                  <a:moveTo>
                    <a:pt x="0" y="0"/>
                  </a:moveTo>
                  <a:cubicBezTo>
                    <a:pt x="299983" y="10836"/>
                    <a:pt x="354202" y="-32398"/>
                    <a:pt x="656905" y="0"/>
                  </a:cubicBezTo>
                  <a:cubicBezTo>
                    <a:pt x="959609" y="32398"/>
                    <a:pt x="1110493" y="31104"/>
                    <a:pt x="1353224" y="0"/>
                  </a:cubicBezTo>
                  <a:cubicBezTo>
                    <a:pt x="1595955" y="-31104"/>
                    <a:pt x="1773407" y="-384"/>
                    <a:pt x="1970714" y="0"/>
                  </a:cubicBezTo>
                  <a:cubicBezTo>
                    <a:pt x="1991641" y="107619"/>
                    <a:pt x="1962397" y="280315"/>
                    <a:pt x="1970714" y="468000"/>
                  </a:cubicBezTo>
                  <a:cubicBezTo>
                    <a:pt x="1777756" y="457518"/>
                    <a:pt x="1671004" y="438797"/>
                    <a:pt x="1372931" y="468000"/>
                  </a:cubicBezTo>
                  <a:cubicBezTo>
                    <a:pt x="1074858" y="497203"/>
                    <a:pt x="977625" y="457276"/>
                    <a:pt x="735733" y="468000"/>
                  </a:cubicBezTo>
                  <a:cubicBezTo>
                    <a:pt x="493841" y="478724"/>
                    <a:pt x="213961" y="443551"/>
                    <a:pt x="0" y="468000"/>
                  </a:cubicBezTo>
                  <a:cubicBezTo>
                    <a:pt x="-18761" y="252468"/>
                    <a:pt x="18427" y="14283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accent4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372455002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rgbClr val="FFC000"/>
                  </a:solidFill>
                </a:rPr>
                <a:t>실패</a:t>
              </a:r>
              <a:r>
                <a:rPr lang="en-US" altLang="ko-KR" sz="2000" b="1" dirty="0">
                  <a:solidFill>
                    <a:srgbClr val="FFC000"/>
                  </a:solidFill>
                </a:rPr>
                <a:t>, gone = 1</a:t>
              </a:r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762D6-EDCD-CC97-B205-0E26DFE935FC}"/>
              </a:ext>
            </a:extLst>
          </p:cNvPr>
          <p:cNvSpPr txBox="1"/>
          <p:nvPr/>
        </p:nvSpPr>
        <p:spPr>
          <a:xfrm>
            <a:off x="9185911" y="5223018"/>
            <a:ext cx="1970714" cy="468000"/>
          </a:xfrm>
          <a:custGeom>
            <a:avLst/>
            <a:gdLst>
              <a:gd name="connsiteX0" fmla="*/ 0 w 1970714"/>
              <a:gd name="connsiteY0" fmla="*/ 0 h 468000"/>
              <a:gd name="connsiteX1" fmla="*/ 597783 w 1970714"/>
              <a:gd name="connsiteY1" fmla="*/ 0 h 468000"/>
              <a:gd name="connsiteX2" fmla="*/ 1215274 w 1970714"/>
              <a:gd name="connsiteY2" fmla="*/ 0 h 468000"/>
              <a:gd name="connsiteX3" fmla="*/ 1970714 w 1970714"/>
              <a:gd name="connsiteY3" fmla="*/ 0 h 468000"/>
              <a:gd name="connsiteX4" fmla="*/ 1970714 w 1970714"/>
              <a:gd name="connsiteY4" fmla="*/ 468000 h 468000"/>
              <a:gd name="connsiteX5" fmla="*/ 1333516 w 1970714"/>
              <a:gd name="connsiteY5" fmla="*/ 468000 h 468000"/>
              <a:gd name="connsiteX6" fmla="*/ 637198 w 1970714"/>
              <a:gd name="connsiteY6" fmla="*/ 468000 h 468000"/>
              <a:gd name="connsiteX7" fmla="*/ 0 w 1970714"/>
              <a:gd name="connsiteY7" fmla="*/ 468000 h 468000"/>
              <a:gd name="connsiteX8" fmla="*/ 0 w 1970714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714" h="468000" extrusionOk="0">
                <a:moveTo>
                  <a:pt x="0" y="0"/>
                </a:moveTo>
                <a:cubicBezTo>
                  <a:pt x="257547" y="-929"/>
                  <a:pt x="453384" y="1484"/>
                  <a:pt x="597783" y="0"/>
                </a:cubicBezTo>
                <a:cubicBezTo>
                  <a:pt x="742182" y="-1484"/>
                  <a:pt x="938103" y="28421"/>
                  <a:pt x="1215274" y="0"/>
                </a:cubicBezTo>
                <a:cubicBezTo>
                  <a:pt x="1492445" y="-28421"/>
                  <a:pt x="1716177" y="-8101"/>
                  <a:pt x="1970714" y="0"/>
                </a:cubicBezTo>
                <a:cubicBezTo>
                  <a:pt x="1969476" y="184409"/>
                  <a:pt x="1956785" y="254243"/>
                  <a:pt x="1970714" y="468000"/>
                </a:cubicBezTo>
                <a:cubicBezTo>
                  <a:pt x="1735455" y="498999"/>
                  <a:pt x="1643407" y="457209"/>
                  <a:pt x="1333516" y="468000"/>
                </a:cubicBezTo>
                <a:cubicBezTo>
                  <a:pt x="1023625" y="478791"/>
                  <a:pt x="934603" y="483674"/>
                  <a:pt x="637198" y="468000"/>
                </a:cubicBezTo>
                <a:cubicBezTo>
                  <a:pt x="339793" y="452326"/>
                  <a:pt x="202218" y="490020"/>
                  <a:pt x="0" y="468000"/>
                </a:cubicBezTo>
                <a:cubicBezTo>
                  <a:pt x="20741" y="304441"/>
                  <a:pt x="-9423" y="104748"/>
                  <a:pt x="0" y="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32462690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</a:rPr>
              <a:t>성공</a:t>
            </a:r>
            <a:r>
              <a:rPr lang="en-US" altLang="ko-KR" sz="2000" b="1" dirty="0">
                <a:solidFill>
                  <a:srgbClr val="C00000"/>
                </a:solidFill>
              </a:rPr>
              <a:t>!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298AA-DE85-6F73-D77F-13C7AE82659E}"/>
              </a:ext>
            </a:extLst>
          </p:cNvPr>
          <p:cNvSpPr txBox="1"/>
          <p:nvPr/>
        </p:nvSpPr>
        <p:spPr>
          <a:xfrm>
            <a:off x="9185910" y="4423142"/>
            <a:ext cx="1970714" cy="468000"/>
          </a:xfrm>
          <a:custGeom>
            <a:avLst/>
            <a:gdLst>
              <a:gd name="connsiteX0" fmla="*/ 0 w 1970714"/>
              <a:gd name="connsiteY0" fmla="*/ 0 h 468000"/>
              <a:gd name="connsiteX1" fmla="*/ 637198 w 1970714"/>
              <a:gd name="connsiteY1" fmla="*/ 0 h 468000"/>
              <a:gd name="connsiteX2" fmla="*/ 1294102 w 1970714"/>
              <a:gd name="connsiteY2" fmla="*/ 0 h 468000"/>
              <a:gd name="connsiteX3" fmla="*/ 1970714 w 1970714"/>
              <a:gd name="connsiteY3" fmla="*/ 0 h 468000"/>
              <a:gd name="connsiteX4" fmla="*/ 1970714 w 1970714"/>
              <a:gd name="connsiteY4" fmla="*/ 468000 h 468000"/>
              <a:gd name="connsiteX5" fmla="*/ 1274395 w 1970714"/>
              <a:gd name="connsiteY5" fmla="*/ 468000 h 468000"/>
              <a:gd name="connsiteX6" fmla="*/ 656905 w 1970714"/>
              <a:gd name="connsiteY6" fmla="*/ 468000 h 468000"/>
              <a:gd name="connsiteX7" fmla="*/ 0 w 1970714"/>
              <a:gd name="connsiteY7" fmla="*/ 468000 h 468000"/>
              <a:gd name="connsiteX8" fmla="*/ 0 w 1970714"/>
              <a:gd name="connsiteY8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714" h="468000" extrusionOk="0">
                <a:moveTo>
                  <a:pt x="0" y="0"/>
                </a:moveTo>
                <a:cubicBezTo>
                  <a:pt x="215339" y="13266"/>
                  <a:pt x="368860" y="-23929"/>
                  <a:pt x="637198" y="0"/>
                </a:cubicBezTo>
                <a:cubicBezTo>
                  <a:pt x="905536" y="23929"/>
                  <a:pt x="1143552" y="-3697"/>
                  <a:pt x="1294102" y="0"/>
                </a:cubicBezTo>
                <a:cubicBezTo>
                  <a:pt x="1444652" y="3697"/>
                  <a:pt x="1709015" y="29399"/>
                  <a:pt x="1970714" y="0"/>
                </a:cubicBezTo>
                <a:cubicBezTo>
                  <a:pt x="1974123" y="188579"/>
                  <a:pt x="1971638" y="373953"/>
                  <a:pt x="1970714" y="468000"/>
                </a:cubicBezTo>
                <a:cubicBezTo>
                  <a:pt x="1717286" y="466309"/>
                  <a:pt x="1420412" y="436236"/>
                  <a:pt x="1274395" y="468000"/>
                </a:cubicBezTo>
                <a:cubicBezTo>
                  <a:pt x="1128378" y="499764"/>
                  <a:pt x="844353" y="494440"/>
                  <a:pt x="656905" y="468000"/>
                </a:cubicBezTo>
                <a:cubicBezTo>
                  <a:pt x="469457" y="441561"/>
                  <a:pt x="318734" y="465966"/>
                  <a:pt x="0" y="468000"/>
                </a:cubicBezTo>
                <a:cubicBezTo>
                  <a:pt x="21391" y="271760"/>
                  <a:pt x="-21184" y="21857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accent4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346031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C000"/>
                </a:solidFill>
              </a:rPr>
              <a:t>실패</a:t>
            </a:r>
            <a:r>
              <a:rPr lang="en-US" altLang="ko-KR" sz="2000" b="1" dirty="0">
                <a:solidFill>
                  <a:srgbClr val="FFC000"/>
                </a:solidFill>
              </a:rPr>
              <a:t>, gone = 1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6E578D-6653-DEC5-F152-DFDD71B73333}"/>
              </a:ext>
            </a:extLst>
          </p:cNvPr>
          <p:cNvCxnSpPr>
            <a:cxnSpLocks/>
          </p:cNvCxnSpPr>
          <p:nvPr/>
        </p:nvCxnSpPr>
        <p:spPr>
          <a:xfrm>
            <a:off x="9219659" y="1550164"/>
            <a:ext cx="74417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0EE913-5C8A-0317-AE50-17EB1C49BD67}"/>
              </a:ext>
            </a:extLst>
          </p:cNvPr>
          <p:cNvCxnSpPr>
            <a:cxnSpLocks/>
          </p:cNvCxnSpPr>
          <p:nvPr/>
        </p:nvCxnSpPr>
        <p:spPr>
          <a:xfrm>
            <a:off x="9219659" y="2002448"/>
            <a:ext cx="744178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9597E2-4BBA-CD80-6AA0-6EEE4F2D23CF}"/>
              </a:ext>
            </a:extLst>
          </p:cNvPr>
          <p:cNvSpPr txBox="1"/>
          <p:nvPr/>
        </p:nvSpPr>
        <p:spPr>
          <a:xfrm>
            <a:off x="10167732" y="1349714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Yes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B9AA5-6931-3B41-F997-291D3FD593A8}"/>
              </a:ext>
            </a:extLst>
          </p:cNvPr>
          <p:cNvSpPr txBox="1"/>
          <p:nvPr/>
        </p:nvSpPr>
        <p:spPr>
          <a:xfrm>
            <a:off x="10167731" y="1796628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558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DB15A-5A20-E8B1-A781-BABD0A4C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실행 화면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B25F751-4912-0BEE-ED4B-9A8768640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98550"/>
            <a:ext cx="6040593" cy="49212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87E-183F-96BB-175A-9948831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398F-77AB-44C0-A6EE-9BCDA7E515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11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6742</TotalTime>
  <Words>1400</Words>
  <Application>Microsoft Office PowerPoint</Application>
  <PresentationFormat>와이드스크린</PresentationFormat>
  <Paragraphs>215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Aharoni</vt:lpstr>
      <vt:lpstr>Arial</vt:lpstr>
      <vt:lpstr>Calibri</vt:lpstr>
      <vt:lpstr>Calibri Light</vt:lpstr>
      <vt:lpstr>Office 테마</vt:lpstr>
      <vt:lpstr>Project - Development of AI Based Applications Heart Signal with OpenAI</vt:lpstr>
      <vt:lpstr>Contents</vt:lpstr>
      <vt:lpstr>Project Introduction</vt:lpstr>
      <vt:lpstr>Project Introduction</vt:lpstr>
      <vt:lpstr>Key Features</vt:lpstr>
      <vt:lpstr>Key Features</vt:lpstr>
      <vt:lpstr>Key Features</vt:lpstr>
      <vt:lpstr>Key Features</vt:lpstr>
      <vt:lpstr>실제 실행 화면</vt:lpstr>
      <vt:lpstr>실제 실행 화면</vt:lpstr>
      <vt:lpstr>실제 실행 화면</vt:lpstr>
      <vt:lpstr>실제 실행 화면</vt:lpstr>
      <vt:lpstr>실제 실행 화면</vt:lpstr>
      <vt:lpstr>실제 실행 화면</vt:lpstr>
      <vt:lpstr>실제 실행 화면</vt:lpstr>
      <vt:lpstr>실제 실행 화면</vt:lpstr>
      <vt:lpstr>실제 실행 화면</vt:lpstr>
      <vt:lpstr>실제 실행 화면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OOP Concepts</vt:lpstr>
      <vt:lpstr>Team Member Contribution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icas</dc:creator>
  <cp:lastModifiedBy>기렬 박</cp:lastModifiedBy>
  <cp:revision>594</cp:revision>
  <dcterms:created xsi:type="dcterms:W3CDTF">2019-08-29T08:27:50Z</dcterms:created>
  <dcterms:modified xsi:type="dcterms:W3CDTF">2023-12-05T08:59:13Z</dcterms:modified>
</cp:coreProperties>
</file>