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72" r:id="rId4"/>
    <p:sldId id="273" r:id="rId5"/>
    <p:sldId id="282" r:id="rId6"/>
    <p:sldId id="283" r:id="rId7"/>
    <p:sldId id="285" r:id="rId8"/>
    <p:sldId id="286" r:id="rId9"/>
    <p:sldId id="289" r:id="rId10"/>
    <p:sldId id="302" r:id="rId11"/>
    <p:sldId id="301" r:id="rId12"/>
    <p:sldId id="292" r:id="rId13"/>
    <p:sldId id="284" r:id="rId14"/>
    <p:sldId id="293" r:id="rId15"/>
    <p:sldId id="294" r:id="rId16"/>
    <p:sldId id="295" r:id="rId17"/>
    <p:sldId id="303" r:id="rId18"/>
    <p:sldId id="304" r:id="rId19"/>
    <p:sldId id="305" r:id="rId20"/>
    <p:sldId id="297" r:id="rId21"/>
    <p:sldId id="298" r:id="rId22"/>
    <p:sldId id="28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iro" initials="M" lastIdx="4" clrIdx="0">
    <p:extLst>
      <p:ext uri="{19B8F6BF-5375-455C-9EA6-DF929625EA0E}">
        <p15:presenceInfo xmlns:p15="http://schemas.microsoft.com/office/powerpoint/2012/main" userId="Mahi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997" autoAdjust="0"/>
    <p:restoredTop sz="94660"/>
  </p:normalViewPr>
  <p:slideViewPr>
    <p:cSldViewPr snapToGrid="0">
      <p:cViewPr>
        <p:scale>
          <a:sx n="51" d="100"/>
          <a:sy n="51" d="100"/>
        </p:scale>
        <p:origin x="-1122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07C1CA-D5D3-4FB8-8499-BBEEE790A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0F4B64-E70E-48BA-B029-6027B507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8F95-B3BD-42FF-8E1A-F984F690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80ED3-0D49-4E8D-AD25-390C32D9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F4B189-BF66-4BD1-B519-A01A4276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8C08F-0520-4451-A5DF-ABA35D3F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40F3E6-294A-4C8D-AD13-067EEFC3F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145A9-B192-40BE-8879-4DE8B735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E3EA29-EB8A-4958-9A98-57C26029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4B557-1E60-4E04-8728-0BD9F27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30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FC7FF6-CC80-4819-BF99-73641160F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09B85-8BA2-4E65-AF9E-4EB42511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FBD33-3BCF-45B3-8BD7-1327764D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4CCFEB-22EA-402A-AA4A-37D71D0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42432C-DF2F-4C1A-A953-50D6E924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ED20A-AF9D-4767-BE61-6C81A8B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52E446-367E-430F-A5A2-861101F7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6E67-A949-4C9A-AD3A-9D4356E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9008-0EFE-463C-816B-187CE13D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733B2-C997-464A-AC85-8DD3B61C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3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9F4ED-ED19-4136-8B29-27AE1A0D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3BC24-4DA9-47D3-88E2-CE17FD89B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46F19E-33C2-4F8A-8492-16FBB00D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57FA9-D746-4AC7-8240-F74044AB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7031C-A038-43C1-8525-8CC932C9F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47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E0554F-68D4-43DB-A24D-B44D80D1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440037-4EB3-47E0-8DA6-4CCD5F9B2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6B3E1B-C91A-40CD-A46A-DF6FC586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5C98F-C814-406B-BF6A-D365B9C0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0626D4-A6E4-4253-BF2C-B1A051C4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C5636-03AF-451D-9C7D-5B129593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85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0359-FE23-4AD2-970F-E67E4712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35A38-74FE-413A-B549-4C411C615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D75AF5-0146-4CE7-AA04-8357521C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1C3321-2B89-4930-ACA7-B7B97861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2313A-761B-4812-8FC1-E0BB334E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E8A646-D43B-4FDB-98F5-5A99F6A2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283184-C56F-4942-A315-8DF233F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294970-7D7B-4679-B8EE-5FE4EF7F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9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9F00CB-ADA3-4AA7-AD5E-98274DC3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9E24FC-F8CF-4AE2-992B-4B1A4E3D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8C6E3B-D6E7-454F-BB13-EB54107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D6628D-61F9-4EB0-AB0D-34308793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0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4316B5-9424-4C56-89A0-C30BF107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D6D299-3EA4-4C3C-8471-CE7D37AD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A8669C-1800-40F8-9F5D-D347F7CC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87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5F07A-F16D-4644-8778-D4F287CF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C13F0E-81C2-43B8-8947-F6D026C4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E012C1-B2AC-413B-AED3-478A23A91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59ABD-552D-42F9-BA51-3C35215A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837D58-6B3F-493A-AFA6-B2DB3C91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B5126A-F180-4FB5-B700-93BEA98E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03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5D4FB3-DFFF-49F7-ACA5-1DC37D00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2B7F25-A68B-417E-8DC1-DE231D2C8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28C97E-0B7D-4CA9-957C-B97CA814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5C9EF9-A2B9-4AC7-BA87-873DFAF8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FBDE5D-A0F8-4911-8F84-947B0090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DED2D-338B-4ADC-AAFC-34EFA264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0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4E8BC-071B-43D5-A6E5-CA228A71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AA049-8FCE-4DAD-8B42-F01FCBFE8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EEC91-684F-4228-9B3A-802C298AD9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08CE-871E-42A1-882B-8194E9FA60B7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66E8A7-3007-4E2A-8E72-0880D89C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8DF9E5-5D02-4855-8D59-5B771D7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F5B61-2121-4CC5-B344-228E616EED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94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364E6AC-D48D-4C9B-8055-9A855D31F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84" y="355542"/>
            <a:ext cx="7543158" cy="4510855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535C0DF4-93D2-4C55-BB27-5EF76EBBE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2574" y="3955354"/>
            <a:ext cx="5398395" cy="103832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sz="4000" dirty="0"/>
              <a:t>4.C#_</a:t>
            </a:r>
            <a:r>
              <a:rPr lang="ja-JP" altLang="en-US" sz="4000" dirty="0"/>
              <a:t>条件分岐と繰り返し</a:t>
            </a:r>
            <a:endParaRPr lang="en-US" altLang="ja-JP" sz="4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228572-3EBB-4FBE-A8C2-B241D57AE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547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switch</a:t>
            </a:r>
            <a:r>
              <a:rPr lang="ja-JP" altLang="en-US" dirty="0">
                <a:solidFill>
                  <a:schemeClr val="tx1"/>
                </a:solidFill>
              </a:rPr>
              <a:t>文の具体例</a:t>
            </a: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E204652F-ED8A-4027-9970-228540D3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1858892" cy="47518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u="sng" dirty="0"/>
              <a:t>具体例</a:t>
            </a:r>
            <a:endParaRPr kumimoji="1"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7DE1DBC-3972-445C-B484-567E37AFC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9" y="1439047"/>
            <a:ext cx="4827831" cy="513108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2CCF7-876A-4CC8-AEDF-4ECF5F05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00" y="948267"/>
            <a:ext cx="3443807" cy="15032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FF0B66C-5A6A-4FFC-8BA6-C43610420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031" y="2892877"/>
            <a:ext cx="3443806" cy="15136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CCDE763-3186-44FE-A82A-C89C798D3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362" y="4847846"/>
            <a:ext cx="3359144" cy="15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1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確認問題１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9432AFD-C5BE-4A3C-8B55-94D805BFE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07" y="1012052"/>
            <a:ext cx="5181893" cy="559408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4F0868-63DE-4576-B69F-E5E7EEFF8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27" y="2914846"/>
            <a:ext cx="3900307" cy="167156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A7E7EDC-694C-4A39-A9F8-E8DE8D057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27" y="4919045"/>
            <a:ext cx="3900307" cy="169315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B36755-2A72-4161-9EC4-F266238FE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027" y="843516"/>
            <a:ext cx="3900306" cy="173869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EB77C2-1AA7-475A-B3A6-9984873DBB98}"/>
              </a:ext>
            </a:extLst>
          </p:cNvPr>
          <p:cNvSpPr/>
          <p:nvPr/>
        </p:nvSpPr>
        <p:spPr>
          <a:xfrm>
            <a:off x="2450969" y="1140643"/>
            <a:ext cx="1659118" cy="207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BEFDDB2-07E7-4918-92FC-FC3186FDE249}"/>
              </a:ext>
            </a:extLst>
          </p:cNvPr>
          <p:cNvSpPr/>
          <p:nvPr/>
        </p:nvSpPr>
        <p:spPr>
          <a:xfrm>
            <a:off x="1481580" y="1805145"/>
            <a:ext cx="432061" cy="183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CD9E248-F57F-492F-AF41-16B608310EB2}"/>
              </a:ext>
            </a:extLst>
          </p:cNvPr>
          <p:cNvSpPr/>
          <p:nvPr/>
        </p:nvSpPr>
        <p:spPr>
          <a:xfrm>
            <a:off x="1913640" y="2478513"/>
            <a:ext cx="432061" cy="18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DB4C2D8-634B-44F3-AD75-59E3041CB745}"/>
              </a:ext>
            </a:extLst>
          </p:cNvPr>
          <p:cNvSpPr/>
          <p:nvPr/>
        </p:nvSpPr>
        <p:spPr>
          <a:xfrm>
            <a:off x="1198774" y="3128845"/>
            <a:ext cx="432061" cy="18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996C859-DB14-414A-A51E-60B1FAB92937}"/>
              </a:ext>
            </a:extLst>
          </p:cNvPr>
          <p:cNvSpPr/>
          <p:nvPr/>
        </p:nvSpPr>
        <p:spPr>
          <a:xfrm>
            <a:off x="2395980" y="4148511"/>
            <a:ext cx="582890" cy="12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9CF48D6-CE86-4F03-8184-92BE88A50A18}"/>
              </a:ext>
            </a:extLst>
          </p:cNvPr>
          <p:cNvSpPr/>
          <p:nvPr/>
        </p:nvSpPr>
        <p:spPr>
          <a:xfrm>
            <a:off x="1807584" y="4586407"/>
            <a:ext cx="340938" cy="183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647026F-EF32-497E-901A-DDD6C2D31954}"/>
              </a:ext>
            </a:extLst>
          </p:cNvPr>
          <p:cNvSpPr/>
          <p:nvPr/>
        </p:nvSpPr>
        <p:spPr>
          <a:xfrm>
            <a:off x="2003192" y="5470560"/>
            <a:ext cx="392787" cy="121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24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繰り返し処理とは？</a:t>
            </a:r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B7846B-2A70-48F1-9560-391C688AB5BD}"/>
              </a:ext>
            </a:extLst>
          </p:cNvPr>
          <p:cNvSpPr txBox="1"/>
          <p:nvPr/>
        </p:nvSpPr>
        <p:spPr>
          <a:xfrm>
            <a:off x="574767" y="1181021"/>
            <a:ext cx="30572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同じ処理</a:t>
            </a:r>
            <a:r>
              <a:rPr lang="ja-JP" altLang="en-US" dirty="0"/>
              <a:t>もしくは</a:t>
            </a:r>
            <a:endParaRPr lang="en-US" altLang="ja-JP" dirty="0"/>
          </a:p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同じような処理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4118B6-3E13-4673-B429-28584F6F73D9}"/>
              </a:ext>
            </a:extLst>
          </p:cNvPr>
          <p:cNvSpPr txBox="1"/>
          <p:nvPr/>
        </p:nvSpPr>
        <p:spPr>
          <a:xfrm>
            <a:off x="574767" y="2634284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を繰り返すのが、繰り返し処理です。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AD418B-37CE-4577-A59E-D36084DE50F7}"/>
              </a:ext>
            </a:extLst>
          </p:cNvPr>
          <p:cNvSpPr txBox="1"/>
          <p:nvPr/>
        </p:nvSpPr>
        <p:spPr>
          <a:xfrm>
            <a:off x="6625960" y="1211799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コンピュータ的な例で言うなら、</a:t>
            </a:r>
            <a:endParaRPr lang="en-US" altLang="ja-JP" sz="2400" dirty="0"/>
          </a:p>
          <a:p>
            <a:r>
              <a:rPr kumimoji="1" lang="ja-JP" altLang="en-US" sz="2400" dirty="0"/>
              <a:t>目も前の</a:t>
            </a:r>
            <a:r>
              <a:rPr kumimoji="1" lang="ja-JP" altLang="en-US" sz="3600" b="1" dirty="0"/>
              <a:t>画面</a:t>
            </a:r>
            <a:r>
              <a:rPr kumimoji="1" lang="ja-JP" altLang="en-US" sz="2400" dirty="0"/>
              <a:t>がそうです。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1DFFFA-790B-4C5E-AEEA-5E563B1FB2A5}"/>
              </a:ext>
            </a:extLst>
          </p:cNvPr>
          <p:cNvSpPr txBox="1"/>
          <p:nvPr/>
        </p:nvSpPr>
        <p:spPr>
          <a:xfrm>
            <a:off x="624459" y="4645198"/>
            <a:ext cx="295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例</a:t>
            </a:r>
            <a:r>
              <a:rPr kumimoji="1" lang="en-US" altLang="ja-JP" sz="2400" dirty="0"/>
              <a:t>.</a:t>
            </a:r>
            <a:r>
              <a:rPr kumimoji="1" lang="ja-JP" altLang="en-US" sz="2400" dirty="0"/>
              <a:t>　</a:t>
            </a:r>
            <a:r>
              <a:rPr kumimoji="1" lang="ja-JP" altLang="en-US" dirty="0"/>
              <a:t>呼吸をする、など。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4A084C-0451-4487-8B37-B803661EB42E}"/>
              </a:ext>
            </a:extLst>
          </p:cNvPr>
          <p:cNvSpPr txBox="1"/>
          <p:nvPr/>
        </p:nvSpPr>
        <p:spPr>
          <a:xfrm>
            <a:off x="691466" y="345507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条件分岐と同じように</a:t>
            </a:r>
            <a:endParaRPr kumimoji="1" lang="en-US" altLang="ja-JP" sz="2400" dirty="0"/>
          </a:p>
          <a:p>
            <a:r>
              <a:rPr lang="ja-JP" altLang="en-US" sz="2400" dirty="0"/>
              <a:t>人間も日常的にやっています。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FC0E3C3-B87E-481B-AD9C-693AD13CE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98" y="2258239"/>
            <a:ext cx="2957861" cy="26590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342B7D9-24FF-43E8-B8AE-721ADA130789}"/>
              </a:ext>
            </a:extLst>
          </p:cNvPr>
          <p:cNvSpPr txBox="1"/>
          <p:nvPr/>
        </p:nvSpPr>
        <p:spPr>
          <a:xfrm>
            <a:off x="6096000" y="5646201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人間には認識できないような速度で瞬いています。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9968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while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500351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/>
              <a:t>while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888489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while(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繰り返す処理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452567" y="3216123"/>
            <a:ext cx="6074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()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の中に条件</a:t>
            </a:r>
            <a:r>
              <a:rPr kumimoji="1" lang="ja-JP" altLang="en-US" sz="2000" dirty="0"/>
              <a:t>を書き、それが成立</a:t>
            </a:r>
            <a:r>
              <a:rPr lang="ja-JP" altLang="en-US" sz="2000" dirty="0"/>
              <a:t>している間は、</a:t>
            </a:r>
            <a:endParaRPr lang="en-US" altLang="ja-JP" sz="2000" dirty="0"/>
          </a:p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{}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の中の処理</a:t>
            </a:r>
            <a:r>
              <a:rPr kumimoji="1" lang="ja-JP" altLang="en-US" sz="2000" dirty="0"/>
              <a:t>が実行されます。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598B41-4FFB-4E72-B95C-24E1370DEC70}"/>
              </a:ext>
            </a:extLst>
          </p:cNvPr>
          <p:cNvSpPr txBox="1"/>
          <p:nvPr/>
        </p:nvSpPr>
        <p:spPr>
          <a:xfrm>
            <a:off x="603646" y="4983024"/>
            <a:ext cx="410975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while(</a:t>
            </a:r>
            <a:r>
              <a:rPr lang="ja-JP" altLang="en-US" dirty="0"/>
              <a:t>休日でないなら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出勤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3D254D-7DDE-411F-BBA0-FF79ABA5C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74" y="1536653"/>
            <a:ext cx="3673510" cy="31933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47997A8-3A1B-464C-BF08-E20233E39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32" y="4807254"/>
            <a:ext cx="2849456" cy="18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4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err="1">
                <a:solidFill>
                  <a:schemeClr val="tx1"/>
                </a:solidFill>
              </a:rPr>
              <a:t>do~while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500351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 err="1"/>
              <a:t>do~while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186973" y="883994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do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繰り返す処理</a:t>
            </a:r>
            <a:br>
              <a:rPr lang="en-US" altLang="ja-JP" dirty="0"/>
            </a:br>
            <a:r>
              <a:rPr lang="en-US" altLang="ja-JP" dirty="0"/>
              <a:t>}while(</a:t>
            </a:r>
            <a:r>
              <a:rPr lang="ja-JP" altLang="en-US" dirty="0"/>
              <a:t>条件式</a:t>
            </a:r>
            <a:r>
              <a:rPr lang="en-US" altLang="ja-JP" dirty="0"/>
              <a:t>);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603647" y="2771528"/>
            <a:ext cx="60740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()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の中に条件</a:t>
            </a:r>
            <a:r>
              <a:rPr kumimoji="1" lang="ja-JP" altLang="en-US" sz="2000" dirty="0"/>
              <a:t>を書き、それが成立</a:t>
            </a:r>
            <a:r>
              <a:rPr lang="ja-JP" altLang="en-US" sz="2000" dirty="0"/>
              <a:t>している間は、</a:t>
            </a:r>
            <a:endParaRPr lang="en-US" altLang="ja-JP" sz="2000" dirty="0"/>
          </a:p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{}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の中の処理</a:t>
            </a:r>
            <a:r>
              <a:rPr kumimoji="1" lang="ja-JP" altLang="en-US" sz="2000" dirty="0"/>
              <a:t>が実行されます。</a:t>
            </a:r>
            <a:endParaRPr kumimoji="1" lang="en-US" altLang="ja-JP" sz="2000" dirty="0"/>
          </a:p>
          <a:p>
            <a:r>
              <a:rPr lang="ja-JP" altLang="en-US" sz="2000" dirty="0"/>
              <a:t>ただし、</a:t>
            </a:r>
            <a:endParaRPr lang="en-US" altLang="ja-JP" sz="20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条件が成立していなくても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一度は実行</a:t>
            </a:r>
            <a:endParaRPr lang="en-US" altLang="ja-JP" sz="2800" b="1" u="sng" dirty="0">
              <a:solidFill>
                <a:srgbClr val="FF0000"/>
              </a:solidFill>
            </a:endParaRPr>
          </a:p>
          <a:p>
            <a:r>
              <a:rPr kumimoji="1" lang="ja-JP" altLang="en-US" sz="2000" dirty="0"/>
              <a:t>されます。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598B41-4FFB-4E72-B95C-24E1370DEC70}"/>
              </a:ext>
            </a:extLst>
          </p:cNvPr>
          <p:cNvSpPr txBox="1"/>
          <p:nvPr/>
        </p:nvSpPr>
        <p:spPr>
          <a:xfrm>
            <a:off x="603647" y="5221533"/>
            <a:ext cx="410975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do</a:t>
            </a:r>
            <a:r>
              <a:rPr lang="ja-JP" altLang="en-US" dirty="0"/>
              <a:t>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出勤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}while(</a:t>
            </a:r>
            <a:r>
              <a:rPr lang="ja-JP" altLang="en-US" dirty="0"/>
              <a:t>休日でないなら</a:t>
            </a:r>
            <a:r>
              <a:rPr lang="en-US" altLang="ja-JP"/>
              <a:t>);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7E18CD-05B8-4CBA-A55D-1689DC71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203" y="1536653"/>
            <a:ext cx="3829051" cy="337709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A8551A4-FE56-4907-9B73-6C2D1898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779" y="5057436"/>
            <a:ext cx="2899763" cy="16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53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for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en-US" altLang="ja-JP" sz="3200" b="1" u="sng" dirty="0"/>
              <a:t>for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for(</a:t>
            </a:r>
            <a:r>
              <a:rPr lang="ja-JP" altLang="en-US" dirty="0"/>
              <a:t>初期化処理 </a:t>
            </a:r>
            <a:r>
              <a:rPr lang="en-US" altLang="ja-JP" dirty="0"/>
              <a:t>; </a:t>
            </a:r>
            <a:r>
              <a:rPr lang="ja-JP" altLang="en-US" dirty="0"/>
              <a:t>条件式</a:t>
            </a:r>
            <a:r>
              <a:rPr lang="en-US" altLang="ja-JP" dirty="0"/>
              <a:t> ; </a:t>
            </a:r>
            <a:r>
              <a:rPr lang="ja-JP" altLang="en-US" dirty="0"/>
              <a:t>更新処理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603646" y="2921168"/>
            <a:ext cx="4544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/>
              <a:t>条件式が成立している間は実行される</a:t>
            </a:r>
            <a:endParaRPr kumimoji="1" lang="en-US" altLang="ja-JP" sz="2000" b="1" u="sng" dirty="0"/>
          </a:p>
          <a:p>
            <a:r>
              <a:rPr lang="ja-JP" altLang="en-US" sz="2000" dirty="0"/>
              <a:t>という部分までは同じですが、</a:t>
            </a:r>
            <a:endParaRPr lang="en-US" altLang="ja-JP" sz="2000" dirty="0"/>
          </a:p>
          <a:p>
            <a:r>
              <a:rPr kumimoji="1" lang="ja-JP" altLang="en-US" sz="2000" b="1" dirty="0">
                <a:solidFill>
                  <a:srgbClr val="FF0000"/>
                </a:solidFill>
              </a:rPr>
              <a:t>初期化処理</a:t>
            </a:r>
            <a:r>
              <a:rPr kumimoji="1" lang="ja-JP" altLang="en-US" sz="2000" dirty="0"/>
              <a:t>と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更新処理</a:t>
            </a:r>
            <a:r>
              <a:rPr kumimoji="1" lang="ja-JP" altLang="en-US" sz="2000" dirty="0"/>
              <a:t>が入ります。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2B91C1-42BA-4EE1-90B4-0CA578D37446}"/>
              </a:ext>
            </a:extLst>
          </p:cNvPr>
          <p:cNvSpPr txBox="1"/>
          <p:nvPr/>
        </p:nvSpPr>
        <p:spPr>
          <a:xfrm>
            <a:off x="603646" y="4140297"/>
            <a:ext cx="34163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通常はそこで、</a:t>
            </a:r>
            <a:endParaRPr kumimoji="1" lang="en-US" altLang="ja-JP" sz="2800" dirty="0"/>
          </a:p>
          <a:p>
            <a:r>
              <a:rPr kumimoji="1" lang="ja-JP" altLang="en-US" sz="2800" b="1" u="sng" dirty="0">
                <a:solidFill>
                  <a:srgbClr val="FF0000"/>
                </a:solidFill>
              </a:rPr>
              <a:t>カウンタ変数の作成</a:t>
            </a:r>
            <a:endParaRPr kumimoji="1" lang="en-US" altLang="ja-JP" sz="2800" b="1" u="sng" dirty="0">
              <a:solidFill>
                <a:srgbClr val="FF0000"/>
              </a:solidFill>
            </a:endParaRPr>
          </a:p>
          <a:p>
            <a:r>
              <a:rPr lang="en-US" altLang="ja-JP" sz="2800" dirty="0"/>
              <a:t>	</a:t>
            </a:r>
            <a:r>
              <a:rPr lang="ja-JP" altLang="en-US" sz="2800" dirty="0"/>
              <a:t>と</a:t>
            </a:r>
            <a:endParaRPr lang="en-US" altLang="ja-JP" sz="2800" dirty="0"/>
          </a:p>
          <a:p>
            <a:r>
              <a:rPr kumimoji="1" lang="ja-JP" altLang="en-US" sz="2800" b="1" u="sng" dirty="0">
                <a:solidFill>
                  <a:srgbClr val="FF0000"/>
                </a:solidFill>
              </a:rPr>
              <a:t>カウンタ変数の更新</a:t>
            </a:r>
            <a:endParaRPr lang="en-US" altLang="ja-JP" sz="2800" dirty="0"/>
          </a:p>
          <a:p>
            <a:r>
              <a:rPr lang="ja-JP" altLang="en-US" sz="2800" dirty="0"/>
              <a:t>を行います。</a:t>
            </a:r>
            <a:endParaRPr kumimoji="1" lang="ja-JP" altLang="en-US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A4BDEB9-FB2A-4489-8AEA-9E6CCD0D6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75" y="1460684"/>
            <a:ext cx="4627209" cy="322548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79CA2D-9B05-4D69-8C21-6AAC1A233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13" y="4749525"/>
            <a:ext cx="3010185" cy="16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foreach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500351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/>
              <a:t>foreach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5153577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foreach(</a:t>
            </a:r>
            <a:r>
              <a:rPr lang="ja-JP" altLang="en-US" dirty="0"/>
              <a:t>データ型 変数名 </a:t>
            </a:r>
            <a:r>
              <a:rPr lang="en-US" altLang="ja-JP" dirty="0"/>
              <a:t>in </a:t>
            </a:r>
            <a:r>
              <a:rPr lang="ja-JP" altLang="en-US" dirty="0"/>
              <a:t>コレクション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コレクションの要素が終わるまで繰り返す処理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452567" y="2976787"/>
            <a:ext cx="634019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for</a:t>
            </a:r>
            <a:r>
              <a:rPr kumimoji="1" lang="ja-JP" altLang="en-US" sz="2400" dirty="0"/>
              <a:t>文の拡張のような機能です。</a:t>
            </a:r>
            <a:endParaRPr kumimoji="1" lang="en-US" altLang="ja-JP" sz="2400" dirty="0"/>
          </a:p>
          <a:p>
            <a:r>
              <a:rPr kumimoji="1" lang="ja-JP" altLang="en-US" sz="2400" dirty="0"/>
              <a:t>配列のような複数の要素を持つ</a:t>
            </a:r>
            <a:endParaRPr kumimoji="1" lang="en-US" altLang="ja-JP" sz="2400" dirty="0"/>
          </a:p>
          <a:p>
            <a:r>
              <a:rPr lang="ja-JP" altLang="en-US" sz="2800" b="1" u="sng" dirty="0">
                <a:solidFill>
                  <a:srgbClr val="FF0000"/>
                </a:solidFill>
              </a:rPr>
              <a:t>コレクション</a:t>
            </a:r>
            <a:r>
              <a:rPr lang="ja-JP" altLang="en-US" sz="2800" dirty="0"/>
              <a:t>と呼ばれる物に対して。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400" dirty="0"/>
              <a:t>カウンタ変数を用いずにアクセス出来ます。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習うより慣れろで使いましょう。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5F1A36F-DE4E-477B-8468-D4DC5D542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50" y="1515256"/>
            <a:ext cx="4282192" cy="22690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01403F-D8EE-4ED5-9E77-B69A45D19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31" y="4074662"/>
            <a:ext cx="3062030" cy="18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9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確認問題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ja-JP" altLang="en-US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E8BE4A8-D279-4F1B-8254-CC14F5C93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0" y="912260"/>
            <a:ext cx="6348929" cy="569388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35E9D07-C325-44B8-89C3-7FEF363923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19" y="2703936"/>
            <a:ext cx="5044379" cy="182942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9FA55C-9123-424D-B16C-ED4DD7B6ED9F}"/>
              </a:ext>
            </a:extLst>
          </p:cNvPr>
          <p:cNvSpPr/>
          <p:nvPr/>
        </p:nvSpPr>
        <p:spPr>
          <a:xfrm>
            <a:off x="1461155" y="1866507"/>
            <a:ext cx="848412" cy="2073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0989BA-EF31-4F72-B127-ADE6C47D62DF}"/>
              </a:ext>
            </a:extLst>
          </p:cNvPr>
          <p:cNvSpPr/>
          <p:nvPr/>
        </p:nvSpPr>
        <p:spPr>
          <a:xfrm>
            <a:off x="1217630" y="2344133"/>
            <a:ext cx="526329" cy="12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CC6507-6924-481B-947C-42E941553471}"/>
              </a:ext>
            </a:extLst>
          </p:cNvPr>
          <p:cNvSpPr/>
          <p:nvPr/>
        </p:nvSpPr>
        <p:spPr>
          <a:xfrm>
            <a:off x="1509074" y="3883388"/>
            <a:ext cx="848412" cy="13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4211A6-D4BC-4581-828D-B5B142F8C7FF}"/>
              </a:ext>
            </a:extLst>
          </p:cNvPr>
          <p:cNvSpPr/>
          <p:nvPr/>
        </p:nvSpPr>
        <p:spPr>
          <a:xfrm>
            <a:off x="1626516" y="3603656"/>
            <a:ext cx="848412" cy="125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A290074-68F6-4FAD-829F-775F83EB42E4}"/>
              </a:ext>
            </a:extLst>
          </p:cNvPr>
          <p:cNvSpPr/>
          <p:nvPr/>
        </p:nvSpPr>
        <p:spPr>
          <a:xfrm>
            <a:off x="4281340" y="2524828"/>
            <a:ext cx="498050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662D2AE-C076-4027-8A40-D3217AADADCA}"/>
              </a:ext>
            </a:extLst>
          </p:cNvPr>
          <p:cNvSpPr/>
          <p:nvPr/>
        </p:nvSpPr>
        <p:spPr>
          <a:xfrm>
            <a:off x="4530364" y="3974957"/>
            <a:ext cx="578963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B5453C-67EB-4E75-AD0F-E117013FCF77}"/>
              </a:ext>
            </a:extLst>
          </p:cNvPr>
          <p:cNvSpPr/>
          <p:nvPr/>
        </p:nvSpPr>
        <p:spPr>
          <a:xfrm>
            <a:off x="1260049" y="4533364"/>
            <a:ext cx="498050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66AF344-F848-4741-B976-F88F9A0C750D}"/>
              </a:ext>
            </a:extLst>
          </p:cNvPr>
          <p:cNvSpPr/>
          <p:nvPr/>
        </p:nvSpPr>
        <p:spPr>
          <a:xfrm>
            <a:off x="2309567" y="4533364"/>
            <a:ext cx="165361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E8D689-2915-42EC-8AC4-0F097981D919}"/>
              </a:ext>
            </a:extLst>
          </p:cNvPr>
          <p:cNvSpPr/>
          <p:nvPr/>
        </p:nvSpPr>
        <p:spPr>
          <a:xfrm>
            <a:off x="4188642" y="5111440"/>
            <a:ext cx="590747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C0AEF02-5860-4DC1-A241-AE6716C0A4ED}"/>
              </a:ext>
            </a:extLst>
          </p:cNvPr>
          <p:cNvSpPr/>
          <p:nvPr/>
        </p:nvSpPr>
        <p:spPr>
          <a:xfrm>
            <a:off x="1509074" y="5818440"/>
            <a:ext cx="848412" cy="179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26D6633-91B1-4383-BD68-87920B3DA920}"/>
              </a:ext>
            </a:extLst>
          </p:cNvPr>
          <p:cNvSpPr/>
          <p:nvPr/>
        </p:nvSpPr>
        <p:spPr>
          <a:xfrm>
            <a:off x="5542959" y="6391436"/>
            <a:ext cx="725865" cy="2147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24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14197" y="15650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まとめサンプルコード１　ー　変数と計算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1D1B53-85FD-416E-912A-34F1F911443A}"/>
              </a:ext>
            </a:extLst>
          </p:cNvPr>
          <p:cNvSpPr txBox="1"/>
          <p:nvPr/>
        </p:nvSpPr>
        <p:spPr>
          <a:xfrm>
            <a:off x="1765300" y="1386174"/>
            <a:ext cx="36231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r>
              <a:rPr kumimoji="1" lang="en-US" altLang="ja-JP" sz="3200" dirty="0"/>
              <a:t>e1_2_sample1.cs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EA168-0E1D-414D-BA68-3A1EE150B909}"/>
              </a:ext>
            </a:extLst>
          </p:cNvPr>
          <p:cNvSpPr txBox="1"/>
          <p:nvPr/>
        </p:nvSpPr>
        <p:spPr>
          <a:xfrm>
            <a:off x="151624" y="3269058"/>
            <a:ext cx="7314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上記を理解しながら写し、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右のような実行結果になることを確認せよ</a:t>
            </a:r>
            <a:r>
              <a:rPr lang="ja-JP" altLang="en-US" sz="2400" dirty="0"/>
              <a:t>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79A87-3A5E-469E-A566-3E1089FB4A79}"/>
              </a:ext>
            </a:extLst>
          </p:cNvPr>
          <p:cNvSpPr txBox="1"/>
          <p:nvPr/>
        </p:nvSpPr>
        <p:spPr>
          <a:xfrm>
            <a:off x="151624" y="453932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ただし、入力部分など全く同じにはならない）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AEAA5A-226C-4B2F-A1AC-E24F271AA865}"/>
              </a:ext>
            </a:extLst>
          </p:cNvPr>
          <p:cNvSpPr txBox="1"/>
          <p:nvPr/>
        </p:nvSpPr>
        <p:spPr>
          <a:xfrm>
            <a:off x="1407580" y="2158338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※teams</a:t>
            </a:r>
            <a:r>
              <a:rPr lang="ja-JP" altLang="en-US" sz="2400" dirty="0"/>
              <a:t>上に置いてあります）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3635C8-C7E0-4780-8C9C-651EC226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447" y="1506828"/>
            <a:ext cx="4697825" cy="413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0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14197" y="15650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まとめサンプルコード１　ー　配列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1D1B53-85FD-416E-912A-34F1F911443A}"/>
              </a:ext>
            </a:extLst>
          </p:cNvPr>
          <p:cNvSpPr txBox="1"/>
          <p:nvPr/>
        </p:nvSpPr>
        <p:spPr>
          <a:xfrm>
            <a:off x="1765300" y="1386174"/>
            <a:ext cx="362310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3200" dirty="0"/>
              <a:t>g</a:t>
            </a:r>
            <a:r>
              <a:rPr kumimoji="1" lang="en-US" altLang="ja-JP" sz="3200" dirty="0"/>
              <a:t>e1_2_sample2.cs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EA168-0E1D-414D-BA68-3A1EE150B909}"/>
              </a:ext>
            </a:extLst>
          </p:cNvPr>
          <p:cNvSpPr txBox="1"/>
          <p:nvPr/>
        </p:nvSpPr>
        <p:spPr>
          <a:xfrm>
            <a:off x="214197" y="3124993"/>
            <a:ext cx="7314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/>
              <a:t>上記を理解しながら写し、</a:t>
            </a:r>
            <a:endParaRPr kumimoji="1" lang="en-US" altLang="ja-JP" sz="2800" dirty="0"/>
          </a:p>
          <a:p>
            <a:pPr algn="ctr"/>
            <a:r>
              <a:rPr lang="ja-JP" altLang="en-US" sz="2800" dirty="0"/>
              <a:t>右のような実行結果になることを確認せよ</a:t>
            </a:r>
            <a:r>
              <a:rPr lang="ja-JP" altLang="en-US" sz="2400" dirty="0"/>
              <a:t>。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279A87-3A5E-469E-A566-3E1089FB4A79}"/>
              </a:ext>
            </a:extLst>
          </p:cNvPr>
          <p:cNvSpPr txBox="1"/>
          <p:nvPr/>
        </p:nvSpPr>
        <p:spPr>
          <a:xfrm>
            <a:off x="239845" y="458304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</a:t>
            </a:r>
            <a:r>
              <a:rPr lang="ja-JP" altLang="en-US" sz="2400" dirty="0"/>
              <a:t>ただし、入力部分など全く同じにはならない）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56E959-32C8-484B-8BA5-DCAA29D4C578}"/>
              </a:ext>
            </a:extLst>
          </p:cNvPr>
          <p:cNvSpPr txBox="1"/>
          <p:nvPr/>
        </p:nvSpPr>
        <p:spPr>
          <a:xfrm>
            <a:off x="1410396" y="2217171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（</a:t>
            </a:r>
            <a:r>
              <a:rPr lang="en-US" altLang="ja-JP" sz="2400" dirty="0"/>
              <a:t>※teams</a:t>
            </a:r>
            <a:r>
              <a:rPr lang="ja-JP" altLang="en-US" sz="2400" dirty="0"/>
              <a:t>上に置いてあります）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EE73A00-C19F-4FC6-990B-4A1A31ADF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55" y="705606"/>
            <a:ext cx="3623107" cy="59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6"/>
            <a:ext cx="5256641" cy="5119860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本日のアジェンダ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dirty="0"/>
              <a:t>・条件分岐とは？</a:t>
            </a:r>
            <a:endParaRPr lang="en-US" altLang="ja-JP" sz="2800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if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switch</a:t>
            </a:r>
            <a:r>
              <a:rPr lang="ja-JP" altLang="en-US" dirty="0"/>
              <a:t>文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・繰り返し処理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for</a:t>
            </a:r>
            <a:r>
              <a:rPr lang="ja-JP" altLang="en-US" dirty="0"/>
              <a:t>文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while</a:t>
            </a:r>
            <a:r>
              <a:rPr kumimoji="1" lang="ja-JP" altLang="en-US" dirty="0"/>
              <a:t>文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foreach</a:t>
            </a:r>
            <a:r>
              <a:rPr lang="ja-JP" altLang="en-US" dirty="0"/>
              <a:t>文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096000" y="1104035"/>
            <a:ext cx="4580586" cy="38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教科書の範囲</a:t>
            </a:r>
            <a:endParaRPr lang="en-US" altLang="ja-JP" sz="32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800" dirty="0"/>
              <a:t>かんたん</a:t>
            </a:r>
            <a:r>
              <a:rPr lang="en-US" altLang="ja-JP" sz="2800" dirty="0"/>
              <a:t>C#</a:t>
            </a:r>
            <a:r>
              <a:rPr lang="ja-JP" altLang="en-US" sz="2800" dirty="0"/>
              <a:t>：</a:t>
            </a:r>
            <a:r>
              <a:rPr lang="en-US" altLang="ja-JP" sz="2800" dirty="0"/>
              <a:t>164~186p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800" dirty="0"/>
              <a:t>(※</a:t>
            </a:r>
            <a:r>
              <a:rPr lang="ja-JP" altLang="en-US" sz="2800" dirty="0"/>
              <a:t>今回触れない内容もありますので、参考程度に</a:t>
            </a:r>
            <a:r>
              <a:rPr lang="en-US" altLang="ja-JP" sz="2800" dirty="0"/>
              <a:t>)</a:t>
            </a: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82FC0379-2BBE-499F-8F00-D674EDCEA91C}"/>
              </a:ext>
            </a:extLst>
          </p:cNvPr>
          <p:cNvSpPr txBox="1">
            <a:spLocks/>
          </p:cNvSpPr>
          <p:nvPr/>
        </p:nvSpPr>
        <p:spPr>
          <a:xfrm>
            <a:off x="6290925" y="4056830"/>
            <a:ext cx="4713336" cy="2167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b="1" u="sng" dirty="0"/>
              <a:t>本日の演習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・課題１</a:t>
            </a:r>
            <a:endParaRPr lang="en-US" altLang="ja-JP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/>
              <a:t>・課題２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7201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課題１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EF4C9A-42C5-4517-94B3-5E6081F513C9}"/>
              </a:ext>
            </a:extLst>
          </p:cNvPr>
          <p:cNvSpPr txBox="1"/>
          <p:nvPr/>
        </p:nvSpPr>
        <p:spPr>
          <a:xfrm>
            <a:off x="641022" y="1144230"/>
            <a:ext cx="680615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入力された値が</a:t>
            </a:r>
            <a:r>
              <a:rPr kumimoji="1" lang="ja-JP" altLang="en-US" sz="3600" b="1" u="sng" dirty="0"/>
              <a:t>素数</a:t>
            </a:r>
            <a:r>
              <a:rPr kumimoji="1" lang="ja-JP" altLang="en-US" sz="3600" dirty="0"/>
              <a:t>かどうかを判定するプログラムを作成せよ。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288E70-21F4-4C9D-A2A5-B5C366457F81}"/>
              </a:ext>
            </a:extLst>
          </p:cNvPr>
          <p:cNvSpPr txBox="1"/>
          <p:nvPr/>
        </p:nvSpPr>
        <p:spPr>
          <a:xfrm>
            <a:off x="1188989" y="2610673"/>
            <a:ext cx="5710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(※</a:t>
            </a:r>
            <a:r>
              <a:rPr kumimoji="1" lang="ja-JP" altLang="en-US" sz="2800" dirty="0"/>
              <a:t>１は素数に含まれないとする）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EBBB96B-70A1-43E0-9D46-D12B524A6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1" y="4334267"/>
            <a:ext cx="8324850" cy="24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22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課題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1D04F1-25B9-4F8F-97F5-E591ECFA58C9}"/>
              </a:ext>
            </a:extLst>
          </p:cNvPr>
          <p:cNvSpPr txBox="1"/>
          <p:nvPr/>
        </p:nvSpPr>
        <p:spPr>
          <a:xfrm>
            <a:off x="540156" y="1203756"/>
            <a:ext cx="7428321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入力された値に含まれる</a:t>
            </a:r>
            <a:r>
              <a:rPr kumimoji="1" lang="ja-JP" altLang="en-US" sz="3600" b="1" u="sng" dirty="0"/>
              <a:t>素数</a:t>
            </a:r>
            <a:r>
              <a:rPr kumimoji="1" lang="ja-JP" altLang="en-US" sz="3600" dirty="0"/>
              <a:t>をす全て表示し、その合計を出力するプログラムを作成せよ。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891C29D-AFCE-4B5A-9FD7-BEDF0EB8E5F6}"/>
              </a:ext>
            </a:extLst>
          </p:cNvPr>
          <p:cNvSpPr txBox="1"/>
          <p:nvPr/>
        </p:nvSpPr>
        <p:spPr>
          <a:xfrm>
            <a:off x="956255" y="3156290"/>
            <a:ext cx="5710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(※</a:t>
            </a:r>
            <a:r>
              <a:rPr kumimoji="1" lang="ja-JP" altLang="en-US" sz="2800" dirty="0"/>
              <a:t>１は素数に含まれないとする）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37C9FF6-FCEE-4803-932F-55D074C3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83" y="3417900"/>
            <a:ext cx="5710217" cy="34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76" y="1104035"/>
            <a:ext cx="5696424" cy="4991965"/>
          </a:xfrm>
        </p:spPr>
        <p:txBody>
          <a:bodyPr>
            <a:normAutofit/>
          </a:bodyPr>
          <a:lstStyle/>
          <a:p>
            <a:r>
              <a:rPr kumimoji="1" lang="ja-JP" altLang="en-US" sz="3200" b="1" u="sng" dirty="0"/>
              <a:t>本日のまとめ</a:t>
            </a:r>
            <a:endParaRPr kumimoji="1" lang="en-US" altLang="ja-JP" sz="3200" b="1" u="sng" dirty="0"/>
          </a:p>
          <a:p>
            <a:pPr marL="0" indent="0">
              <a:buNone/>
            </a:pPr>
            <a:r>
              <a:rPr lang="ja-JP" altLang="en-US" sz="3200" dirty="0"/>
              <a:t>・条件分岐とは？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if</a:t>
            </a:r>
            <a:r>
              <a:rPr kumimoji="1" lang="ja-JP" altLang="en-US" sz="3200" dirty="0"/>
              <a:t>文</a:t>
            </a: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switch</a:t>
            </a:r>
            <a:r>
              <a:rPr lang="ja-JP" altLang="en-US" sz="3200" dirty="0"/>
              <a:t>文</a:t>
            </a: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・繰り返し処理</a:t>
            </a:r>
            <a:endParaRPr kumimoji="1"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</a:t>
            </a:r>
            <a:r>
              <a:rPr kumimoji="1" lang="en-US" altLang="ja-JP" sz="3200" dirty="0"/>
              <a:t>while</a:t>
            </a:r>
            <a:r>
              <a:rPr kumimoji="1" lang="ja-JP" altLang="en-US" sz="3200" dirty="0"/>
              <a:t>文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for</a:t>
            </a:r>
            <a:r>
              <a:rPr lang="ja-JP" altLang="en-US" sz="3200" dirty="0"/>
              <a:t>文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foreach</a:t>
            </a:r>
            <a:r>
              <a:rPr lang="ja-JP" altLang="en-US" sz="3200" dirty="0"/>
              <a:t>文</a:t>
            </a:r>
            <a:endParaRPr lang="en-US" altLang="ja-JP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アジェンダ（</a:t>
            </a:r>
            <a:r>
              <a:rPr lang="en-US" altLang="ja-JP" dirty="0">
                <a:solidFill>
                  <a:schemeClr val="tx1"/>
                </a:solidFill>
              </a:rPr>
              <a:t>agenda</a:t>
            </a:r>
            <a:r>
              <a:rPr lang="ja-JP" altLang="en-US" dirty="0">
                <a:solidFill>
                  <a:schemeClr val="tx1"/>
                </a:solidFill>
              </a:rPr>
              <a:t>：目次</a:t>
            </a:r>
            <a:r>
              <a:rPr lang="ja-JP" altLang="en-US" dirty="0"/>
              <a:t>）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235F61D-3CF2-4C99-ACDE-D55779AA25AE}"/>
              </a:ext>
            </a:extLst>
          </p:cNvPr>
          <p:cNvSpPr txBox="1">
            <a:spLocks/>
          </p:cNvSpPr>
          <p:nvPr/>
        </p:nvSpPr>
        <p:spPr>
          <a:xfrm>
            <a:off x="6229612" y="1104035"/>
            <a:ext cx="4580586" cy="2138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800" b="1" dirty="0"/>
              <a:t>・</a:t>
            </a:r>
            <a:r>
              <a:rPr lang="ja-JP" altLang="en-US" sz="2400" b="1" u="sng" dirty="0"/>
              <a:t>教科書の範囲</a:t>
            </a:r>
            <a:endParaRPr lang="en-US" altLang="ja-JP" sz="2400" b="1" u="sng" dirty="0"/>
          </a:p>
          <a:p>
            <a:pPr marL="0" indent="0">
              <a:buFont typeface="Wingdings 3" charset="2"/>
              <a:buNone/>
            </a:pPr>
            <a:r>
              <a:rPr lang="ja-JP" altLang="en-US" sz="2000" dirty="0"/>
              <a:t>かんたん</a:t>
            </a:r>
            <a:r>
              <a:rPr lang="en-US" altLang="ja-JP" sz="2000" dirty="0"/>
              <a:t>C#</a:t>
            </a:r>
            <a:r>
              <a:rPr lang="ja-JP" altLang="en-US" sz="2000" dirty="0"/>
              <a:t>：</a:t>
            </a:r>
            <a:r>
              <a:rPr lang="en-US" altLang="ja-JP" sz="2000" dirty="0"/>
              <a:t>164~283p</a:t>
            </a:r>
          </a:p>
          <a:p>
            <a:pPr marL="0" indent="0">
              <a:buFont typeface="Wingdings 3" charset="2"/>
              <a:buNone/>
            </a:pPr>
            <a:r>
              <a:rPr lang="en-US" altLang="ja-JP" sz="2000" dirty="0"/>
              <a:t>(※</a:t>
            </a:r>
            <a:r>
              <a:rPr lang="ja-JP" altLang="en-US" sz="2000" dirty="0"/>
              <a:t>今回触れない内容もありますので、参考程度に</a:t>
            </a:r>
            <a:r>
              <a:rPr lang="en-US" altLang="ja-JP" sz="2000" dirty="0"/>
              <a:t>)</a:t>
            </a:r>
            <a:endParaRPr lang="ja-JP" altLang="en-US" sz="2400" dirty="0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A2EFE024-77D5-40FF-9AE8-144E748E8C87}"/>
              </a:ext>
            </a:extLst>
          </p:cNvPr>
          <p:cNvSpPr txBox="1">
            <a:spLocks/>
          </p:cNvSpPr>
          <p:nvPr/>
        </p:nvSpPr>
        <p:spPr>
          <a:xfrm>
            <a:off x="6229612" y="2828043"/>
            <a:ext cx="4580586" cy="183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/>
              <a:t>・</a:t>
            </a:r>
            <a:r>
              <a:rPr lang="en-US" altLang="ja-JP" sz="2400" b="1" u="sng" dirty="0"/>
              <a:t>C#</a:t>
            </a:r>
            <a:r>
              <a:rPr lang="ja-JP" altLang="en-US" sz="2400" b="1" u="sng" dirty="0"/>
              <a:t>サンプル</a:t>
            </a:r>
            <a:endParaRPr lang="en-US" altLang="ja-JP" sz="2400" b="1" u="sng" dirty="0"/>
          </a:p>
          <a:p>
            <a:pPr marL="0" indent="0">
              <a:buNone/>
            </a:pPr>
            <a:r>
              <a:rPr lang="ja-JP" altLang="en-US" sz="2400" b="1" dirty="0"/>
              <a:t>   </a:t>
            </a:r>
            <a:r>
              <a:rPr lang="en-US" altLang="ja-JP" sz="2400" dirty="0"/>
              <a:t>ge1_2_sample1.cs</a:t>
            </a:r>
          </a:p>
          <a:p>
            <a:pPr marL="0" indent="0">
              <a:buNone/>
            </a:pPr>
            <a:r>
              <a:rPr lang="en-US" altLang="ja-JP" sz="2400" dirty="0"/>
              <a:t>   ge1_2_sample2.cs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86A6455C-E27B-4BFF-8223-74C9684AD318}"/>
              </a:ext>
            </a:extLst>
          </p:cNvPr>
          <p:cNvSpPr txBox="1">
            <a:spLocks/>
          </p:cNvSpPr>
          <p:nvPr/>
        </p:nvSpPr>
        <p:spPr>
          <a:xfrm>
            <a:off x="6229612" y="4731907"/>
            <a:ext cx="4580586" cy="183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b="1" dirty="0"/>
              <a:t>・</a:t>
            </a:r>
            <a:r>
              <a:rPr lang="ja-JP" altLang="en-US" sz="2400" b="1" u="sng" dirty="0"/>
              <a:t>課題</a:t>
            </a:r>
            <a:endParaRPr lang="en-US" altLang="ja-JP" sz="2400" b="1" u="sng" dirty="0"/>
          </a:p>
          <a:p>
            <a:pPr marL="0" indent="0">
              <a:buNone/>
            </a:pPr>
            <a:r>
              <a:rPr lang="ja-JP" altLang="en-US" sz="2400" dirty="0"/>
              <a:t>　・課題１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・課題２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7168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39F66-5BA7-4BBB-A6DB-9186CA69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87045"/>
            <a:ext cx="6344238" cy="4461386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条件によってやることが変わる</a:t>
            </a:r>
            <a:endParaRPr lang="en-US" altLang="ja-JP" sz="3200" b="1" u="sng" dirty="0"/>
          </a:p>
          <a:p>
            <a:pPr marL="0" indent="0">
              <a:buNone/>
            </a:pPr>
            <a:r>
              <a:rPr lang="ja-JP" altLang="en-US" sz="2400" dirty="0"/>
              <a:t>　条件によって処理</a:t>
            </a:r>
            <a:r>
              <a:rPr lang="en-US" altLang="ja-JP" sz="2400" dirty="0"/>
              <a:t>(</a:t>
            </a:r>
            <a:r>
              <a:rPr lang="ja-JP" altLang="en-US" sz="2400" dirty="0"/>
              <a:t>やること</a:t>
            </a:r>
            <a:r>
              <a:rPr lang="en-US" altLang="ja-JP" sz="2400" dirty="0"/>
              <a:t>)</a:t>
            </a:r>
            <a:r>
              <a:rPr lang="ja-JP" altLang="en-US" sz="2400" dirty="0"/>
              <a:t>が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　　　変わるのが条件分岐です。</a:t>
            </a:r>
            <a:endParaRPr lang="en-US" altLang="ja-JP" sz="24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2400" b="1" u="sng" dirty="0">
                <a:solidFill>
                  <a:srgbClr val="FF0000"/>
                </a:solidFill>
              </a:rPr>
              <a:t>　</a:t>
            </a:r>
            <a:endParaRPr lang="en-US" altLang="ja-JP" sz="2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条件分岐とは？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C4CBF8-55A3-45EE-8F80-6D4DCC288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1" y="2438173"/>
            <a:ext cx="5982007" cy="441982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C566DD-E4A4-4031-A473-053F3A4795C8}"/>
              </a:ext>
            </a:extLst>
          </p:cNvPr>
          <p:cNvSpPr txBox="1"/>
          <p:nvPr/>
        </p:nvSpPr>
        <p:spPr>
          <a:xfrm>
            <a:off x="6890992" y="2084230"/>
            <a:ext cx="493021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生きていく上で</a:t>
            </a:r>
            <a:endParaRPr lang="en-US" altLang="ja-JP" sz="2000" dirty="0"/>
          </a:p>
          <a:p>
            <a:r>
              <a:rPr lang="ja-JP" altLang="en-US" sz="2000" dirty="0"/>
              <a:t>毎日必ずやっていることですが、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プログラミングでも</a:t>
            </a:r>
            <a:endParaRPr lang="en-US" altLang="ja-JP" sz="2000" dirty="0"/>
          </a:p>
          <a:p>
            <a:r>
              <a:rPr lang="ja-JP" altLang="en-US" sz="4000" b="1" dirty="0"/>
              <a:t>ほぼ必ずやります。</a:t>
            </a:r>
            <a:endParaRPr lang="en-US" altLang="ja-JP" sz="4000" b="1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6120B26-935F-47AE-BACF-2BF2563689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28" y="4588957"/>
            <a:ext cx="5515536" cy="19189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4C8621-45E4-4962-95B1-1C6C26208CF0}"/>
              </a:ext>
            </a:extLst>
          </p:cNvPr>
          <p:cNvSpPr txBox="1"/>
          <p:nvPr/>
        </p:nvSpPr>
        <p:spPr>
          <a:xfrm>
            <a:off x="6534128" y="4278754"/>
            <a:ext cx="50321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こんな画面も条件分岐で成り立っています。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6422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if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en-US" altLang="ja-JP" sz="3200" b="1" u="sng" dirty="0"/>
              <a:t>if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58E4136C-205A-40F9-9178-99485B265E09}"/>
              </a:ext>
            </a:extLst>
          </p:cNvPr>
          <p:cNvSpPr txBox="1">
            <a:spLocks/>
          </p:cNvSpPr>
          <p:nvPr/>
        </p:nvSpPr>
        <p:spPr>
          <a:xfrm>
            <a:off x="6229612" y="936978"/>
            <a:ext cx="4580586" cy="5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具体的な例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10975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ADC420-0D2E-4E95-AB05-D203766F042C}"/>
              </a:ext>
            </a:extLst>
          </p:cNvPr>
          <p:cNvSpPr txBox="1"/>
          <p:nvPr/>
        </p:nvSpPr>
        <p:spPr>
          <a:xfrm>
            <a:off x="452567" y="3216123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()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の中に条件</a:t>
            </a:r>
            <a:r>
              <a:rPr kumimoji="1" lang="ja-JP" altLang="en-US" sz="2000" dirty="0"/>
              <a:t>を書き、それが成立</a:t>
            </a:r>
            <a:r>
              <a:rPr lang="ja-JP" altLang="en-US" sz="2000" dirty="0"/>
              <a:t>したら、</a:t>
            </a:r>
            <a:endParaRPr lang="en-US" altLang="ja-JP" sz="2000" dirty="0"/>
          </a:p>
          <a:p>
            <a:r>
              <a:rPr kumimoji="1" lang="en-US" altLang="ja-JP" sz="2400" b="1" u="sng" dirty="0">
                <a:solidFill>
                  <a:srgbClr val="FF0000"/>
                </a:solidFill>
              </a:rPr>
              <a:t>{}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の中の処理</a:t>
            </a:r>
            <a:r>
              <a:rPr kumimoji="1" lang="ja-JP" altLang="en-US" sz="2000" dirty="0"/>
              <a:t>が実行されます。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3904BA-7D10-4C25-902E-13598891B112}"/>
              </a:ext>
            </a:extLst>
          </p:cNvPr>
          <p:cNvSpPr txBox="1"/>
          <p:nvPr/>
        </p:nvSpPr>
        <p:spPr>
          <a:xfrm>
            <a:off x="452566" y="429645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すべて日本語で書くなら、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A598B41-4FFB-4E72-B95C-24E1370DEC70}"/>
              </a:ext>
            </a:extLst>
          </p:cNvPr>
          <p:cNvSpPr txBox="1"/>
          <p:nvPr/>
        </p:nvSpPr>
        <p:spPr>
          <a:xfrm>
            <a:off x="603646" y="4983024"/>
            <a:ext cx="4109755" cy="1200329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リンゴが</a:t>
            </a:r>
            <a:r>
              <a:rPr lang="en-US" altLang="ja-JP" dirty="0"/>
              <a:t>100</a:t>
            </a:r>
            <a:r>
              <a:rPr lang="ja-JP" altLang="en-US" dirty="0"/>
              <a:t>円以下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BEDEC6D-53BC-435F-ABD8-75998C0A0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64" y="1443678"/>
            <a:ext cx="4148329" cy="27309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95E0F6-5D63-4723-A19D-B76B58CE6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564" y="4839495"/>
            <a:ext cx="3910750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比較演算子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5910912" cy="588386"/>
          </a:xfrm>
        </p:spPr>
        <p:txBody>
          <a:bodyPr>
            <a:normAutofit/>
          </a:bodyPr>
          <a:lstStyle/>
          <a:p>
            <a:r>
              <a:rPr lang="ja-JP" altLang="en-US" sz="3200" b="1" u="sng" dirty="0"/>
              <a:t>比較演算子と使い方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059E30CF-9B59-4D37-99C9-7BF2F6468B19}"/>
              </a:ext>
            </a:extLst>
          </p:cNvPr>
          <p:cNvSpPr txBox="1">
            <a:spLocks/>
          </p:cNvSpPr>
          <p:nvPr/>
        </p:nvSpPr>
        <p:spPr>
          <a:xfrm>
            <a:off x="6229611" y="912260"/>
            <a:ext cx="5421677" cy="599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b="1" dirty="0"/>
              <a:t>・</a:t>
            </a:r>
            <a:r>
              <a:rPr lang="ja-JP" altLang="en-US" sz="3200" b="1" u="sng" dirty="0"/>
              <a:t>結果は</a:t>
            </a:r>
            <a:r>
              <a:rPr lang="en-US" altLang="ja-JP" sz="3200" b="1" u="sng" dirty="0"/>
              <a:t>Bool</a:t>
            </a:r>
            <a:r>
              <a:rPr lang="ja-JP" altLang="en-US" sz="3200" b="1" u="sng" dirty="0"/>
              <a:t>値で返ってくる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33693F3-2C7A-4F2F-835E-B2E5976DF5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37"/>
          <a:stretch/>
        </p:blipFill>
        <p:spPr>
          <a:xfrm>
            <a:off x="612174" y="1536653"/>
            <a:ext cx="5053335" cy="326899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BB8DD-B532-4254-97E6-89912F63F2AC}"/>
              </a:ext>
            </a:extLst>
          </p:cNvPr>
          <p:cNvSpPr txBox="1"/>
          <p:nvPr/>
        </p:nvSpPr>
        <p:spPr>
          <a:xfrm>
            <a:off x="612174" y="4984925"/>
            <a:ext cx="38010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比較演算子とは、</a:t>
            </a:r>
            <a:endParaRPr kumimoji="1" lang="en-US" altLang="ja-JP" dirty="0"/>
          </a:p>
          <a:p>
            <a:r>
              <a:rPr kumimoji="1" lang="ja-JP" altLang="en-US" sz="2400" b="1" dirty="0"/>
              <a:t>演算子の</a:t>
            </a:r>
            <a:r>
              <a:rPr kumimoji="1" lang="ja-JP" altLang="en-US" sz="2400" b="1" u="sng" dirty="0">
                <a:solidFill>
                  <a:srgbClr val="FF0000"/>
                </a:solidFill>
              </a:rPr>
              <a:t>左右を比較</a:t>
            </a:r>
            <a:r>
              <a:rPr kumimoji="1" lang="ja-JP" altLang="en-US" sz="2400" b="1" dirty="0"/>
              <a:t>して</a:t>
            </a:r>
            <a:r>
              <a:rPr kumimoji="1" lang="ja-JP" altLang="en-US" dirty="0"/>
              <a:t>、</a:t>
            </a:r>
            <a:endParaRPr kumimoji="1" lang="en-US" altLang="ja-JP" dirty="0"/>
          </a:p>
          <a:p>
            <a:r>
              <a:rPr kumimoji="1" lang="ja-JP" altLang="en-US" sz="2400" b="1" dirty="0"/>
              <a:t>その結果を返す</a:t>
            </a:r>
            <a:r>
              <a:rPr kumimoji="1" lang="ja-JP" altLang="en-US" dirty="0"/>
              <a:t>演算子です。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C16A34E-DF6A-4C73-B13C-92AE31C40D87}"/>
              </a:ext>
            </a:extLst>
          </p:cNvPr>
          <p:cNvSpPr txBox="1"/>
          <p:nvPr/>
        </p:nvSpPr>
        <p:spPr>
          <a:xfrm>
            <a:off x="6583564" y="4792839"/>
            <a:ext cx="538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つまり、</a:t>
            </a:r>
            <a:r>
              <a:rPr lang="en-US" altLang="ja-JP" dirty="0"/>
              <a:t>A=10,B=10</a:t>
            </a:r>
            <a:r>
              <a:rPr lang="ja-JP" altLang="en-US" dirty="0"/>
              <a:t>なら、</a:t>
            </a:r>
            <a:endParaRPr lang="en-US" altLang="ja-JP" dirty="0"/>
          </a:p>
          <a:p>
            <a:r>
              <a:rPr lang="en-US" altLang="ja-JP" dirty="0"/>
              <a:t>if(A==B)</a:t>
            </a:r>
            <a:r>
              <a:rPr lang="ja-JP" altLang="en-US" dirty="0"/>
              <a:t> は </a:t>
            </a:r>
            <a:r>
              <a:rPr lang="en-US" altLang="ja-JP" dirty="0"/>
              <a:t>if(True)</a:t>
            </a:r>
            <a:r>
              <a:rPr lang="ja-JP" altLang="en-US" dirty="0"/>
              <a:t> に変換されて処理されます。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E178-6355-4A19-B678-E9EC1B48D776}"/>
              </a:ext>
            </a:extLst>
          </p:cNvPr>
          <p:cNvSpPr txBox="1"/>
          <p:nvPr/>
        </p:nvSpPr>
        <p:spPr>
          <a:xfrm>
            <a:off x="6454755" y="267198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上記の形で比較演算子の左右を比較され、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F7FD876-A709-467F-B0A1-053DBA6E273E}"/>
              </a:ext>
            </a:extLst>
          </p:cNvPr>
          <p:cNvSpPr txBox="1"/>
          <p:nvPr/>
        </p:nvSpPr>
        <p:spPr>
          <a:xfrm>
            <a:off x="7609718" y="2073158"/>
            <a:ext cx="294503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400" b="1" u="sng" dirty="0"/>
              <a:t>A</a:t>
            </a:r>
            <a:r>
              <a:rPr lang="ja-JP" altLang="en-US" sz="2400" dirty="0"/>
              <a:t>　 </a:t>
            </a:r>
            <a:r>
              <a:rPr lang="ja-JP" altLang="en-US" sz="2400" dirty="0">
                <a:solidFill>
                  <a:srgbClr val="FF0000"/>
                </a:solidFill>
              </a:rPr>
              <a:t>比較演算子</a:t>
            </a:r>
            <a:r>
              <a:rPr lang="ja-JP" altLang="en-US" sz="2400" dirty="0"/>
              <a:t>　</a:t>
            </a:r>
            <a:r>
              <a:rPr lang="en-US" altLang="ja-JP" sz="2400" b="1" u="sng" dirty="0"/>
              <a:t>B</a:t>
            </a:r>
            <a:r>
              <a:rPr lang="ja-JP" altLang="en-US" sz="2400" dirty="0"/>
              <a:t> 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820111-3051-4C4F-A74F-66C50FF4BF6B}"/>
              </a:ext>
            </a:extLst>
          </p:cNvPr>
          <p:cNvSpPr txBox="1"/>
          <p:nvPr/>
        </p:nvSpPr>
        <p:spPr>
          <a:xfrm>
            <a:off x="6583564" y="3128523"/>
            <a:ext cx="5230919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400" dirty="0"/>
              <a:t>比較の結果が正しければ</a:t>
            </a:r>
            <a:r>
              <a:rPr lang="ja-JP" altLang="en-US" sz="2800" dirty="0"/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True</a:t>
            </a:r>
          </a:p>
          <a:p>
            <a:r>
              <a:rPr lang="ja-JP" altLang="en-US" sz="2400" dirty="0"/>
              <a:t>比較の結果が間違っていれば</a:t>
            </a:r>
            <a:r>
              <a:rPr lang="ja-JP" altLang="en-US" sz="2800" dirty="0"/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False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D32156-39BE-462B-B0D6-77E36FC16034}"/>
              </a:ext>
            </a:extLst>
          </p:cNvPr>
          <p:cNvSpPr txBox="1"/>
          <p:nvPr/>
        </p:nvSpPr>
        <p:spPr>
          <a:xfrm>
            <a:off x="6454755" y="1528305"/>
            <a:ext cx="525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結果は、</a:t>
            </a:r>
            <a:r>
              <a:rPr kumimoji="1" lang="en-US" altLang="ja-JP" sz="1800" u="sng" dirty="0">
                <a:solidFill>
                  <a:srgbClr val="FF0000"/>
                </a:solidFill>
              </a:rPr>
              <a:t>Bool</a:t>
            </a:r>
            <a:r>
              <a:rPr kumimoji="1" lang="ja-JP" altLang="en-US" sz="1800" u="sng" dirty="0">
                <a:solidFill>
                  <a:srgbClr val="FF0000"/>
                </a:solidFill>
              </a:rPr>
              <a:t>値</a:t>
            </a:r>
            <a:r>
              <a:rPr kumimoji="1" lang="en-US" altLang="ja-JP" sz="1800" u="sng" dirty="0">
                <a:solidFill>
                  <a:srgbClr val="FF0000"/>
                </a:solidFill>
              </a:rPr>
              <a:t>(True or False)</a:t>
            </a:r>
            <a:r>
              <a:rPr kumimoji="1" lang="ja-JP" altLang="en-US" dirty="0"/>
              <a:t>で返ってきます。</a:t>
            </a:r>
            <a:endParaRPr lang="en-US" altLang="ja-JP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019CC7-A7B9-45E2-9F7B-9B484FD92E3C}"/>
              </a:ext>
            </a:extLst>
          </p:cNvPr>
          <p:cNvSpPr txBox="1"/>
          <p:nvPr/>
        </p:nvSpPr>
        <p:spPr>
          <a:xfrm>
            <a:off x="10554755" y="42318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を返します。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FA8CA01-9194-44D6-95D3-80F50264A07B}"/>
              </a:ext>
            </a:extLst>
          </p:cNvPr>
          <p:cNvSpPr txBox="1"/>
          <p:nvPr/>
        </p:nvSpPr>
        <p:spPr>
          <a:xfrm>
            <a:off x="6583564" y="5923644"/>
            <a:ext cx="5277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なので、正確には</a:t>
            </a:r>
            <a:r>
              <a:rPr lang="en-US" altLang="ja-JP" sz="1600" dirty="0"/>
              <a:t>if(</a:t>
            </a:r>
            <a:r>
              <a:rPr lang="ja-JP" altLang="en-US" sz="1600" dirty="0"/>
              <a:t>条件式</a:t>
            </a:r>
            <a:r>
              <a:rPr lang="en-US" altLang="ja-JP" sz="1600" dirty="0"/>
              <a:t>)</a:t>
            </a:r>
            <a:r>
              <a:rPr lang="ja-JP" altLang="en-US" sz="1600" dirty="0"/>
              <a:t>でなく、</a:t>
            </a:r>
            <a:r>
              <a:rPr lang="en-US" altLang="ja-JP" sz="1600" dirty="0"/>
              <a:t>if(Bool</a:t>
            </a:r>
            <a:r>
              <a:rPr lang="ja-JP" altLang="en-US" sz="1600" dirty="0"/>
              <a:t>値</a:t>
            </a:r>
            <a:r>
              <a:rPr lang="en-US" altLang="ja-JP" sz="1600" dirty="0"/>
              <a:t>)</a:t>
            </a:r>
            <a:r>
              <a:rPr lang="ja-JP" altLang="en-US" sz="1600" dirty="0"/>
              <a:t>です。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96410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>
                <a:solidFill>
                  <a:schemeClr val="tx1"/>
                </a:solidFill>
              </a:rPr>
              <a:t>比較演算子の具体例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0CA18CA-CDC4-433F-BE7F-E7EEF619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1858892" cy="47518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u="sng" dirty="0"/>
              <a:t>具体例①</a:t>
            </a:r>
            <a:endParaRPr kumimoji="1" lang="en-US" altLang="ja-JP" sz="24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7E90230-46D5-457E-9B1B-FAD604A507A2}"/>
              </a:ext>
            </a:extLst>
          </p:cNvPr>
          <p:cNvSpPr txBox="1">
            <a:spLocks/>
          </p:cNvSpPr>
          <p:nvPr/>
        </p:nvSpPr>
        <p:spPr>
          <a:xfrm>
            <a:off x="6096000" y="912260"/>
            <a:ext cx="1858892" cy="475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u="sng" dirty="0"/>
              <a:t>具体例②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77A125-120C-4AEF-BFE3-06ED9BEE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46" y="4704810"/>
            <a:ext cx="3334828" cy="105364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C53FFE2-9AE8-46E6-BC01-732A058B8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7" y="5758452"/>
            <a:ext cx="3326046" cy="9782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DDC2C9A-ABAC-48DD-A464-8735DE128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5" y="1454095"/>
            <a:ext cx="5455411" cy="321704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ED2C10D-A93A-4F26-9FC8-89B8745CA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77" y="1319914"/>
            <a:ext cx="3756660" cy="429006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52D8947-4FFD-4100-A2A1-312B254E2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52" y="5538086"/>
            <a:ext cx="3027759" cy="12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6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ja-JP" altLang="en-US" dirty="0">
                <a:solidFill>
                  <a:schemeClr val="tx1"/>
                </a:solidFill>
              </a:rPr>
              <a:t>文と</a:t>
            </a:r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en-US" altLang="ja-JP" dirty="0">
                <a:solidFill>
                  <a:schemeClr val="tx1"/>
                </a:solidFill>
              </a:rPr>
              <a:t> if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3"/>
            <a:ext cx="5910912" cy="499324"/>
          </a:xfrm>
        </p:spPr>
        <p:txBody>
          <a:bodyPr>
            <a:normAutofit lnSpcReduction="10000"/>
          </a:bodyPr>
          <a:lstStyle/>
          <a:p>
            <a:r>
              <a:rPr lang="en-US" altLang="ja-JP" sz="3200" b="1" u="sng" dirty="0" err="1"/>
              <a:t>if~else</a:t>
            </a:r>
            <a:r>
              <a:rPr lang="ja-JP" altLang="en-US" sz="3200" b="1" u="sng" dirty="0"/>
              <a:t>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584805" y="1535626"/>
            <a:ext cx="4618791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条件式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</a:p>
          <a:p>
            <a:pPr marL="0" indent="0">
              <a:buNone/>
            </a:pPr>
            <a:r>
              <a:rPr lang="en-US" altLang="ja-JP" dirty="0"/>
              <a:t>else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条件式が正しくないときの処理</a:t>
            </a:r>
            <a:br>
              <a:rPr lang="en-US" altLang="ja-JP" dirty="0"/>
            </a:br>
            <a:r>
              <a:rPr lang="en-US" altLang="ja-JP" dirty="0"/>
              <a:t>}</a:t>
            </a:r>
            <a:endParaRPr lang="en-US" altLang="ja-JP" sz="1800" dirty="0"/>
          </a:p>
        </p:txBody>
      </p:sp>
      <p:sp>
        <p:nvSpPr>
          <p:cNvPr id="15" name="コンテンツ プレースホルダー 2">
            <a:extLst>
              <a:ext uri="{FF2B5EF4-FFF2-40B4-BE49-F238E27FC236}">
                <a16:creationId xmlns:a16="http://schemas.microsoft.com/office/drawing/2014/main" id="{70AC698F-0A63-4B18-8D47-7C3E7D79CB42}"/>
              </a:ext>
            </a:extLst>
          </p:cNvPr>
          <p:cNvSpPr txBox="1">
            <a:spLocks/>
          </p:cNvSpPr>
          <p:nvPr/>
        </p:nvSpPr>
        <p:spPr>
          <a:xfrm>
            <a:off x="6186973" y="1036302"/>
            <a:ext cx="5910912" cy="4993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200" b="1" u="sng" dirty="0" err="1"/>
              <a:t>if~else</a:t>
            </a:r>
            <a:r>
              <a:rPr lang="en-US" altLang="ja-JP" sz="3200" b="1" u="sng" dirty="0"/>
              <a:t> if</a:t>
            </a:r>
            <a:r>
              <a:rPr lang="ja-JP" altLang="en-US" sz="3200" b="1" u="sng" dirty="0"/>
              <a:t>文</a:t>
            </a:r>
            <a:endParaRPr lang="en-US" altLang="ja-JP" sz="32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158796-28F3-4EF1-B6D3-125B3BD16D27}"/>
              </a:ext>
            </a:extLst>
          </p:cNvPr>
          <p:cNvSpPr txBox="1"/>
          <p:nvPr/>
        </p:nvSpPr>
        <p:spPr>
          <a:xfrm>
            <a:off x="6563333" y="1535626"/>
            <a:ext cx="4618791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/>
              <a:t>if(</a:t>
            </a:r>
            <a:r>
              <a:rPr lang="ja-JP" altLang="en-US" dirty="0"/>
              <a:t>条件式１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実行したい処理１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}</a:t>
            </a:r>
          </a:p>
          <a:p>
            <a:pPr marL="0" indent="0">
              <a:buNone/>
            </a:pPr>
            <a:r>
              <a:rPr lang="en-US" altLang="ja-JP" dirty="0"/>
              <a:t>else if(</a:t>
            </a:r>
            <a:r>
              <a:rPr lang="ja-JP" altLang="en-US" dirty="0"/>
              <a:t>条件式２</a:t>
            </a:r>
            <a:r>
              <a:rPr lang="en-US" altLang="ja-JP" dirty="0"/>
              <a:t>)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実行したい処理２</a:t>
            </a:r>
            <a:br>
              <a:rPr lang="en-US" altLang="ja-JP" dirty="0"/>
            </a:br>
            <a:r>
              <a:rPr lang="en-US" altLang="ja-JP" dirty="0"/>
              <a:t>}</a:t>
            </a:r>
          </a:p>
          <a:p>
            <a:pPr marL="0" indent="0">
              <a:buNone/>
            </a:pPr>
            <a:r>
              <a:rPr lang="en-US" altLang="ja-JP" dirty="0"/>
              <a:t>else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1</a:t>
            </a:r>
            <a:r>
              <a:rPr lang="ja-JP" altLang="en-US" dirty="0"/>
              <a:t>も</a:t>
            </a:r>
            <a:r>
              <a:rPr lang="en-US" altLang="ja-JP" dirty="0"/>
              <a:t>2</a:t>
            </a:r>
            <a:r>
              <a:rPr lang="ja-JP" altLang="en-US" dirty="0"/>
              <a:t>も正しくないときの処理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B0AF16-D5EB-40F8-B03E-26CBF1C534A2}"/>
              </a:ext>
            </a:extLst>
          </p:cNvPr>
          <p:cNvSpPr txBox="1"/>
          <p:nvPr/>
        </p:nvSpPr>
        <p:spPr>
          <a:xfrm>
            <a:off x="584805" y="430561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上記のように書くことで、</a:t>
            </a:r>
            <a:endParaRPr kumimoji="1" lang="en-US" altLang="ja-JP" dirty="0"/>
          </a:p>
          <a:p>
            <a:r>
              <a:rPr kumimoji="1" lang="ja-JP" altLang="en-US" dirty="0"/>
              <a:t>条件式が間違っていた場合の処理を追加できる。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07E6DAB-BE66-4EFE-AC8A-E02B38801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4" y="5041110"/>
            <a:ext cx="2459066" cy="18168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F1FEA38-20F3-431E-82C4-EE8CABE32342}"/>
              </a:ext>
            </a:extLst>
          </p:cNvPr>
          <p:cNvSpPr txBox="1"/>
          <p:nvPr/>
        </p:nvSpPr>
        <p:spPr>
          <a:xfrm>
            <a:off x="2782823" y="5498531"/>
            <a:ext cx="3064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左の処理などは</a:t>
            </a:r>
            <a:endParaRPr kumimoji="1" lang="en-US" altLang="ja-JP" dirty="0"/>
          </a:p>
          <a:p>
            <a:r>
              <a:rPr kumimoji="1" lang="ja-JP" altLang="en-US" dirty="0"/>
              <a:t>まさにこれで書く。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284D16B-E9E2-4A24-AA7A-FC78FE3171F7}"/>
              </a:ext>
            </a:extLst>
          </p:cNvPr>
          <p:cNvSpPr txBox="1"/>
          <p:nvPr/>
        </p:nvSpPr>
        <p:spPr>
          <a:xfrm>
            <a:off x="6468705" y="5266604"/>
            <a:ext cx="534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else if</a:t>
            </a:r>
            <a:r>
              <a:rPr kumimoji="1" lang="ja-JP" altLang="en-US" dirty="0"/>
              <a:t>と書くことで、判定する条件を追加できる。</a:t>
            </a:r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C6D6448-C9A0-4BE9-9392-58E80EFBCD9C}"/>
              </a:ext>
            </a:extLst>
          </p:cNvPr>
          <p:cNvSpPr txBox="1"/>
          <p:nvPr/>
        </p:nvSpPr>
        <p:spPr>
          <a:xfrm>
            <a:off x="6468705" y="5821696"/>
            <a:ext cx="534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u="sng" dirty="0">
                <a:solidFill>
                  <a:srgbClr val="FF0000"/>
                </a:solidFill>
              </a:rPr>
              <a:t>else if</a:t>
            </a:r>
            <a:r>
              <a:rPr kumimoji="1" lang="ja-JP" altLang="en-US" sz="2000" b="1" u="sng" dirty="0">
                <a:solidFill>
                  <a:srgbClr val="FF0000"/>
                </a:solidFill>
              </a:rPr>
              <a:t>で追加する条件は無限に増やせる。</a:t>
            </a:r>
            <a:endParaRPr kumimoji="1" lang="en-US" altLang="ja-JP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7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318700" y="251860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ja-JP" altLang="en-US" dirty="0">
                <a:solidFill>
                  <a:schemeClr val="tx1"/>
                </a:solidFill>
              </a:rPr>
              <a:t>文と</a:t>
            </a:r>
            <a:r>
              <a:rPr lang="en-US" altLang="ja-JP" dirty="0" err="1">
                <a:solidFill>
                  <a:schemeClr val="tx1"/>
                </a:solidFill>
              </a:rPr>
              <a:t>if~else</a:t>
            </a:r>
            <a:r>
              <a:rPr lang="en-US" altLang="ja-JP" dirty="0">
                <a:solidFill>
                  <a:schemeClr val="tx1"/>
                </a:solidFill>
              </a:rPr>
              <a:t> if</a:t>
            </a:r>
            <a:r>
              <a:rPr lang="ja-JP" altLang="en-US" dirty="0">
                <a:solidFill>
                  <a:schemeClr val="tx1"/>
                </a:solidFill>
              </a:rPr>
              <a:t>文の具体例</a:t>
            </a: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0CA18CA-CDC4-433F-BE7F-E7EEF619E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00" y="948267"/>
            <a:ext cx="1858892" cy="475180"/>
          </a:xfrm>
        </p:spPr>
        <p:txBody>
          <a:bodyPr>
            <a:normAutofit lnSpcReduction="10000"/>
          </a:bodyPr>
          <a:lstStyle/>
          <a:p>
            <a:r>
              <a:rPr kumimoji="1" lang="ja-JP" altLang="en-US" b="1" u="sng" dirty="0"/>
              <a:t>具体例①</a:t>
            </a:r>
            <a:endParaRPr kumimoji="1" lang="en-US" altLang="ja-JP" sz="24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C7E90230-46D5-457E-9B1B-FAD604A507A2}"/>
              </a:ext>
            </a:extLst>
          </p:cNvPr>
          <p:cNvSpPr txBox="1">
            <a:spLocks/>
          </p:cNvSpPr>
          <p:nvPr/>
        </p:nvSpPr>
        <p:spPr>
          <a:xfrm>
            <a:off x="6096000" y="912260"/>
            <a:ext cx="1858892" cy="4751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u="sng" dirty="0"/>
              <a:t>具体例②</a:t>
            </a:r>
            <a:endParaRPr lang="en-US" altLang="ja-JP" sz="2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D2FFCB2-9644-4E2F-B907-C49B6FD2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6" y="1516139"/>
            <a:ext cx="4843026" cy="359122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26405F9-7D1B-468A-81D7-029026C57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74" y="5305935"/>
            <a:ext cx="3408352" cy="12075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E445687-E2F0-491F-851A-6E40C7262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33" y="5348837"/>
            <a:ext cx="4353993" cy="116469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D7DE93D-5AD7-4841-82F5-9149B7B82A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397" y="1270000"/>
            <a:ext cx="5546903" cy="383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FE450E9-4586-4B48-972D-14C9C040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909" y="101484"/>
            <a:ext cx="2540579" cy="5081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455EA0C2-4FB9-43BC-8B7F-C436C1DEF47F}"/>
              </a:ext>
            </a:extLst>
          </p:cNvPr>
          <p:cNvSpPr txBox="1">
            <a:spLocks/>
          </p:cNvSpPr>
          <p:nvPr/>
        </p:nvSpPr>
        <p:spPr>
          <a:xfrm>
            <a:off x="276061" y="287867"/>
            <a:ext cx="8596668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switch</a:t>
            </a:r>
            <a:r>
              <a:rPr lang="ja-JP" altLang="en-US" dirty="0">
                <a:solidFill>
                  <a:schemeClr val="tx1"/>
                </a:solidFill>
              </a:rPr>
              <a:t>文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263DBB5C-6869-4B27-A288-F1044E32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61" y="1036302"/>
            <a:ext cx="5910912" cy="1514987"/>
          </a:xfrm>
        </p:spPr>
        <p:txBody>
          <a:bodyPr>
            <a:normAutofit/>
          </a:bodyPr>
          <a:lstStyle/>
          <a:p>
            <a:r>
              <a:rPr lang="en-US" altLang="ja-JP" sz="3200" b="1" u="sng" dirty="0"/>
              <a:t>switch</a:t>
            </a:r>
            <a:r>
              <a:rPr lang="ja-JP" altLang="en-US" sz="3200" b="1" u="sng" dirty="0"/>
              <a:t>文の基本構文</a:t>
            </a:r>
            <a:endParaRPr lang="en-US" altLang="ja-JP" sz="3200" b="1" u="sng" dirty="0"/>
          </a:p>
          <a:p>
            <a:pPr marL="0" indent="0">
              <a:buNone/>
            </a:pP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3F959B-DDAA-4C21-8D11-CB4CD94C2171}"/>
              </a:ext>
            </a:extLst>
          </p:cNvPr>
          <p:cNvSpPr txBox="1"/>
          <p:nvPr/>
        </p:nvSpPr>
        <p:spPr>
          <a:xfrm>
            <a:off x="603647" y="1536653"/>
            <a:ext cx="4835619" cy="42473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ja-JP" dirty="0" err="1"/>
              <a:t>swtich</a:t>
            </a:r>
            <a:r>
              <a:rPr lang="en-US" altLang="ja-JP" dirty="0"/>
              <a:t>(</a:t>
            </a:r>
            <a:r>
              <a:rPr lang="ja-JP" altLang="en-US" dirty="0"/>
              <a:t>変数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en-US" altLang="ja-JP" dirty="0"/>
              <a:t>	case </a:t>
            </a:r>
            <a:r>
              <a:rPr lang="ja-JP" altLang="en-US" dirty="0"/>
              <a:t>値</a:t>
            </a:r>
            <a:r>
              <a:rPr lang="en-US" altLang="ja-JP" dirty="0"/>
              <a:t>A: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変数が値</a:t>
            </a:r>
            <a:r>
              <a:rPr lang="en-US" altLang="ja-JP" dirty="0"/>
              <a:t>A</a:t>
            </a:r>
            <a:r>
              <a:rPr lang="ja-JP" altLang="en-US" dirty="0"/>
              <a:t>の処理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       break;</a:t>
            </a:r>
          </a:p>
          <a:p>
            <a:pPr marL="0" indent="0">
              <a:buNone/>
            </a:pPr>
            <a:r>
              <a:rPr lang="en-US" altLang="ja-JP" dirty="0"/>
              <a:t>	case </a:t>
            </a:r>
            <a:r>
              <a:rPr lang="ja-JP" altLang="en-US" dirty="0"/>
              <a:t>値</a:t>
            </a:r>
            <a:r>
              <a:rPr lang="en-US" altLang="ja-JP" dirty="0"/>
              <a:t>B: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変数が値</a:t>
            </a:r>
            <a:r>
              <a:rPr lang="en-US" altLang="ja-JP" dirty="0"/>
              <a:t>B</a:t>
            </a:r>
            <a:r>
              <a:rPr lang="ja-JP" altLang="en-US" dirty="0"/>
              <a:t>の処理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         break;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・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default:</a:t>
            </a:r>
          </a:p>
          <a:p>
            <a:pPr marL="0" indent="0">
              <a:buNone/>
            </a:pPr>
            <a:r>
              <a:rPr lang="en-US" altLang="ja-JP" dirty="0"/>
              <a:t>		</a:t>
            </a:r>
            <a:r>
              <a:rPr lang="ja-JP" altLang="en-US" dirty="0"/>
              <a:t>どれでもない時の処理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　　  </a:t>
            </a:r>
            <a:r>
              <a:rPr lang="en-US" altLang="ja-JP" dirty="0"/>
              <a:t>break;</a:t>
            </a:r>
          </a:p>
          <a:p>
            <a:pPr marL="0" indent="0">
              <a:buNone/>
            </a:pPr>
            <a:r>
              <a:rPr lang="en-US" altLang="ja-JP" dirty="0"/>
              <a:t> }</a:t>
            </a:r>
            <a:endParaRPr lang="en-US" altLang="ja-JP" sz="1800" dirty="0"/>
          </a:p>
        </p:txBody>
      </p:sp>
      <p:sp>
        <p:nvSpPr>
          <p:cNvPr id="2" name="ひし形 1">
            <a:extLst>
              <a:ext uri="{FF2B5EF4-FFF2-40B4-BE49-F238E27FC236}">
                <a16:creationId xmlns:a16="http://schemas.microsoft.com/office/drawing/2014/main" id="{3BE98103-09A4-4AD4-8E17-1BA26844ADF8}"/>
              </a:ext>
            </a:extLst>
          </p:cNvPr>
          <p:cNvSpPr/>
          <p:nvPr/>
        </p:nvSpPr>
        <p:spPr>
          <a:xfrm>
            <a:off x="8030175" y="1215804"/>
            <a:ext cx="1685108" cy="660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値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E5BB691-CD5F-4A31-943F-D3AFB94EBF2A}"/>
              </a:ext>
            </a:extLst>
          </p:cNvPr>
          <p:cNvCxnSpPr>
            <a:cxnSpLocks/>
            <a:stCxn id="2" idx="2"/>
            <a:endCxn id="35" idx="0"/>
          </p:cNvCxnSpPr>
          <p:nvPr/>
        </p:nvCxnSpPr>
        <p:spPr>
          <a:xfrm flipH="1">
            <a:off x="7187621" y="1876204"/>
            <a:ext cx="1685108" cy="6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E870635-4DB3-4068-BE20-03FB5E1C3573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8030175" y="1876204"/>
            <a:ext cx="842554" cy="5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6856FA0-BA0E-4CBF-82A3-6C6472E6646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72729" y="1876204"/>
            <a:ext cx="0" cy="59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4A06EE0-F6D2-4DC7-B0A6-797C78E50FE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72729" y="1876204"/>
            <a:ext cx="842554" cy="6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AA6B27D-7561-4829-808B-30124F4CD537}"/>
              </a:ext>
            </a:extLst>
          </p:cNvPr>
          <p:cNvCxnSpPr>
            <a:cxnSpLocks/>
            <a:stCxn id="2" idx="2"/>
            <a:endCxn id="39" idx="0"/>
          </p:cNvCxnSpPr>
          <p:nvPr/>
        </p:nvCxnSpPr>
        <p:spPr>
          <a:xfrm>
            <a:off x="8872729" y="1876204"/>
            <a:ext cx="1807319" cy="60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887613-13A5-4C1F-8E56-1CECEA86CB34}"/>
              </a:ext>
            </a:extLst>
          </p:cNvPr>
          <p:cNvSpPr txBox="1"/>
          <p:nvPr/>
        </p:nvSpPr>
        <p:spPr>
          <a:xfrm>
            <a:off x="6915751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DF27C4A-133A-40C6-8340-D25143423231}"/>
              </a:ext>
            </a:extLst>
          </p:cNvPr>
          <p:cNvSpPr txBox="1"/>
          <p:nvPr/>
        </p:nvSpPr>
        <p:spPr>
          <a:xfrm>
            <a:off x="7758305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D8E614-5F4F-49A6-ABC6-CD1F45EABC59}"/>
              </a:ext>
            </a:extLst>
          </p:cNvPr>
          <p:cNvSpPr txBox="1"/>
          <p:nvPr/>
        </p:nvSpPr>
        <p:spPr>
          <a:xfrm>
            <a:off x="8600859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D099726-5603-45CE-8117-D777B49D97AA}"/>
              </a:ext>
            </a:extLst>
          </p:cNvPr>
          <p:cNvSpPr txBox="1"/>
          <p:nvPr/>
        </p:nvSpPr>
        <p:spPr>
          <a:xfrm>
            <a:off x="9443413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E3A9878-8318-453D-A664-4B2AE3E3C380}"/>
              </a:ext>
            </a:extLst>
          </p:cNvPr>
          <p:cNvSpPr txBox="1"/>
          <p:nvPr/>
        </p:nvSpPr>
        <p:spPr>
          <a:xfrm>
            <a:off x="10408178" y="2482408"/>
            <a:ext cx="54373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値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3FC826-75EF-4333-B599-8401A021BBF1}"/>
              </a:ext>
            </a:extLst>
          </p:cNvPr>
          <p:cNvSpPr txBox="1"/>
          <p:nvPr/>
        </p:nvSpPr>
        <p:spPr>
          <a:xfrm>
            <a:off x="6292534" y="3142808"/>
            <a:ext cx="531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上記のように</a:t>
            </a:r>
            <a:r>
              <a:rPr lang="ja-JP" altLang="en-US" sz="2800" b="1" u="sng" dirty="0"/>
              <a:t>分岐が複数に分かれる</a:t>
            </a:r>
            <a:endParaRPr lang="en-US" altLang="ja-JP" b="1" u="sng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94AFE39-3AE1-4E59-92B1-ED30EF64EB03}"/>
              </a:ext>
            </a:extLst>
          </p:cNvPr>
          <p:cNvSpPr txBox="1"/>
          <p:nvPr/>
        </p:nvSpPr>
        <p:spPr>
          <a:xfrm>
            <a:off x="9539909" y="366031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際に使用します。</a:t>
            </a:r>
            <a:endParaRPr lang="en-US" altLang="ja-JP" sz="20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68A2EA4-E87A-4C5B-83FC-BF0A6DBA1E29}"/>
              </a:ext>
            </a:extLst>
          </p:cNvPr>
          <p:cNvSpPr txBox="1"/>
          <p:nvPr/>
        </p:nvSpPr>
        <p:spPr>
          <a:xfrm>
            <a:off x="6292534" y="4269434"/>
            <a:ext cx="56637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最大の特徴として、</a:t>
            </a:r>
            <a:endParaRPr lang="en-US" altLang="ja-JP" sz="2000" dirty="0"/>
          </a:p>
          <a:p>
            <a:r>
              <a:rPr lang="en-US" altLang="ja-JP" sz="2400" b="1" u="sng" dirty="0">
                <a:solidFill>
                  <a:srgbClr val="FF0000"/>
                </a:solidFill>
              </a:rPr>
              <a:t>()</a:t>
            </a:r>
            <a:r>
              <a:rPr lang="ja-JP" altLang="en-US" sz="2400" b="1" u="sng" dirty="0">
                <a:solidFill>
                  <a:srgbClr val="FF0000"/>
                </a:solidFill>
              </a:rPr>
              <a:t>内には値か変数しか入れられません</a:t>
            </a:r>
            <a:r>
              <a:rPr lang="ja-JP" altLang="en-US" sz="2400" dirty="0"/>
              <a:t>。</a:t>
            </a:r>
            <a:endParaRPr kumimoji="1" lang="en-US" altLang="ja-JP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D0FFFE-F965-4184-ACF0-BD178812F81E}"/>
              </a:ext>
            </a:extLst>
          </p:cNvPr>
          <p:cNvSpPr txBox="1"/>
          <p:nvPr/>
        </p:nvSpPr>
        <p:spPr>
          <a:xfrm>
            <a:off x="6323954" y="5457530"/>
            <a:ext cx="564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If</a:t>
            </a:r>
            <a:r>
              <a:rPr kumimoji="1" lang="ja-JP" altLang="en-US" dirty="0"/>
              <a:t>のように条件式は入れらない事に注意してください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769343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</TotalTime>
  <Words>1222</Words>
  <Application>Microsoft Office PowerPoint</Application>
  <PresentationFormat>ワイド画面</PresentationFormat>
  <Paragraphs>224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Wingdings 3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</dc:title>
  <dc:creator>Mahiro</dc:creator>
  <cp:lastModifiedBy>立石　喜遼</cp:lastModifiedBy>
  <cp:revision>521</cp:revision>
  <dcterms:created xsi:type="dcterms:W3CDTF">2021-04-24T06:43:32Z</dcterms:created>
  <dcterms:modified xsi:type="dcterms:W3CDTF">2024-05-16T03:16:20Z</dcterms:modified>
</cp:coreProperties>
</file>