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8" r:id="rId4"/>
    <p:sldId id="266" r:id="rId5"/>
    <p:sldId id="274" r:id="rId6"/>
    <p:sldId id="275" r:id="rId7"/>
    <p:sldId id="260" r:id="rId8"/>
    <p:sldId id="267" r:id="rId9"/>
    <p:sldId id="268" r:id="rId10"/>
    <p:sldId id="276" r:id="rId11"/>
    <p:sldId id="271" r:id="rId12"/>
    <p:sldId id="277" r:id="rId13"/>
    <p:sldId id="257" r:id="rId14"/>
    <p:sldId id="278" r:id="rId15"/>
    <p:sldId id="272" r:id="rId16"/>
    <p:sldId id="279" r:id="rId17"/>
    <p:sldId id="273" r:id="rId18"/>
    <p:sldId id="263" r:id="rId19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8" y="7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6C29-DD5A-4EB9-9395-D77B6D912D50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75F56-B910-4571-9F53-3A1BA2241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76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5F56-B910-4571-9F53-3A1BA224185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5F56-B910-4571-9F53-3A1BA224185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5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5F56-B910-4571-9F53-3A1BA224185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1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272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Yu Gothic Medium"/>
                <a:cs typeface="Yu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272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272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9847" y="0"/>
            <a:ext cx="11123930" cy="896619"/>
          </a:xfrm>
          <a:custGeom>
            <a:avLst/>
            <a:gdLst/>
            <a:ahLst/>
            <a:cxnLst/>
            <a:rect l="l" t="t" r="r" b="b"/>
            <a:pathLst>
              <a:path w="11123930" h="896619">
                <a:moveTo>
                  <a:pt x="0" y="896112"/>
                </a:moveTo>
                <a:lnTo>
                  <a:pt x="11123676" y="896112"/>
                </a:lnTo>
                <a:lnTo>
                  <a:pt x="11123676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E4E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44851"/>
            <a:ext cx="12193905" cy="4613275"/>
          </a:xfrm>
          <a:custGeom>
            <a:avLst/>
            <a:gdLst/>
            <a:ahLst/>
            <a:cxnLst/>
            <a:rect l="l" t="t" r="r" b="b"/>
            <a:pathLst>
              <a:path w="12193905" h="4613275">
                <a:moveTo>
                  <a:pt x="1005840" y="0"/>
                </a:moveTo>
                <a:lnTo>
                  <a:pt x="0" y="0"/>
                </a:lnTo>
                <a:lnTo>
                  <a:pt x="0" y="4613148"/>
                </a:lnTo>
                <a:lnTo>
                  <a:pt x="1005840" y="4613148"/>
                </a:lnTo>
                <a:lnTo>
                  <a:pt x="1005840" y="0"/>
                </a:lnTo>
                <a:close/>
              </a:path>
              <a:path w="12193905" h="4613275">
                <a:moveTo>
                  <a:pt x="12193524" y="0"/>
                </a:moveTo>
                <a:lnTo>
                  <a:pt x="1069848" y="0"/>
                </a:lnTo>
                <a:lnTo>
                  <a:pt x="1069848" y="4613148"/>
                </a:lnTo>
                <a:lnTo>
                  <a:pt x="12193524" y="4613148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9847" y="2244851"/>
            <a:ext cx="11123930" cy="4613275"/>
          </a:xfrm>
          <a:custGeom>
            <a:avLst/>
            <a:gdLst/>
            <a:ahLst/>
            <a:cxnLst/>
            <a:rect l="l" t="t" r="r" b="b"/>
            <a:pathLst>
              <a:path w="11123930" h="4613275">
                <a:moveTo>
                  <a:pt x="0" y="4613148"/>
                </a:moveTo>
                <a:lnTo>
                  <a:pt x="11123676" y="4613148"/>
                </a:lnTo>
                <a:lnTo>
                  <a:pt x="11123676" y="0"/>
                </a:lnTo>
                <a:lnTo>
                  <a:pt x="0" y="0"/>
                </a:lnTo>
                <a:lnTo>
                  <a:pt x="0" y="4613148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005840" cy="896619"/>
          </a:xfrm>
          <a:custGeom>
            <a:avLst/>
            <a:gdLst/>
            <a:ahLst/>
            <a:cxnLst/>
            <a:rect l="l" t="t" r="r" b="b"/>
            <a:pathLst>
              <a:path w="1005840" h="896619">
                <a:moveTo>
                  <a:pt x="0" y="896112"/>
                </a:moveTo>
                <a:lnTo>
                  <a:pt x="1005840" y="896112"/>
                </a:lnTo>
                <a:lnTo>
                  <a:pt x="100584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E4E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96111"/>
            <a:ext cx="12193905" cy="1348740"/>
          </a:xfrm>
          <a:custGeom>
            <a:avLst/>
            <a:gdLst/>
            <a:ahLst/>
            <a:cxnLst/>
            <a:rect l="l" t="t" r="r" b="b"/>
            <a:pathLst>
              <a:path w="12193905" h="1348739">
                <a:moveTo>
                  <a:pt x="12193524" y="0"/>
                </a:moveTo>
                <a:lnTo>
                  <a:pt x="0" y="0"/>
                </a:lnTo>
                <a:lnTo>
                  <a:pt x="0" y="1348739"/>
                </a:lnTo>
                <a:lnTo>
                  <a:pt x="12193524" y="1348739"/>
                </a:lnTo>
                <a:lnTo>
                  <a:pt x="12193524" y="0"/>
                </a:lnTo>
                <a:close/>
              </a:path>
            </a:pathLst>
          </a:custGeom>
          <a:solidFill>
            <a:srgbClr val="412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918" y="1815464"/>
            <a:ext cx="11716512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1272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313" y="3407105"/>
            <a:ext cx="10999723" cy="327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Yu Gothic Medium"/>
                <a:cs typeface="Yu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088" y="0"/>
            <a:ext cx="4631690" cy="6858000"/>
          </a:xfrm>
          <a:custGeom>
            <a:avLst/>
            <a:gdLst/>
            <a:ahLst/>
            <a:cxnLst/>
            <a:rect l="l" t="t" r="r" b="b"/>
            <a:pathLst>
              <a:path w="4631690" h="6858000">
                <a:moveTo>
                  <a:pt x="0" y="6858000"/>
                </a:moveTo>
                <a:lnTo>
                  <a:pt x="4631435" y="6858000"/>
                </a:lnTo>
                <a:lnTo>
                  <a:pt x="463143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E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498080" cy="6858000"/>
          </a:xfrm>
          <a:custGeom>
            <a:avLst/>
            <a:gdLst/>
            <a:ahLst/>
            <a:cxnLst/>
            <a:rect l="l" t="t" r="r" b="b"/>
            <a:pathLst>
              <a:path w="7498080" h="6858000">
                <a:moveTo>
                  <a:pt x="0" y="6858000"/>
                </a:moveTo>
                <a:lnTo>
                  <a:pt x="7498080" y="6858000"/>
                </a:lnTo>
                <a:lnTo>
                  <a:pt x="74980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E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5804" y="0"/>
            <a:ext cx="4617720" cy="6858000"/>
          </a:xfrm>
          <a:custGeom>
            <a:avLst/>
            <a:gdLst/>
            <a:ahLst/>
            <a:cxnLst/>
            <a:rect l="l" t="t" r="r" b="b"/>
            <a:pathLst>
              <a:path w="4617720" h="6858000">
                <a:moveTo>
                  <a:pt x="4617720" y="0"/>
                </a:moveTo>
                <a:lnTo>
                  <a:pt x="0" y="0"/>
                </a:lnTo>
                <a:lnTo>
                  <a:pt x="0" y="6858000"/>
                </a:lnTo>
                <a:lnTo>
                  <a:pt x="4617720" y="6858000"/>
                </a:lnTo>
                <a:lnTo>
                  <a:pt x="461772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562215" cy="6858000"/>
            <a:chOff x="0" y="0"/>
            <a:chExt cx="7562215" cy="6858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74419"/>
              <a:ext cx="7562087" cy="5070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9807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7682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プログラミングサークル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6095" y="2703068"/>
            <a:ext cx="4331335" cy="2685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6685" algn="l"/>
              </a:tabLst>
            </a:pPr>
            <a:r>
              <a:rPr sz="2800" b="1" spc="185" dirty="0">
                <a:solidFill>
                  <a:srgbClr val="412723"/>
                </a:solidFill>
                <a:latin typeface="Yu Gothic"/>
                <a:cs typeface="Yu Gothic"/>
              </a:rPr>
              <a:t>C</a:t>
            </a:r>
            <a:r>
              <a:rPr sz="2800" b="1" spc="145" dirty="0">
                <a:solidFill>
                  <a:srgbClr val="412723"/>
                </a:solidFill>
                <a:latin typeface="Yu Gothic"/>
                <a:cs typeface="Yu Gothic"/>
              </a:rPr>
              <a:t>言</a:t>
            </a:r>
            <a:r>
              <a:rPr sz="2800" b="1" spc="5" dirty="0">
                <a:solidFill>
                  <a:srgbClr val="412723"/>
                </a:solidFill>
                <a:latin typeface="Yu Gothic"/>
                <a:cs typeface="Yu Gothic"/>
              </a:rPr>
              <a:t>語	</a:t>
            </a:r>
            <a:r>
              <a:rPr sz="2800" b="1" spc="75" dirty="0">
                <a:solidFill>
                  <a:srgbClr val="412723"/>
                </a:solidFill>
                <a:latin typeface="Yu Gothic"/>
                <a:cs typeface="Yu Gothic"/>
              </a:rPr>
              <a:t>for</a:t>
            </a:r>
            <a:r>
              <a:rPr sz="2800" b="1" spc="204" dirty="0">
                <a:solidFill>
                  <a:srgbClr val="412723"/>
                </a:solidFill>
                <a:latin typeface="Yu Gothic"/>
                <a:cs typeface="Yu Gothic"/>
              </a:rPr>
              <a:t> </a:t>
            </a:r>
            <a:r>
              <a:rPr sz="2800" b="1" spc="25" dirty="0">
                <a:solidFill>
                  <a:srgbClr val="412723"/>
                </a:solidFill>
                <a:latin typeface="Yu Gothic"/>
                <a:cs typeface="Yu Gothic"/>
              </a:rPr>
              <a:t>1</a:t>
            </a:r>
            <a:r>
              <a:rPr sz="2800" b="1" spc="150" dirty="0">
                <a:solidFill>
                  <a:srgbClr val="412723"/>
                </a:solidFill>
                <a:latin typeface="Yu Gothic"/>
                <a:cs typeface="Yu Gothic"/>
              </a:rPr>
              <a:t>年生</a:t>
            </a:r>
            <a:endParaRPr sz="2800" dirty="0">
              <a:latin typeface="Yu Gothic"/>
              <a:cs typeface="Yu Gothic"/>
            </a:endParaRPr>
          </a:p>
          <a:p>
            <a:pPr>
              <a:lnSpc>
                <a:spcPct val="100000"/>
              </a:lnSpc>
            </a:pPr>
            <a:endParaRPr sz="3100" dirty="0">
              <a:latin typeface="Yu Gothic"/>
              <a:cs typeface="Yu Gothic"/>
            </a:endParaRPr>
          </a:p>
          <a:p>
            <a:pPr>
              <a:lnSpc>
                <a:spcPct val="100000"/>
              </a:lnSpc>
            </a:pPr>
            <a:endParaRPr sz="165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</a:pPr>
            <a:r>
              <a:rPr sz="2800" spc="150" dirty="0">
                <a:solidFill>
                  <a:srgbClr val="412723"/>
                </a:solidFill>
                <a:latin typeface="Yu Gothic Medium"/>
                <a:cs typeface="Yu Gothic Medium"/>
              </a:rPr>
              <a:t>第</a:t>
            </a:r>
            <a:r>
              <a:rPr sz="2800" spc="135" dirty="0">
                <a:solidFill>
                  <a:srgbClr val="412723"/>
                </a:solidFill>
                <a:latin typeface="Yu Gothic Medium"/>
                <a:cs typeface="Yu Gothic Medium"/>
              </a:rPr>
              <a:t>11</a:t>
            </a:r>
            <a:r>
              <a:rPr sz="2800" spc="10" dirty="0">
                <a:solidFill>
                  <a:srgbClr val="412723"/>
                </a:solidFill>
                <a:latin typeface="Yu Gothic Medium"/>
                <a:cs typeface="Yu Gothic Medium"/>
              </a:rPr>
              <a:t>回</a:t>
            </a:r>
            <a:endParaRPr lang="ja-JP" altLang="en-US" sz="2800" dirty="0">
              <a:latin typeface="Yu Gothic Medium"/>
              <a:cs typeface="Yu Gothic Medium"/>
            </a:endParaRPr>
          </a:p>
          <a:p>
            <a:pPr marL="762635">
              <a:lnSpc>
                <a:spcPct val="100000"/>
              </a:lnSpc>
              <a:spcBef>
                <a:spcPts val="1685"/>
              </a:spcBef>
            </a:pPr>
            <a:r>
              <a:rPr lang="ja-JP" altLang="en-US" sz="2800" spc="150" dirty="0">
                <a:solidFill>
                  <a:srgbClr val="412723"/>
                </a:solidFill>
                <a:latin typeface="Yu Gothic Medium"/>
                <a:cs typeface="Yu Gothic Medium"/>
              </a:rPr>
              <a:t>「オセロプログラム②」</a:t>
            </a:r>
            <a:endParaRPr lang="ja-JP" altLang="en-US" sz="2800" dirty="0">
              <a:latin typeface="Yu Gothic Medium"/>
              <a:cs typeface="Yu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7191" y="6416446"/>
            <a:ext cx="18942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20" dirty="0">
                <a:solidFill>
                  <a:srgbClr val="412723"/>
                </a:solidFill>
                <a:latin typeface="Yu Gothic Medium"/>
                <a:cs typeface="Yu Gothic Medium"/>
              </a:rPr>
              <a:t>202</a:t>
            </a:r>
            <a:r>
              <a:rPr lang="en-US" sz="2800" spc="120" dirty="0">
                <a:solidFill>
                  <a:srgbClr val="412723"/>
                </a:solidFill>
                <a:latin typeface="Yu Gothic Medium"/>
                <a:cs typeface="Yu Gothic Medium"/>
              </a:rPr>
              <a:t>2</a:t>
            </a:r>
            <a:r>
              <a:rPr sz="2800" spc="120" dirty="0">
                <a:solidFill>
                  <a:srgbClr val="412723"/>
                </a:solidFill>
                <a:latin typeface="Yu Gothic Medium"/>
                <a:cs typeface="Yu Gothic Medium"/>
              </a:rPr>
              <a:t>/</a:t>
            </a:r>
            <a:r>
              <a:rPr lang="en-US" sz="2800" spc="120" dirty="0">
                <a:solidFill>
                  <a:srgbClr val="412723"/>
                </a:solidFill>
                <a:latin typeface="Yu Gothic Medium"/>
                <a:cs typeface="Yu Gothic Medium"/>
              </a:rPr>
              <a:t>7</a:t>
            </a:r>
            <a:r>
              <a:rPr sz="2800" spc="120" dirty="0">
                <a:solidFill>
                  <a:srgbClr val="412723"/>
                </a:solidFill>
                <a:latin typeface="Yu Gothic Medium"/>
                <a:cs typeface="Yu Gothic Medium"/>
              </a:rPr>
              <a:t>/</a:t>
            </a:r>
            <a:r>
              <a:rPr lang="en-US" sz="2800" spc="120" dirty="0">
                <a:solidFill>
                  <a:srgbClr val="412723"/>
                </a:solidFill>
                <a:latin typeface="Yu Gothic Medium"/>
                <a:cs typeface="Yu Gothic Medium"/>
              </a:rPr>
              <a:t>1</a:t>
            </a:r>
            <a:endParaRPr sz="2800" dirty="0">
              <a:latin typeface="Yu Gothic Medium"/>
              <a:cs typeface="Yu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プログラム⑥</a:t>
            </a:r>
            <a:r>
              <a:rPr lang="en-US" altLang="ja-JP" sz="4400" dirty="0">
                <a:solidFill>
                  <a:schemeClr val="bg1"/>
                </a:solidFill>
              </a:rPr>
              <a:t>-1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3128" y="2496290"/>
            <a:ext cx="6092826" cy="4247317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前回調整として行った続行判断であったが、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本格的なオセロとするために</a:t>
            </a:r>
            <a:r>
              <a:rPr lang="en-US" altLang="ja-JP" b="1" dirty="0">
                <a:latin typeface="+mn-ea"/>
              </a:rPr>
              <a:t>check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を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書いていく。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右のコードは</a:t>
            </a:r>
            <a:r>
              <a:rPr lang="en-US" altLang="ja-JP" b="1" dirty="0">
                <a:latin typeface="+mn-ea"/>
              </a:rPr>
              <a:t>main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内の処理である。</a:t>
            </a:r>
            <a:endParaRPr lang="en-US" altLang="ja-JP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・引数や戻り値に書かれている変数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に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ついてはこれから述べていく。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・現在の色を表す引数</a:t>
            </a:r>
            <a:r>
              <a:rPr lang="en-US" altLang="ja-JP" b="1" dirty="0" err="1">
                <a:latin typeface="+mn-ea"/>
              </a:rPr>
              <a:t>nowcolor</a:t>
            </a:r>
            <a:r>
              <a:rPr lang="ja-JP" altLang="en-US" dirty="0">
                <a:latin typeface="+mn-ea"/>
              </a:rPr>
              <a:t>も引数とする。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は初めは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 dirty="0">
                <a:latin typeface="+mn-ea"/>
              </a:rPr>
              <a:t>であるが、</a:t>
            </a:r>
            <a:r>
              <a:rPr lang="en-US" altLang="ja-JP" dirty="0">
                <a:solidFill>
                  <a:srgbClr val="0070C0"/>
                </a:solidFill>
                <a:latin typeface="+mn-ea"/>
              </a:rPr>
              <a:t>2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となった場合</a:t>
            </a:r>
            <a:endParaRPr lang="en-US" altLang="ja-JP" dirty="0">
              <a:solidFill>
                <a:srgbClr val="0070C0"/>
              </a:solidFill>
              <a:latin typeface="+mn-ea"/>
            </a:endParaRPr>
          </a:p>
          <a:p>
            <a:r>
              <a:rPr lang="ja-JP" altLang="en-US" dirty="0">
                <a:latin typeface="+mn-ea"/>
              </a:rPr>
              <a:t> （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両者とも駒が置けない状態となった場合</a:t>
            </a:r>
            <a:r>
              <a:rPr lang="ja-JP" altLang="en-US" dirty="0">
                <a:latin typeface="+mn-ea"/>
              </a:rPr>
              <a:t>）は、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</a:t>
            </a:r>
            <a:r>
              <a:rPr lang="en-US" altLang="ja-JP" b="1" dirty="0">
                <a:latin typeface="+mn-ea"/>
              </a:rPr>
              <a:t>main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b="1" dirty="0">
                <a:latin typeface="+mn-ea"/>
              </a:rPr>
              <a:t>while</a:t>
            </a:r>
            <a:r>
              <a:rPr lang="ja-JP" altLang="en-US" b="1" dirty="0"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から</a:t>
            </a:r>
            <a:r>
              <a:rPr lang="en-US" altLang="ja-JP" b="1" dirty="0">
                <a:latin typeface="+mn-ea"/>
              </a:rPr>
              <a:t>break</a:t>
            </a:r>
            <a:r>
              <a:rPr lang="ja-JP" altLang="en-US" dirty="0">
                <a:latin typeface="+mn-ea"/>
              </a:rPr>
              <a:t>で抜け出す。</a:t>
            </a:r>
            <a:endParaRPr lang="en-US" altLang="ja-JP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E255A5-1F12-63B6-A2DD-75EE2A86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312" y="2667000"/>
            <a:ext cx="445922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プログラム⑥</a:t>
            </a:r>
            <a:r>
              <a:rPr lang="en-US" altLang="ja-JP" sz="4400" dirty="0">
                <a:solidFill>
                  <a:schemeClr val="bg1"/>
                </a:solidFill>
              </a:rPr>
              <a:t>-2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10363200" cy="2462213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このページ以降は、</a:t>
            </a:r>
            <a:r>
              <a:rPr lang="en-US" altLang="ja-JP" b="1" dirty="0">
                <a:latin typeface="+mn-ea"/>
              </a:rPr>
              <a:t>check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の中身について述べる。</a:t>
            </a:r>
            <a:endParaRPr lang="en-US" altLang="ja-JP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・仮引数の意味は前ページの実引数と変わらない。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k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,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 err="1">
                <a:latin typeface="+mn-ea"/>
              </a:rPr>
              <a:t>i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,j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,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x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,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y </a:t>
            </a:r>
            <a:r>
              <a:rPr lang="ja-JP" altLang="en-US" dirty="0">
                <a:latin typeface="+mn-ea"/>
              </a:rPr>
              <a:t>については、</a:t>
            </a:r>
            <a:r>
              <a:rPr lang="en-US" altLang="ja-JP" b="1" dirty="0">
                <a:latin typeface="+mn-ea"/>
              </a:rPr>
              <a:t>put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と意味は全く同じである。</a:t>
            </a:r>
            <a:endParaRPr lang="en-US" altLang="ja-JP" dirty="0">
              <a:latin typeface="+mn-ea"/>
            </a:endParaRPr>
          </a:p>
          <a:p>
            <a:r>
              <a:rPr lang="en-US" altLang="ja-JP" b="1" dirty="0">
                <a:latin typeface="+mn-ea"/>
              </a:rPr>
              <a:t> x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,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y </a:t>
            </a:r>
            <a:r>
              <a:rPr lang="ja-JP" altLang="en-US" dirty="0">
                <a:latin typeface="+mn-ea"/>
              </a:rPr>
              <a:t>については、ここでは</a:t>
            </a:r>
            <a:r>
              <a:rPr lang="ja-JP" altLang="en-US" u="sng" dirty="0">
                <a:latin typeface="+mn-ea"/>
              </a:rPr>
              <a:t>盤内すべての座標について調べている</a:t>
            </a:r>
            <a:r>
              <a:rPr lang="ja-JP" altLang="en-US" dirty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</a:t>
            </a:r>
            <a:r>
              <a:rPr lang="en-US" altLang="ja-JP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は初期値を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としている。このまま</a:t>
            </a:r>
            <a:r>
              <a:rPr lang="en-US" altLang="ja-JP" dirty="0">
                <a:solidFill>
                  <a:srgbClr val="0070C0"/>
                </a:solidFill>
                <a:latin typeface="+mn-ea"/>
              </a:rPr>
              <a:t>1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であった場合</a:t>
            </a:r>
            <a:r>
              <a:rPr lang="ja-JP" altLang="en-US" dirty="0">
                <a:latin typeface="+mn-ea"/>
              </a:rPr>
              <a:t>、その色では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続行不可</a:t>
            </a:r>
            <a:r>
              <a:rPr lang="ja-JP" altLang="en-US" dirty="0">
                <a:latin typeface="+mn-ea"/>
              </a:rPr>
              <a:t>、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+mn-ea"/>
              </a:rPr>
              <a:t>0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になった場合</a:t>
            </a:r>
            <a:r>
              <a:rPr lang="ja-JP" altLang="en-US" dirty="0">
                <a:latin typeface="+mn-ea"/>
              </a:rPr>
              <a:t>はその色で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続行可</a:t>
            </a:r>
            <a:r>
              <a:rPr lang="ja-JP" altLang="en-US" dirty="0">
                <a:latin typeface="+mn-ea"/>
              </a:rPr>
              <a:t>であることを示す。</a:t>
            </a:r>
            <a:endParaRPr lang="en-US" altLang="ja-JP" dirty="0">
              <a:latin typeface="+mn-ea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B90D2CD-9DCF-DE08-FFDE-54EA8AE3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78" y="2423321"/>
            <a:ext cx="5447043" cy="16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プログラム⑥</a:t>
            </a:r>
            <a:r>
              <a:rPr lang="en-US" altLang="ja-JP" sz="4400" dirty="0">
                <a:solidFill>
                  <a:schemeClr val="bg1"/>
                </a:solidFill>
              </a:rPr>
              <a:t>-3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687" y="2362200"/>
            <a:ext cx="5522595" cy="3693319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盤上で空白があった場合に、そのマスが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本当における場所であるのかを判断する。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～</a:t>
            </a:r>
            <a:r>
              <a:rPr lang="en-US" altLang="ja-JP" dirty="0">
                <a:latin typeface="+mn-ea"/>
              </a:rPr>
              <a:t>3</a:t>
            </a:r>
            <a:r>
              <a:rPr lang="ja-JP" altLang="en-US" dirty="0">
                <a:latin typeface="+mn-ea"/>
              </a:rPr>
              <a:t>行目では、石が置かれている場合は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その座標では続行判断をする意味がない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ので</a:t>
            </a:r>
            <a:r>
              <a:rPr lang="en-US" altLang="ja-JP" b="1" dirty="0">
                <a:latin typeface="+mn-ea"/>
              </a:rPr>
              <a:t>continue</a:t>
            </a:r>
            <a:r>
              <a:rPr lang="ja-JP" altLang="en-US" b="1" dirty="0"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でスキップしている。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4</a:t>
            </a:r>
            <a:r>
              <a:rPr lang="ja-JP" altLang="en-US" dirty="0">
                <a:latin typeface="+mn-ea"/>
              </a:rPr>
              <a:t>行目で、念のために</a:t>
            </a:r>
            <a:r>
              <a:rPr lang="en-US" altLang="ja-JP" b="1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を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としている。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7</a:t>
            </a:r>
            <a:r>
              <a:rPr lang="ja-JP" altLang="en-US" dirty="0">
                <a:latin typeface="+mn-ea"/>
              </a:rPr>
              <a:t>～</a:t>
            </a:r>
            <a:r>
              <a:rPr lang="en-US" altLang="ja-JP" dirty="0">
                <a:latin typeface="+mn-ea"/>
              </a:rPr>
              <a:t>9</a:t>
            </a:r>
            <a:r>
              <a:rPr lang="ja-JP" altLang="en-US" dirty="0">
                <a:latin typeface="+mn-ea"/>
              </a:rPr>
              <a:t>行目、</a:t>
            </a:r>
            <a:r>
              <a:rPr lang="en-US" altLang="ja-JP" dirty="0">
                <a:latin typeface="+mn-ea"/>
              </a:rPr>
              <a:t>11</a:t>
            </a:r>
            <a:r>
              <a:rPr lang="ja-JP" altLang="en-US" dirty="0">
                <a:latin typeface="+mn-ea"/>
              </a:rPr>
              <a:t>行目～</a:t>
            </a:r>
            <a:r>
              <a:rPr lang="en-US" altLang="ja-JP" dirty="0">
                <a:latin typeface="+mn-ea"/>
              </a:rPr>
              <a:t>13</a:t>
            </a:r>
            <a:r>
              <a:rPr lang="ja-JP" altLang="en-US" dirty="0">
                <a:latin typeface="+mn-ea"/>
              </a:rPr>
              <a:t>行目の処理は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</a:t>
            </a:r>
            <a:r>
              <a:rPr lang="ja-JP" altLang="en-US" b="1" dirty="0">
                <a:latin typeface="+mn-ea"/>
              </a:rPr>
              <a:t>プログラム④</a:t>
            </a:r>
            <a:r>
              <a:rPr lang="en-US" altLang="ja-JP" b="1" dirty="0">
                <a:latin typeface="+mn-ea"/>
              </a:rPr>
              <a:t>-1</a:t>
            </a:r>
            <a:r>
              <a:rPr lang="ja-JP" altLang="en-US" dirty="0">
                <a:latin typeface="+mn-ea"/>
              </a:rPr>
              <a:t>と意味は同じ。</a:t>
            </a:r>
            <a:endParaRPr lang="en-US" altLang="ja-JP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C4C48A-8189-6458-24FC-960A6C0A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2490659"/>
            <a:ext cx="5121909" cy="3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4" y="0"/>
            <a:ext cx="1083119" cy="6858000"/>
            <a:chOff x="64134" y="609600"/>
            <a:chExt cx="1083119" cy="6858000"/>
          </a:xfrm>
        </p:grpSpPr>
        <p:sp>
          <p:nvSpPr>
            <p:cNvPr id="4" name="object 4"/>
            <p:cNvSpPr/>
            <p:nvPr/>
          </p:nvSpPr>
          <p:spPr>
            <a:xfrm>
              <a:off x="64134" y="1567827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83118" y="60960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5338" y="2341016"/>
            <a:ext cx="10648315" cy="4975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47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1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Yu Gothic Medium"/>
                <a:ea typeface="+mn-ea"/>
                <a:cs typeface="Yu Gothic Medium"/>
              </a:rPr>
              <a:t>　</a:t>
            </a:r>
            <a:endParaRPr kumimoji="1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Medium"/>
              <a:ea typeface="+mn-ea"/>
              <a:cs typeface="Yu Gothic Medium"/>
            </a:endParaRPr>
          </a:p>
        </p:txBody>
      </p:sp>
      <p:pic>
        <p:nvPicPr>
          <p:cNvPr id="10" name="図 9" descr="図形, 四角形&#10;&#10;自動的に生成された説明">
            <a:extLst>
              <a:ext uri="{FF2B5EF4-FFF2-40B4-BE49-F238E27FC236}">
                <a16:creationId xmlns:a16="http://schemas.microsoft.com/office/drawing/2014/main" id="{C7BAB915-00E6-4FC1-956B-89AEEC98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6" y="0"/>
            <a:ext cx="12351310" cy="6858000"/>
          </a:xfrm>
          <a:prstGeom prst="rect">
            <a:avLst/>
          </a:prstGeom>
        </p:spPr>
      </p:pic>
      <p:pic>
        <p:nvPicPr>
          <p:cNvPr id="17" name="図 16" descr="図形, 四角形&#10;&#10;自動的に生成された説明">
            <a:extLst>
              <a:ext uri="{FF2B5EF4-FFF2-40B4-BE49-F238E27FC236}">
                <a16:creationId xmlns:a16="http://schemas.microsoft.com/office/drawing/2014/main" id="{19903986-38B2-44DC-97E7-41F608E9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6" y="-1"/>
            <a:ext cx="12351310" cy="68580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532344A-9B59-88CD-4D29-3E3EBA389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384" y="589933"/>
            <a:ext cx="406019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プログラム⑥</a:t>
            </a:r>
            <a:r>
              <a:rPr lang="en-US" altLang="ja-JP" sz="4400" dirty="0">
                <a:solidFill>
                  <a:schemeClr val="bg1"/>
                </a:solidFill>
              </a:rPr>
              <a:t>-4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11" name="テキスト プレースホルダー 7">
            <a:extLst>
              <a:ext uri="{FF2B5EF4-FFF2-40B4-BE49-F238E27FC236}">
                <a16:creationId xmlns:a16="http://schemas.microsoft.com/office/drawing/2014/main" id="{90FF197E-FBB0-DAD1-939F-46761F74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207" y="4484879"/>
            <a:ext cx="11370445" cy="2215991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>
                <a:latin typeface="+mn-ea"/>
              </a:rPr>
              <a:t>行目～</a:t>
            </a:r>
            <a:r>
              <a:rPr lang="en-US" altLang="ja-JP" dirty="0">
                <a:latin typeface="+mn-ea"/>
              </a:rPr>
              <a:t>10</a:t>
            </a:r>
            <a:r>
              <a:rPr lang="ja-JP" altLang="en-US" dirty="0">
                <a:latin typeface="+mn-ea"/>
              </a:rPr>
              <a:t>行目までの処理は</a:t>
            </a:r>
            <a:r>
              <a:rPr lang="ja-JP" altLang="en-US" b="1" dirty="0">
                <a:latin typeface="+mn-ea"/>
              </a:rPr>
              <a:t>プログラム④</a:t>
            </a:r>
            <a:r>
              <a:rPr lang="en-US" altLang="ja-JP" b="1" dirty="0">
                <a:latin typeface="+mn-ea"/>
              </a:rPr>
              <a:t>-2</a:t>
            </a:r>
            <a:r>
              <a:rPr lang="ja-JP" altLang="en-US" b="1" dirty="0">
                <a:latin typeface="+mn-ea"/>
              </a:rPr>
              <a:t>・⑤</a:t>
            </a:r>
            <a:r>
              <a:rPr lang="en-US" altLang="ja-JP" b="1" dirty="0">
                <a:latin typeface="+mn-ea"/>
              </a:rPr>
              <a:t>-1</a:t>
            </a:r>
            <a:r>
              <a:rPr lang="ja-JP" altLang="en-US" dirty="0">
                <a:latin typeface="+mn-ea"/>
              </a:rPr>
              <a:t>と意味は同じ。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・ある空白で</a:t>
            </a:r>
            <a:r>
              <a:rPr lang="ja-JP" altLang="en-US" b="1" dirty="0">
                <a:solidFill>
                  <a:srgbClr val="0070C0"/>
                </a:solidFill>
                <a:latin typeface="+mn-ea"/>
              </a:rPr>
              <a:t>石が置ける場合</a:t>
            </a:r>
            <a:r>
              <a:rPr lang="ja-JP" altLang="en-US" dirty="0">
                <a:latin typeface="+mn-ea"/>
              </a:rPr>
              <a:t>に限り、変数</a:t>
            </a:r>
            <a:r>
              <a:rPr lang="en-US" altLang="ja-JP" b="1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の値を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 dirty="0">
                <a:latin typeface="+mn-ea"/>
              </a:rPr>
              <a:t>にする。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14</a:t>
            </a:r>
            <a:r>
              <a:rPr lang="ja-JP" altLang="en-US" dirty="0">
                <a:latin typeface="+mn-ea"/>
              </a:rPr>
              <a:t>行目の「</a:t>
            </a:r>
            <a:r>
              <a:rPr lang="en-US" altLang="ja-JP" b="1" dirty="0" err="1">
                <a:latin typeface="+mn-ea"/>
              </a:rPr>
              <a:t>goto</a:t>
            </a:r>
            <a:r>
              <a:rPr lang="en-US" altLang="ja-JP" b="1" dirty="0">
                <a:latin typeface="+mn-ea"/>
              </a:rPr>
              <a:t> end</a:t>
            </a:r>
            <a:r>
              <a:rPr lang="ja-JP" altLang="en-US" dirty="0">
                <a:latin typeface="+mn-ea"/>
              </a:rPr>
              <a:t>」のような文を</a:t>
            </a:r>
            <a:r>
              <a:rPr lang="en-US" altLang="ja-JP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という。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ja-JP" altLang="en-US" dirty="0">
                <a:latin typeface="+mn-ea"/>
              </a:rPr>
              <a:t>と書いた後に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ラベル名</a:t>
            </a:r>
            <a:r>
              <a:rPr lang="ja-JP" altLang="en-US" dirty="0">
                <a:latin typeface="+mn-ea"/>
              </a:rPr>
              <a:t>を指定し、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次に任意の場所にその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ラベル</a:t>
            </a:r>
            <a:r>
              <a:rPr lang="ja-JP" altLang="en-US" dirty="0">
                <a:latin typeface="+mn-ea"/>
              </a:rPr>
              <a:t>（名前は自由）を書く。そのようにすると、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の次は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そのラベルの位置が次に実行される文になる</a:t>
            </a:r>
            <a:r>
              <a:rPr lang="ja-JP" altLang="en-US" dirty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036E7CD-4103-886E-E92A-E2460959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20" y="1566557"/>
            <a:ext cx="62293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プログラム⑥</a:t>
            </a:r>
            <a:r>
              <a:rPr lang="en-US" altLang="ja-JP" sz="4400" dirty="0">
                <a:solidFill>
                  <a:schemeClr val="bg1"/>
                </a:solidFill>
              </a:rPr>
              <a:t>-5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687" y="2438401"/>
            <a:ext cx="7427913" cy="4247317"/>
          </a:xfrm>
        </p:spPr>
        <p:txBody>
          <a:bodyPr/>
          <a:lstStyle/>
          <a:p>
            <a:r>
              <a:rPr lang="en-US" altLang="ja-JP" b="1" dirty="0" err="1">
                <a:latin typeface="+mn-ea"/>
              </a:rPr>
              <a:t>goto</a:t>
            </a:r>
            <a:r>
              <a:rPr lang="ja-JP" altLang="en-US" b="1" dirty="0"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を用いることで、</a:t>
            </a:r>
            <a:r>
              <a:rPr lang="en-US" altLang="ja-JP" dirty="0">
                <a:latin typeface="+mn-ea"/>
              </a:rPr>
              <a:t>x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for</a:t>
            </a:r>
            <a:r>
              <a:rPr lang="ja-JP" altLang="en-US" dirty="0">
                <a:latin typeface="+mn-ea"/>
              </a:rPr>
              <a:t>ループ～</a:t>
            </a:r>
            <a:r>
              <a:rPr lang="en-US" altLang="ja-JP" dirty="0">
                <a:latin typeface="+mn-ea"/>
              </a:rPr>
              <a:t>k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for</a:t>
            </a:r>
            <a:r>
              <a:rPr lang="ja-JP" altLang="en-US" dirty="0">
                <a:latin typeface="+mn-ea"/>
              </a:rPr>
              <a:t>ループまで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+mn-ea"/>
              </a:rPr>
              <a:t>5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つの</a:t>
            </a:r>
            <a:r>
              <a:rPr lang="en-US" altLang="ja-JP" dirty="0">
                <a:solidFill>
                  <a:srgbClr val="0070C0"/>
                </a:solidFill>
                <a:latin typeface="+mn-ea"/>
              </a:rPr>
              <a:t>for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ループから抜け出すことができる</a:t>
            </a:r>
            <a:r>
              <a:rPr lang="ja-JP" altLang="en-US" dirty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・さきほどラベル名として</a:t>
            </a:r>
            <a:r>
              <a:rPr lang="en-US" altLang="ja-JP" dirty="0">
                <a:latin typeface="+mn-ea"/>
              </a:rPr>
              <a:t>end</a:t>
            </a:r>
            <a:r>
              <a:rPr lang="ja-JP" altLang="en-US" dirty="0">
                <a:latin typeface="+mn-ea"/>
              </a:rPr>
              <a:t>を指定した。</a:t>
            </a:r>
            <a:r>
              <a:rPr lang="en-US" altLang="ja-JP" b="1" dirty="0" err="1">
                <a:latin typeface="+mn-ea"/>
              </a:rPr>
              <a:t>goto</a:t>
            </a:r>
            <a:r>
              <a:rPr lang="ja-JP" altLang="en-US" b="1" dirty="0"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の後は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右のコードの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行目に飛ぶ。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・石が置けない場合には変数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を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に、石が置ける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場合には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の値を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 dirty="0">
                <a:latin typeface="+mn-ea"/>
              </a:rPr>
              <a:t>にリセットする。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7</a:t>
            </a:r>
            <a:r>
              <a:rPr lang="ja-JP" altLang="en-US" dirty="0">
                <a:latin typeface="+mn-ea"/>
              </a:rPr>
              <a:t>行目では、念のために</a:t>
            </a:r>
            <a:r>
              <a:rPr lang="en-US" altLang="ja-JP" b="1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を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としている。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・最終的に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を戻り値とする。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b="1" dirty="0">
                <a:solidFill>
                  <a:srgbClr val="0070C0"/>
                </a:solidFill>
                <a:latin typeface="+mn-ea"/>
              </a:rPr>
              <a:t>※</a:t>
            </a:r>
            <a:r>
              <a:rPr lang="en-US" altLang="ja-JP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ja-JP" altLang="en-US" b="1" dirty="0">
                <a:solidFill>
                  <a:srgbClr val="0070C0"/>
                </a:solidFill>
                <a:latin typeface="+mn-ea"/>
              </a:rPr>
              <a:t>文は使うと複雑なバグを引き起こすこともあるので</a:t>
            </a:r>
            <a:endParaRPr lang="en-US" altLang="ja-JP" b="1" dirty="0">
              <a:solidFill>
                <a:srgbClr val="0070C0"/>
              </a:solidFill>
              <a:latin typeface="+mn-ea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+mn-ea"/>
              </a:rPr>
              <a:t>　原則使わないようにする</a:t>
            </a:r>
            <a:endParaRPr lang="en-US" altLang="ja-JP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79B0655-35E2-3F6F-159B-501EFB24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438400"/>
            <a:ext cx="3343275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2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プログラム⑥</a:t>
            </a:r>
            <a:r>
              <a:rPr lang="en-US" altLang="ja-JP" sz="4400" dirty="0">
                <a:solidFill>
                  <a:schemeClr val="bg1"/>
                </a:solidFill>
              </a:rPr>
              <a:t>-6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017" y="2455069"/>
            <a:ext cx="7529873" cy="4585871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右のコードは</a:t>
            </a:r>
            <a:r>
              <a:rPr lang="en-US" altLang="ja-JP" b="1" dirty="0">
                <a:latin typeface="+mn-ea"/>
              </a:rPr>
              <a:t>main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内で石を置く処理である。</a:t>
            </a:r>
            <a:endParaRPr lang="en-US" altLang="ja-JP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b="1" dirty="0">
                <a:latin typeface="+mn-ea"/>
              </a:rPr>
              <a:t>check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で得られた（最初を除く）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の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値が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 dirty="0">
                <a:latin typeface="+mn-ea"/>
              </a:rPr>
              <a:t>ではない場合（基本的には値が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の場合）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は石は置けない状態であることを出力する。</a:t>
            </a:r>
            <a:endParaRPr lang="en-US" altLang="ja-JP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4</a:t>
            </a:r>
            <a:r>
              <a:rPr lang="ja-JP" altLang="en-US" dirty="0">
                <a:latin typeface="+mn-ea"/>
              </a:rPr>
              <a:t>行目では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sleep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を用いている。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引数で指定した秒数をスリープする。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・プログラムの先頭に 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#include &lt;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stdlib.h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ja-JP" altLang="en-US" dirty="0">
                <a:latin typeface="+mn-ea"/>
              </a:rPr>
              <a:t>が必要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・ここでは</a:t>
            </a:r>
            <a:r>
              <a:rPr lang="en-US" altLang="ja-JP" dirty="0">
                <a:latin typeface="+mn-ea"/>
              </a:rPr>
              <a:t>3</a:t>
            </a:r>
            <a:r>
              <a:rPr lang="ja-JP" altLang="en-US" dirty="0">
                <a:latin typeface="+mn-ea"/>
              </a:rPr>
              <a:t>秒スリープさせることで、急に次のターンに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行くことを防止している。</a:t>
            </a:r>
            <a:endParaRPr lang="en-US" altLang="ja-JP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</a:t>
            </a:r>
            <a:r>
              <a:rPr lang="en-US" altLang="ja-JP" b="1" dirty="0" err="1">
                <a:latin typeface="+mn-ea"/>
              </a:rPr>
              <a:t>badpoint</a:t>
            </a:r>
            <a:r>
              <a:rPr lang="ja-JP" altLang="en-US" dirty="0">
                <a:latin typeface="+mn-ea"/>
              </a:rPr>
              <a:t>の値が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 dirty="0">
                <a:latin typeface="+mn-ea"/>
              </a:rPr>
              <a:t>である場合は、</a:t>
            </a:r>
            <a:r>
              <a:rPr lang="en-US" altLang="ja-JP" b="1" dirty="0">
                <a:latin typeface="+mn-ea"/>
              </a:rPr>
              <a:t>play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を実行する。</a:t>
            </a:r>
            <a:endParaRPr lang="en-US" altLang="ja-JP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20234B-2078-6226-557A-F4BA1466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81" y="2455069"/>
            <a:ext cx="4520970" cy="188833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C1A0411-39FD-6667-D3B1-A16294A00DB0}"/>
              </a:ext>
            </a:extLst>
          </p:cNvPr>
          <p:cNvSpPr/>
          <p:nvPr/>
        </p:nvSpPr>
        <p:spPr>
          <a:xfrm>
            <a:off x="8229600" y="4605900"/>
            <a:ext cx="2371352" cy="937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>
                <a:solidFill>
                  <a:schemeClr val="tx1"/>
                </a:solidFill>
                <a:latin typeface="+mj-ea"/>
                <a:ea typeface="+mj-ea"/>
              </a:rPr>
              <a:t>sleep</a:t>
            </a:r>
            <a:r>
              <a:rPr lang="ja-JP" altLang="en-US" sz="2400" b="1" dirty="0">
                <a:solidFill>
                  <a:schemeClr val="tx1"/>
                </a:solidFill>
                <a:latin typeface="+mj-ea"/>
                <a:ea typeface="+mj-ea"/>
              </a:rPr>
              <a:t>関数</a:t>
            </a:r>
            <a:endParaRPr lang="en-US" altLang="ja-JP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rgbClr val="FF0000"/>
                </a:solidFill>
                <a:latin typeface="+mj-ea"/>
                <a:ea typeface="+mj-ea"/>
              </a:rPr>
              <a:t>sleep(</a:t>
            </a:r>
            <a:r>
              <a:rPr lang="ja-JP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秒数</a:t>
            </a:r>
            <a:r>
              <a:rPr lang="en-US" altLang="ja-JP" sz="2800" b="1" dirty="0">
                <a:solidFill>
                  <a:srgbClr val="FF0000"/>
                </a:solidFill>
                <a:latin typeface="+mj-ea"/>
                <a:ea typeface="+mj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058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プログラム⑦</a:t>
            </a:r>
            <a:r>
              <a:rPr lang="en-US" altLang="ja-JP" sz="4400" dirty="0">
                <a:solidFill>
                  <a:schemeClr val="bg1"/>
                </a:solidFill>
              </a:rPr>
              <a:t>-1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514600"/>
            <a:ext cx="6092826" cy="2139047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右のコードは、続行不可になった時にマスの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数を数える</a:t>
            </a:r>
            <a:r>
              <a:rPr lang="en-US" altLang="ja-JP" b="1" dirty="0">
                <a:latin typeface="+mn-ea"/>
              </a:rPr>
              <a:t>finish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である。</a:t>
            </a:r>
            <a:endParaRPr lang="en-US" altLang="ja-JP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・</a:t>
            </a:r>
            <a:r>
              <a:rPr lang="en-US" altLang="ja-JP" sz="2200" dirty="0">
                <a:latin typeface="+mn-ea"/>
              </a:rPr>
              <a:t>4</a:t>
            </a:r>
            <a:r>
              <a:rPr lang="ja-JP" altLang="en-US" sz="2200" dirty="0">
                <a:latin typeface="+mn-ea"/>
              </a:rPr>
              <a:t>～</a:t>
            </a:r>
            <a:r>
              <a:rPr lang="en-US" altLang="ja-JP" sz="2200" dirty="0">
                <a:latin typeface="+mn-ea"/>
              </a:rPr>
              <a:t>13</a:t>
            </a:r>
            <a:r>
              <a:rPr lang="ja-JP" altLang="en-US" sz="2200" dirty="0">
                <a:latin typeface="+mn-ea"/>
              </a:rPr>
              <a:t>行目で各マスをカウントして、</a:t>
            </a:r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　白と黒の石数を調べている。</a:t>
            </a:r>
            <a:endParaRPr lang="en-US" altLang="ja-JP" sz="2200" dirty="0">
              <a:latin typeface="+mn-ea"/>
            </a:endParaRPr>
          </a:p>
          <a:p>
            <a:endParaRPr lang="en-US" altLang="ja-JP" sz="11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・</a:t>
            </a:r>
            <a:r>
              <a:rPr lang="en-US" altLang="ja-JP" sz="2200" dirty="0">
                <a:latin typeface="+mn-ea"/>
              </a:rPr>
              <a:t>15</a:t>
            </a:r>
            <a:r>
              <a:rPr lang="ja-JP" altLang="en-US" sz="2200" dirty="0">
                <a:latin typeface="+mn-ea"/>
              </a:rPr>
              <a:t>～</a:t>
            </a:r>
            <a:r>
              <a:rPr lang="en-US" altLang="ja-JP" sz="2200" dirty="0">
                <a:latin typeface="+mn-ea"/>
              </a:rPr>
              <a:t>25</a:t>
            </a:r>
            <a:r>
              <a:rPr lang="ja-JP" altLang="en-US" sz="2200" dirty="0">
                <a:latin typeface="+mn-ea"/>
              </a:rPr>
              <a:t>行目でその勝敗を表示している。</a:t>
            </a:r>
            <a:endParaRPr lang="en-US" altLang="ja-JP" sz="2200" dirty="0"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40133F-0B79-6498-E08F-10F15379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00" y="1254324"/>
            <a:ext cx="4837368" cy="53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プログラム例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765" y="2514600"/>
            <a:ext cx="5964556" cy="2215991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ここまでの全内容を加えたうえで、最終的に</a:t>
            </a:r>
            <a:endParaRPr lang="en-US" altLang="ja-JP" dirty="0">
              <a:latin typeface="+mn-ea"/>
            </a:endParaRPr>
          </a:p>
          <a:p>
            <a:r>
              <a:rPr lang="en-US" altLang="ja-JP" b="1" dirty="0">
                <a:latin typeface="+mn-ea"/>
              </a:rPr>
              <a:t>main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の中身は右のようになる。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プログラムを実行すると、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オセロプログラムの完成！！</a:t>
            </a:r>
            <a:endParaRPr lang="en-US" altLang="ja-JP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9077349-A8F7-D140-3CE2-E1B79CC5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868" y="152400"/>
            <a:ext cx="4902907" cy="6553200"/>
          </a:xfrm>
          <a:prstGeom prst="rect">
            <a:avLst/>
          </a:prstGeom>
        </p:spPr>
      </p:pic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C152D36F-F621-ACE7-3074-5B78EC442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75522"/>
              </p:ext>
            </p:extLst>
          </p:nvPr>
        </p:nvGraphicFramePr>
        <p:xfrm>
          <a:off x="1979479" y="4965671"/>
          <a:ext cx="3911012" cy="181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パッケージャー シェル オブジェクト" showAsIcon="1" r:id="rId3" imgW="1076400" imgH="500040" progId="Package">
                  <p:embed/>
                </p:oleObj>
              </mc:Choice>
              <mc:Fallback>
                <p:oleObj name="パッケージャー シェル オブジェクト" showAsIcon="1" r:id="rId3" imgW="1076400" imgH="500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479" y="4965671"/>
                        <a:ext cx="3911012" cy="181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54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175513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130" dirty="0">
                <a:solidFill>
                  <a:srgbClr val="FFFFFF"/>
                </a:solidFill>
              </a:rPr>
              <a:t>おわり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89E5F2-7D16-FBDF-52FA-304A4940362B}"/>
              </a:ext>
            </a:extLst>
          </p:cNvPr>
          <p:cNvSpPr txBox="1"/>
          <p:nvPr/>
        </p:nvSpPr>
        <p:spPr>
          <a:xfrm>
            <a:off x="1447800" y="2438400"/>
            <a:ext cx="104514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※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何らかのエラーが出たら報告してほしいです！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b="1" dirty="0">
              <a:solidFill>
                <a:srgbClr val="0070C0"/>
              </a:solidFill>
            </a:endParaRPr>
          </a:p>
          <a:p>
            <a:r>
              <a:rPr lang="ja-JP" altLang="en-US" sz="2400" dirty="0"/>
              <a:t>みなさんここまで学習順調でしょうか？</a:t>
            </a:r>
            <a:endParaRPr kumimoji="1" lang="ja-JP" altLang="en-US" sz="2400" dirty="0"/>
          </a:p>
          <a:p>
            <a:r>
              <a:rPr lang="ja-JP" altLang="en-US" sz="2400" dirty="0"/>
              <a:t>細かく解説しているつもりですが、何か質問があればチャットください～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学習できていない方は、とりあえず実行するだけでもいいと思います</a:t>
            </a:r>
            <a:endParaRPr kumimoji="1" lang="en-US" altLang="ja-JP" sz="2400" dirty="0"/>
          </a:p>
          <a:p>
            <a:r>
              <a:rPr kumimoji="1" lang="ja-JP" altLang="en-US" sz="2400" dirty="0"/>
              <a:t>大学での授業など、学習が追い付いたら理解しながら作ってみてください～</a:t>
            </a: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次回は発展的な内容として、オセロ（</a:t>
            </a:r>
            <a:r>
              <a:rPr kumimoji="1" lang="en-US" altLang="ja-JP" sz="2400" dirty="0"/>
              <a:t>VS</a:t>
            </a:r>
            <a:r>
              <a:rPr kumimoji="1" lang="ja-JP" altLang="en-US" sz="2400" dirty="0"/>
              <a:t>単純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版）を作ります！</a:t>
            </a:r>
            <a:endParaRPr kumimoji="1" lang="en-US" altLang="ja-JP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8866" y="2382773"/>
            <a:ext cx="10403840" cy="3983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sz="2400" spc="140" dirty="0">
                <a:solidFill>
                  <a:srgbClr val="404040"/>
                </a:solidFill>
                <a:latin typeface="+mn-ea"/>
                <a:cs typeface="Yu Gothic Medium"/>
              </a:rPr>
              <a:t>前回までに以下の③までの処理が完了している。</a:t>
            </a:r>
            <a:endParaRPr lang="ja-JP" altLang="en-US" sz="2400" dirty="0">
              <a:latin typeface="+mn-ea"/>
              <a:cs typeface="Yu Gothic 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①盤面をリセットし、初期石を置く</a:t>
            </a:r>
            <a:endParaRPr lang="ja-JP" altLang="en-US" sz="2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②標準入力で石を置く座標を入力する</a:t>
            </a:r>
            <a:endParaRPr lang="ja-JP" altLang="en-US" sz="2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③盤内かつすでに石が置かれていないか確認</a:t>
            </a:r>
            <a:endParaRPr lang="ja-JP" altLang="en-US" sz="2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ja-JP" altLang="en-US" sz="2400" spc="140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④縦横斜め方向</a:t>
            </a:r>
            <a:r>
              <a:rPr lang="ja-JP" altLang="en-US" sz="2400" spc="145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に</a:t>
            </a:r>
            <a:r>
              <a:rPr lang="en-US" altLang="ja-JP" sz="2400" spc="150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1</a:t>
            </a:r>
            <a:r>
              <a:rPr lang="ja-JP" altLang="en-US" sz="2400" spc="145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マスずつ確認</a:t>
            </a:r>
            <a:endParaRPr lang="ja-JP" altLang="en-US" sz="2400" dirty="0">
              <a:solidFill>
                <a:srgbClr val="00206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⑤敵色を挟んで自色があった場合はそれまでの石を自色に変える</a:t>
            </a:r>
            <a:endParaRPr lang="ja-JP" altLang="en-US" sz="2400" dirty="0">
              <a:solidFill>
                <a:srgbClr val="00206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⑥続行可能か判断する</a:t>
            </a:r>
            <a:endParaRPr lang="ja-JP" altLang="en-US" sz="2400" dirty="0">
              <a:solidFill>
                <a:srgbClr val="00206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00206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⑦続行不可になればマスの数を数える</a:t>
            </a:r>
            <a:endParaRPr sz="2000" dirty="0">
              <a:solidFill>
                <a:srgbClr val="002060"/>
              </a:solidFill>
              <a:latin typeface="Yu Gothic Medium"/>
              <a:cs typeface="Yu Gothic Medium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22B5C2D-C6B6-4CB7-B971-C4D1EAA40588}"/>
              </a:ext>
            </a:extLst>
          </p:cNvPr>
          <p:cNvSpPr txBox="1">
            <a:spLocks/>
          </p:cNvSpPr>
          <p:nvPr/>
        </p:nvSpPr>
        <p:spPr>
          <a:xfrm>
            <a:off x="1380950" y="1282826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rgbClr val="412723"/>
                </a:solidFill>
                <a:latin typeface="Yu Gothic"/>
                <a:ea typeface="+mj-ea"/>
                <a:cs typeface="Yu Gothic"/>
              </a:defRPr>
            </a:lvl1pPr>
          </a:lstStyle>
          <a:p>
            <a:pPr marL="12700">
              <a:spcBef>
                <a:spcPts val="95"/>
              </a:spcBef>
            </a:pPr>
            <a:r>
              <a:rPr kumimoji="0" lang="ja-JP" altLang="en-US" sz="4400" kern="0" spc="130" dirty="0">
                <a:solidFill>
                  <a:srgbClr val="FFFFFF"/>
                </a:solidFill>
              </a:rPr>
              <a:t>前回のおさらい</a:t>
            </a:r>
            <a:endParaRPr kumimoji="0" lang="ja-JP" alt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41998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23310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spc="130" dirty="0">
                <a:solidFill>
                  <a:srgbClr val="FFFFFF"/>
                </a:solidFill>
                <a:latin typeface="+mj-ea"/>
              </a:rPr>
              <a:t>到達目標</a:t>
            </a:r>
            <a:endParaRPr sz="4400" dirty="0">
              <a:latin typeface="+mj-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5338" y="2482087"/>
            <a:ext cx="5999862" cy="7662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ja-JP" altLang="en-US" sz="2400" spc="155" dirty="0">
                <a:solidFill>
                  <a:srgbClr val="404040"/>
                </a:solidFill>
                <a:latin typeface="+mn-ea"/>
                <a:cs typeface="Yu Gothic Medium"/>
              </a:rPr>
              <a:t>今回の到達目標は以下の通</a:t>
            </a:r>
            <a:r>
              <a:rPr lang="ja-JP" altLang="en-US" sz="2400" spc="120" dirty="0">
                <a:solidFill>
                  <a:srgbClr val="404040"/>
                </a:solidFill>
                <a:latin typeface="+mn-ea"/>
                <a:cs typeface="Yu Gothic Medium"/>
              </a:rPr>
              <a:t>り</a:t>
            </a:r>
            <a:r>
              <a:rPr lang="ja-JP" altLang="en-US" sz="2400" spc="155" dirty="0">
                <a:solidFill>
                  <a:srgbClr val="404040"/>
                </a:solidFill>
                <a:latin typeface="+mn-ea"/>
                <a:cs typeface="Yu Gothic Medium"/>
              </a:rPr>
              <a:t>である。</a:t>
            </a:r>
            <a:endParaRPr lang="ja-JP" altLang="en-US" sz="2400" dirty="0">
              <a:latin typeface="+mn-ea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400" dirty="0">
              <a:latin typeface="+mn-ea"/>
              <a:cs typeface="Yu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5752" y="3831412"/>
            <a:ext cx="811403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ja-JP" altLang="en-US" sz="3600" spc="140" dirty="0">
                <a:solidFill>
                  <a:srgbClr val="404040"/>
                </a:solidFill>
                <a:latin typeface="+mj-ea"/>
                <a:ea typeface="+mj-ea"/>
                <a:cs typeface="Yu Gothic Medium"/>
              </a:rPr>
              <a:t>「オセロの判別の仕組みを理解する」</a:t>
            </a:r>
            <a:endParaRPr lang="ja-JP" altLang="en-US" sz="3600" dirty="0">
              <a:latin typeface="+mj-ea"/>
              <a:ea typeface="+mj-ea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+mj-ea"/>
              <a:ea typeface="+mj-ea"/>
              <a:cs typeface="Yu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338" y="5899200"/>
            <a:ext cx="3790062" cy="7662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ja-JP" altLang="en-US" sz="2400" spc="155" dirty="0">
                <a:solidFill>
                  <a:srgbClr val="404040"/>
                </a:solidFill>
                <a:latin typeface="+mn-ea"/>
                <a:cs typeface="Yu Gothic Medium"/>
              </a:rPr>
              <a:t>それではやっていこう</a:t>
            </a:r>
            <a:endParaRPr lang="ja-JP" altLang="en-US" sz="2400" dirty="0">
              <a:latin typeface="+mn-ea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400" dirty="0">
              <a:latin typeface="+mn-ea"/>
              <a:cs typeface="Yu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69424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spc="130" dirty="0">
                <a:solidFill>
                  <a:srgbClr val="FFFFFF"/>
                </a:solidFill>
              </a:rPr>
              <a:t>オセロって意外と複雑</a:t>
            </a:r>
            <a:endParaRPr lang="ja-JP" altLang="en-US"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8866" y="2382773"/>
            <a:ext cx="10403840" cy="387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ja-JP" altLang="en-US" sz="2400" dirty="0">
                <a:latin typeface="+mn-ea"/>
                <a:cs typeface="Yu Gothic Medium"/>
              </a:rPr>
              <a:t>今回は、下の④～⑦のプログラムを考えていく。</a:t>
            </a:r>
            <a:endParaRPr lang="en-US" altLang="ja-JP" sz="2400" dirty="0">
              <a:latin typeface="+mn-ea"/>
              <a:cs typeface="Yu Gothic 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ja-JP" altLang="en-US" sz="2400" spc="14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①盤面をリセットし、初期石を置く</a:t>
            </a:r>
            <a:endParaRPr lang="ja-JP" altLang="en-US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②標準入力で石を置く座標を入力する</a:t>
            </a:r>
            <a:endParaRPr lang="ja-JP" altLang="en-US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ja-JP" altLang="en-US" sz="2400" spc="14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③盤内かつすでに石が置かれていないか確認</a:t>
            </a:r>
            <a:endParaRPr lang="ja-JP" altLang="en-US" sz="2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④縦横斜め方向</a:t>
            </a:r>
            <a:r>
              <a:rPr lang="ja-JP" altLang="en-US" sz="2400" spc="145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に</a:t>
            </a:r>
            <a:r>
              <a:rPr lang="en-US" altLang="ja-JP" sz="2400" spc="15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1</a:t>
            </a:r>
            <a:r>
              <a:rPr lang="ja-JP" altLang="en-US" sz="2400" spc="145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マスずつ確認</a:t>
            </a:r>
            <a:endParaRPr lang="ja-JP" altLang="en-US" sz="2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⑤敵色を挟んで自色があった場合はそれまでの石を自色に変える</a:t>
            </a:r>
            <a:endParaRPr lang="ja-JP" altLang="en-US" sz="2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⑥続行可能か判断する</a:t>
            </a:r>
            <a:endParaRPr lang="ja-JP" altLang="en-US" sz="2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ja-JP" altLang="en-US" sz="2400" spc="14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Yu Gothic Medium"/>
              </a:rPr>
              <a:t>⑦続行不可になればマスの数を数える</a:t>
            </a:r>
            <a:endParaRPr lang="en-US" sz="2000" spc="140" dirty="0">
              <a:solidFill>
                <a:srgbClr val="40404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1219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5" y="1220165"/>
            <a:ext cx="553968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プログラム④・⑤</a:t>
            </a:r>
            <a:r>
              <a:rPr lang="en-US" altLang="ja-JP" sz="4400" dirty="0">
                <a:solidFill>
                  <a:schemeClr val="bg1"/>
                </a:solidFill>
              </a:rPr>
              <a:t>-1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4942511"/>
            <a:ext cx="9814561" cy="1477328"/>
          </a:xfrm>
        </p:spPr>
        <p:txBody>
          <a:bodyPr/>
          <a:lstStyle/>
          <a:p>
            <a:r>
              <a:rPr lang="ja-JP" altLang="en-US" dirty="0"/>
              <a:t>・指定した場所が盤内で、なおかつ石がまだ置かれていない場合、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b="1" dirty="0"/>
              <a:t>put</a:t>
            </a:r>
            <a:r>
              <a:rPr lang="ja-JP" altLang="en-US" b="1" dirty="0"/>
              <a:t>関数</a:t>
            </a:r>
            <a:r>
              <a:rPr lang="ja-JP" altLang="en-US" dirty="0"/>
              <a:t>を実行する。引数には</a:t>
            </a:r>
            <a:r>
              <a:rPr lang="ja-JP" altLang="en-US" dirty="0">
                <a:solidFill>
                  <a:srgbClr val="FF0000"/>
                </a:solidFill>
              </a:rPr>
              <a:t>指定した場所の座標</a:t>
            </a:r>
            <a:r>
              <a:rPr lang="ja-JP" altLang="en-US" dirty="0"/>
              <a:t>と、</a:t>
            </a:r>
            <a:r>
              <a:rPr lang="ja-JP" altLang="en-US" dirty="0">
                <a:solidFill>
                  <a:srgbClr val="FF0000"/>
                </a:solidFill>
              </a:rPr>
              <a:t>現在の色</a:t>
            </a:r>
            <a:r>
              <a:rPr lang="ja-JP" altLang="en-US" dirty="0"/>
              <a:t>を指定。</a:t>
            </a:r>
            <a:endParaRPr lang="en-US" altLang="ja-JP" dirty="0"/>
          </a:p>
          <a:p>
            <a:r>
              <a:rPr lang="ja-JP" altLang="en-US" dirty="0"/>
              <a:t>・戻り値は「</a:t>
            </a:r>
            <a:r>
              <a:rPr lang="en-US" altLang="ja-JP" dirty="0"/>
              <a:t>flag</a:t>
            </a:r>
            <a:r>
              <a:rPr lang="ja-JP" altLang="en-US" dirty="0"/>
              <a:t>」となっている。</a:t>
            </a:r>
            <a:r>
              <a:rPr lang="en-US" altLang="ja-JP" b="1" dirty="0"/>
              <a:t>flag </a:t>
            </a:r>
            <a:r>
              <a:rPr lang="ja-JP" altLang="en-US" b="1" dirty="0"/>
              <a:t>が</a:t>
            </a:r>
            <a:r>
              <a:rPr lang="en-US" altLang="ja-JP" b="1" dirty="0"/>
              <a:t>1</a:t>
            </a:r>
            <a:r>
              <a:rPr lang="ja-JP" altLang="en-US" dirty="0"/>
              <a:t>となってしまった場合、</a:t>
            </a:r>
            <a:r>
              <a:rPr lang="ja-JP" altLang="en-US" dirty="0">
                <a:solidFill>
                  <a:srgbClr val="0070C0"/>
                </a:solidFill>
              </a:rPr>
              <a:t>選択した場所には石を置けない</a:t>
            </a:r>
            <a:r>
              <a:rPr lang="ja-JP" altLang="en-US" dirty="0"/>
              <a:t>ことを示す。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D42AFCB-2237-9CE5-7D86-D6ED1940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61" y="2438400"/>
            <a:ext cx="5539681" cy="22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5" y="1220165"/>
            <a:ext cx="553968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プログラム④・⑤</a:t>
            </a:r>
            <a:r>
              <a:rPr lang="en-US" altLang="ja-JP" sz="4400" dirty="0">
                <a:solidFill>
                  <a:schemeClr val="bg1"/>
                </a:solidFill>
              </a:rPr>
              <a:t>-2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114800"/>
            <a:ext cx="10972800" cy="2554545"/>
          </a:xfrm>
        </p:spPr>
        <p:txBody>
          <a:bodyPr/>
          <a:lstStyle/>
          <a:p>
            <a:r>
              <a:rPr lang="ja-JP" altLang="en-US" dirty="0"/>
              <a:t>このページ以降は、</a:t>
            </a:r>
            <a:r>
              <a:rPr lang="en-US" altLang="ja-JP" dirty="0"/>
              <a:t>put</a:t>
            </a:r>
            <a:r>
              <a:rPr lang="ja-JP" altLang="en-US" dirty="0"/>
              <a:t>関数の中身について述べる。</a:t>
            </a:r>
            <a:endParaRPr lang="en-US" altLang="ja-JP" dirty="0"/>
          </a:p>
          <a:p>
            <a:r>
              <a:rPr lang="ja-JP" altLang="en-US" dirty="0"/>
              <a:t>・仮引数</a:t>
            </a:r>
            <a:r>
              <a:rPr lang="en-US" altLang="ja-JP" sz="2400" b="1" dirty="0">
                <a:latin typeface="+mn-ea"/>
              </a:rPr>
              <a:t>x,y</a:t>
            </a:r>
            <a:r>
              <a:rPr lang="ja-JP" altLang="en-US" sz="2400" dirty="0">
                <a:latin typeface="+mn-ea"/>
              </a:rPr>
              <a:t>は、指定した座標（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が行、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y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が列</a:t>
            </a:r>
            <a:r>
              <a:rPr lang="ja-JP" altLang="en-US" sz="2400" dirty="0">
                <a:latin typeface="+mn-ea"/>
              </a:rPr>
              <a:t>）を表している。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・仮引数</a:t>
            </a:r>
            <a:r>
              <a:rPr lang="en-US" altLang="ja-JP" sz="2400" b="1" dirty="0">
                <a:latin typeface="+mn-ea"/>
              </a:rPr>
              <a:t>nowcolor3</a:t>
            </a:r>
            <a:r>
              <a:rPr lang="ja-JP" altLang="en-US" sz="2400" dirty="0">
                <a:latin typeface="+mn-ea"/>
              </a:rPr>
              <a:t>は、現在の石の色を表している。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 </a:t>
            </a:r>
            <a:r>
              <a:rPr lang="en-US" altLang="ja-JP" b="1" dirty="0" err="1">
                <a:latin typeface="+mn-ea"/>
              </a:rPr>
              <a:t>i</a:t>
            </a:r>
            <a:r>
              <a:rPr lang="en-US" altLang="ja-JP" b="1" dirty="0">
                <a:latin typeface="+mn-ea"/>
              </a:rPr>
              <a:t> , j </a:t>
            </a:r>
            <a:r>
              <a:rPr lang="ja-JP" altLang="en-US" dirty="0">
                <a:latin typeface="+mn-ea"/>
              </a:rPr>
              <a:t>は、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縦横斜め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8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方向</a:t>
            </a:r>
            <a:r>
              <a:rPr lang="ja-JP" altLang="en-US" dirty="0">
                <a:latin typeface="+mn-ea"/>
              </a:rPr>
              <a:t>の内どの方向を確認するかを定めるために必要である。</a:t>
            </a:r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　　</a:t>
            </a:r>
            <a:r>
              <a:rPr lang="ja-JP" altLang="en-US" sz="2200" b="1" dirty="0">
                <a:solidFill>
                  <a:srgbClr val="0070C0"/>
                </a:solidFill>
                <a:latin typeface="+mn-ea"/>
              </a:rPr>
              <a:t>例：</a:t>
            </a:r>
            <a:r>
              <a:rPr lang="en-US" altLang="ja-JP" sz="2200" b="1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ja-JP" sz="2200" b="1" dirty="0">
                <a:solidFill>
                  <a:srgbClr val="0070C0"/>
                </a:solidFill>
                <a:latin typeface="+mn-ea"/>
              </a:rPr>
              <a:t> =-1 , j =1</a:t>
            </a:r>
            <a:r>
              <a:rPr lang="ja-JP" altLang="en-US" sz="2200" b="1" dirty="0">
                <a:solidFill>
                  <a:srgbClr val="0070C0"/>
                </a:solidFill>
                <a:latin typeface="+mn-ea"/>
              </a:rPr>
              <a:t>のとき、左斜め上を指定</a:t>
            </a:r>
            <a:endParaRPr lang="en-US" altLang="ja-JP" sz="2200" b="1" dirty="0">
              <a:solidFill>
                <a:srgbClr val="0070C0"/>
              </a:solidFill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b="1" dirty="0" err="1">
                <a:latin typeface="+mn-ea"/>
              </a:rPr>
              <a:t>n,k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については後のページで述べる。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</a:t>
            </a:r>
            <a:r>
              <a:rPr lang="en-US" altLang="ja-JP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は、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のとき石が置けない状態、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 dirty="0">
                <a:latin typeface="+mn-ea"/>
              </a:rPr>
              <a:t>のとき石が置ける状態を表す。</a:t>
            </a:r>
            <a:endParaRPr lang="en-US" altLang="ja-JP" dirty="0"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C13A8F-9089-9B98-B288-FD8710B9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06" y="2514600"/>
            <a:ext cx="6920345" cy="13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プログラム④</a:t>
            </a:r>
            <a:r>
              <a:rPr lang="en-US" altLang="ja-JP" sz="4400" dirty="0">
                <a:solidFill>
                  <a:schemeClr val="bg1"/>
                </a:solidFill>
              </a:rPr>
              <a:t>-1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7137" y="2451478"/>
            <a:ext cx="6299500" cy="4401205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・このページ以降は、</a:t>
            </a:r>
            <a:r>
              <a:rPr lang="en-US" altLang="ja-JP" b="1" dirty="0">
                <a:latin typeface="+mn-ea"/>
              </a:rPr>
              <a:t>put</a:t>
            </a:r>
            <a:r>
              <a:rPr lang="ja-JP" altLang="en-US" b="1" dirty="0">
                <a:latin typeface="+mn-ea"/>
              </a:rPr>
              <a:t>関数</a:t>
            </a:r>
            <a:r>
              <a:rPr lang="ja-JP" altLang="en-US" dirty="0">
                <a:latin typeface="+mn-ea"/>
              </a:rPr>
              <a:t>の中身である。</a:t>
            </a:r>
            <a:endParaRPr lang="en-US" altLang="ja-JP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</a:t>
            </a:r>
            <a:r>
              <a:rPr lang="en-US" altLang="ja-JP" sz="2400" b="1" dirty="0">
                <a:latin typeface="+mn-ea"/>
              </a:rPr>
              <a:t>x,y</a:t>
            </a:r>
            <a:r>
              <a:rPr lang="ja-JP" altLang="en-US" sz="2400" dirty="0">
                <a:latin typeface="+mn-ea"/>
              </a:rPr>
              <a:t>は、指定した座標（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が行、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y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が列</a:t>
            </a:r>
            <a:r>
              <a:rPr lang="ja-JP" altLang="en-US" sz="2400" dirty="0">
                <a:latin typeface="+mn-ea"/>
              </a:rPr>
              <a:t>）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を表している。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・変数 </a:t>
            </a:r>
            <a:r>
              <a:rPr lang="en-US" altLang="ja-JP" b="1" dirty="0" err="1">
                <a:latin typeface="+mn-ea"/>
              </a:rPr>
              <a:t>i</a:t>
            </a:r>
            <a:r>
              <a:rPr lang="en-US" altLang="ja-JP" b="1" dirty="0">
                <a:latin typeface="+mn-ea"/>
              </a:rPr>
              <a:t> , j </a:t>
            </a:r>
            <a:r>
              <a:rPr lang="ja-JP" altLang="en-US" dirty="0">
                <a:latin typeface="+mn-ea"/>
              </a:rPr>
              <a:t>は、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縦横斜め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8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方向</a:t>
            </a:r>
            <a:r>
              <a:rPr lang="ja-JP" altLang="en-US" dirty="0">
                <a:latin typeface="+mn-ea"/>
              </a:rPr>
              <a:t>の内どの方向を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確認するかを定めるために必要である。</a:t>
            </a:r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　　</a:t>
            </a:r>
            <a:r>
              <a:rPr lang="ja-JP" altLang="en-US" sz="2200" b="1" dirty="0">
                <a:solidFill>
                  <a:srgbClr val="0070C0"/>
                </a:solidFill>
                <a:latin typeface="+mn-ea"/>
              </a:rPr>
              <a:t>例：</a:t>
            </a:r>
            <a:r>
              <a:rPr lang="en-US" altLang="ja-JP" sz="2200" b="1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ja-JP" sz="2200" b="1" dirty="0">
                <a:solidFill>
                  <a:srgbClr val="0070C0"/>
                </a:solidFill>
                <a:latin typeface="+mn-ea"/>
              </a:rPr>
              <a:t> =-1 , j =1</a:t>
            </a:r>
            <a:r>
              <a:rPr lang="ja-JP" altLang="en-US" sz="2200" b="1" dirty="0">
                <a:solidFill>
                  <a:srgbClr val="0070C0"/>
                </a:solidFill>
                <a:latin typeface="+mn-ea"/>
              </a:rPr>
              <a:t>のとき、左斜め上を指定</a:t>
            </a:r>
            <a:endParaRPr lang="en-US" altLang="ja-JP" sz="2200" b="1" dirty="0">
              <a:solidFill>
                <a:srgbClr val="0070C0"/>
              </a:solidFill>
              <a:latin typeface="+mn-ea"/>
            </a:endParaRPr>
          </a:p>
          <a:p>
            <a:endParaRPr lang="en-US" altLang="ja-JP" sz="1200" dirty="0">
              <a:solidFill>
                <a:srgbClr val="0070C0"/>
              </a:solidFill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6</a:t>
            </a:r>
            <a:r>
              <a:rPr lang="ja-JP" altLang="en-US" dirty="0">
                <a:latin typeface="+mn-ea"/>
              </a:rPr>
              <a:t>行目は、どの方向も指定していないの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で、</a:t>
            </a:r>
            <a:r>
              <a:rPr lang="en-US" altLang="ja-JP" b="1" dirty="0">
                <a:latin typeface="+mn-ea"/>
              </a:rPr>
              <a:t>continue</a:t>
            </a:r>
            <a:r>
              <a:rPr lang="ja-JP" altLang="en-US" b="1" dirty="0">
                <a:latin typeface="+mn-ea"/>
              </a:rPr>
              <a:t>文</a:t>
            </a:r>
            <a:r>
              <a:rPr lang="ja-JP" altLang="en-US" dirty="0">
                <a:latin typeface="+mn-ea"/>
              </a:rPr>
              <a:t>でスキップしている。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9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10</a:t>
            </a:r>
            <a:r>
              <a:rPr lang="ja-JP" altLang="en-US" dirty="0">
                <a:latin typeface="+mn-ea"/>
              </a:rPr>
              <a:t>行目は、隣が自色である方向は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for</a:t>
            </a:r>
            <a:r>
              <a:rPr lang="ja-JP" altLang="en-US" dirty="0">
                <a:latin typeface="+mn-ea"/>
              </a:rPr>
              <a:t>文をスキップする処理である。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A9DD61F-0025-B9C1-D312-29D4697C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414587"/>
            <a:ext cx="4489496" cy="42148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プログラム④</a:t>
            </a:r>
            <a:r>
              <a:rPr lang="en-US" altLang="ja-JP" sz="4400" dirty="0">
                <a:solidFill>
                  <a:schemeClr val="bg1"/>
                </a:solidFill>
              </a:rPr>
              <a:t>-2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406" y="4207327"/>
            <a:ext cx="8934308" cy="1446550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>
                <a:latin typeface="+mn-ea"/>
              </a:rPr>
              <a:t>行目は、いくつ先の石で敵色の石を挟むかを、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マスずつ確認する処理である。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行目は、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盤内の話だけで完結するため</a:t>
            </a:r>
            <a:r>
              <a:rPr lang="ja-JP" altLang="en-US" dirty="0">
                <a:latin typeface="+mn-ea"/>
              </a:rPr>
              <a:t>に必要な処理である。</a:t>
            </a:r>
            <a:endParaRPr lang="en-US" altLang="ja-JP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　　</a:t>
            </a:r>
            <a:r>
              <a:rPr lang="ja-JP" altLang="en-US" sz="2200" u="sng" dirty="0">
                <a:latin typeface="+mn-ea"/>
              </a:rPr>
              <a:t>例：</a:t>
            </a:r>
            <a:r>
              <a:rPr lang="en-US" altLang="ja-JP" sz="2200" u="sng" dirty="0">
                <a:latin typeface="+mn-ea"/>
              </a:rPr>
              <a:t>x=</a:t>
            </a:r>
            <a:r>
              <a:rPr lang="en-US" altLang="ja-JP" sz="2200" u="sng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ja-JP" sz="2200" u="sng" dirty="0">
                <a:latin typeface="+mn-ea"/>
              </a:rPr>
              <a:t>,i=</a:t>
            </a:r>
            <a:r>
              <a:rPr lang="en-US" altLang="ja-JP" sz="2200" u="sng" dirty="0">
                <a:solidFill>
                  <a:srgbClr val="0070C0"/>
                </a:solidFill>
                <a:latin typeface="+mn-ea"/>
              </a:rPr>
              <a:t>-1</a:t>
            </a:r>
            <a:r>
              <a:rPr lang="en-US" altLang="ja-JP" sz="2200" u="sng" dirty="0">
                <a:latin typeface="+mn-ea"/>
              </a:rPr>
              <a:t>,k=</a:t>
            </a:r>
            <a:r>
              <a:rPr lang="en-US" altLang="ja-JP" sz="2200" u="sng" dirty="0">
                <a:solidFill>
                  <a:srgbClr val="0070C0"/>
                </a:solidFill>
                <a:latin typeface="+mn-ea"/>
              </a:rPr>
              <a:t>2</a:t>
            </a:r>
            <a:r>
              <a:rPr lang="ja-JP" altLang="en-US" sz="2200" u="sng" dirty="0">
                <a:latin typeface="+mn-ea"/>
              </a:rPr>
              <a:t>のとき、盤外に出てしまうのでチェックしない</a:t>
            </a:r>
            <a:endParaRPr lang="en-US" altLang="ja-JP" sz="2200" u="sng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EF1DEB-C9E7-8525-E3D0-5BD06BA5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6" y="2564979"/>
            <a:ext cx="10633190" cy="14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66" y="1220165"/>
            <a:ext cx="4060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dirty="0">
                <a:solidFill>
                  <a:schemeClr val="bg1"/>
                </a:solidFill>
              </a:rPr>
              <a:t>プログラム⑤</a:t>
            </a:r>
            <a:r>
              <a:rPr lang="en-US" altLang="ja-JP" sz="4400" dirty="0">
                <a:solidFill>
                  <a:schemeClr val="bg1"/>
                </a:solidFill>
              </a:rPr>
              <a:t>-1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975" cy="6858000"/>
            <a:chOff x="0" y="0"/>
            <a:chExt cx="106997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964691"/>
              <a:ext cx="1005840" cy="1216660"/>
            </a:xfrm>
            <a:custGeom>
              <a:avLst/>
              <a:gdLst/>
              <a:ahLst/>
              <a:cxnLst/>
              <a:rect l="l" t="t" r="r" b="b"/>
              <a:pathLst>
                <a:path w="1005840" h="1216660">
                  <a:moveTo>
                    <a:pt x="1005840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5840" y="121615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94A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412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4C90DB8-9345-4513-A3BE-F162598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437" y="2514600"/>
            <a:ext cx="5211828" cy="4185761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>
                <a:latin typeface="+mn-ea"/>
              </a:rPr>
              <a:t>～</a:t>
            </a:r>
            <a:r>
              <a:rPr lang="en-US" altLang="ja-JP" dirty="0">
                <a:latin typeface="+mn-ea"/>
              </a:rPr>
              <a:t>4</a:t>
            </a:r>
            <a:r>
              <a:rPr lang="ja-JP" altLang="en-US" dirty="0">
                <a:latin typeface="+mn-ea"/>
              </a:rPr>
              <a:t>行目は、調べたい方向に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自色が現れる前に空白があった場合</a:t>
            </a:r>
            <a:r>
              <a:rPr lang="ja-JP" altLang="en-US" dirty="0">
                <a:latin typeface="+mn-ea"/>
              </a:rPr>
              <a:t>、</a:t>
            </a:r>
            <a:r>
              <a:rPr lang="en-US" altLang="ja-JP" dirty="0">
                <a:latin typeface="+mn-ea"/>
              </a:rPr>
              <a:t>for</a:t>
            </a:r>
            <a:r>
              <a:rPr lang="ja-JP" altLang="en-US" dirty="0">
                <a:latin typeface="+mn-ea"/>
              </a:rPr>
              <a:t>文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（</a:t>
            </a:r>
            <a:r>
              <a:rPr lang="en-US" altLang="ja-JP" dirty="0">
                <a:latin typeface="+mn-ea"/>
              </a:rPr>
              <a:t>k</a:t>
            </a:r>
            <a:r>
              <a:rPr lang="ja-JP" altLang="en-US" dirty="0">
                <a:latin typeface="+mn-ea"/>
              </a:rPr>
              <a:t>のループ）をスキップする処理である。</a:t>
            </a:r>
            <a:endParaRPr lang="en-US" altLang="ja-JP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6</a:t>
            </a:r>
            <a:r>
              <a:rPr lang="ja-JP" altLang="en-US" dirty="0">
                <a:latin typeface="+mn-ea"/>
              </a:rPr>
              <a:t>行目以降は、調べたい方向に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自色が</a:t>
            </a:r>
            <a:endParaRPr lang="en-US" altLang="ja-JP" dirty="0">
              <a:solidFill>
                <a:srgbClr val="0070C0"/>
              </a:solidFill>
              <a:latin typeface="+mn-ea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+mn-ea"/>
              </a:rPr>
              <a:t> </a:t>
            </a:r>
            <a:r>
              <a:rPr lang="ja-JP" altLang="en-US" dirty="0">
                <a:solidFill>
                  <a:srgbClr val="0070C0"/>
                </a:solidFill>
                <a:latin typeface="+mn-ea"/>
              </a:rPr>
              <a:t>現れた場合</a:t>
            </a:r>
            <a:r>
              <a:rPr lang="ja-JP" altLang="en-US" dirty="0">
                <a:latin typeface="+mn-ea"/>
              </a:rPr>
              <a:t>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初めて</a:t>
            </a:r>
            <a:r>
              <a:rPr lang="ja-JP" altLang="en-US" dirty="0">
                <a:latin typeface="+mn-ea"/>
              </a:rPr>
              <a:t>置きたい場所に石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を置くよう指示する（</a:t>
            </a:r>
            <a:r>
              <a:rPr lang="en-US" altLang="ja-JP" dirty="0">
                <a:latin typeface="+mn-ea"/>
              </a:rPr>
              <a:t>8</a:t>
            </a:r>
            <a:r>
              <a:rPr lang="ja-JP" altLang="en-US" dirty="0">
                <a:latin typeface="+mn-ea"/>
              </a:rPr>
              <a:t>行目）。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・そのうえで、挟んだ敵色の石を自色に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変えている（</a:t>
            </a:r>
            <a:r>
              <a:rPr lang="en-US" altLang="ja-JP" dirty="0">
                <a:latin typeface="+mn-ea"/>
              </a:rPr>
              <a:t>9</a:t>
            </a:r>
            <a:r>
              <a:rPr lang="ja-JP" altLang="en-US" dirty="0">
                <a:latin typeface="+mn-ea"/>
              </a:rPr>
              <a:t>～</a:t>
            </a:r>
            <a:r>
              <a:rPr lang="en-US" altLang="ja-JP" dirty="0">
                <a:latin typeface="+mn-ea"/>
              </a:rPr>
              <a:t>11</a:t>
            </a:r>
            <a:r>
              <a:rPr lang="ja-JP" altLang="en-US" dirty="0">
                <a:latin typeface="+mn-ea"/>
              </a:rPr>
              <a:t>行目）。</a:t>
            </a:r>
            <a:endParaRPr lang="en-US" altLang="ja-JP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ja-JP" altLang="en-US" b="1" dirty="0">
                <a:solidFill>
                  <a:srgbClr val="0070C0"/>
                </a:solidFill>
                <a:latin typeface="+mn-ea"/>
              </a:rPr>
              <a:t>石が置ける場合</a:t>
            </a:r>
            <a:r>
              <a:rPr lang="ja-JP" altLang="en-US" dirty="0">
                <a:latin typeface="+mn-ea"/>
              </a:rPr>
              <a:t>に限り、変数</a:t>
            </a:r>
            <a:r>
              <a:rPr lang="en-US" altLang="ja-JP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の値を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0</a:t>
            </a:r>
            <a:r>
              <a:rPr lang="ja-JP" altLang="en-US" dirty="0">
                <a:latin typeface="+mn-ea"/>
              </a:rPr>
              <a:t>にする。最終的に</a:t>
            </a:r>
            <a:r>
              <a:rPr lang="en-US" altLang="ja-JP" b="1" dirty="0">
                <a:latin typeface="+mn-ea"/>
              </a:rPr>
              <a:t>flag</a:t>
            </a:r>
            <a:r>
              <a:rPr lang="ja-JP" altLang="en-US" dirty="0">
                <a:latin typeface="+mn-ea"/>
              </a:rPr>
              <a:t>を戻り値とする。</a:t>
            </a:r>
            <a:endParaRPr lang="en-US" altLang="ja-JP" dirty="0"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C2F56E4-6DD4-2C96-98E6-CE9B1821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514600"/>
            <a:ext cx="4752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1670</Words>
  <Application>Microsoft Office PowerPoint</Application>
  <PresentationFormat>ワイド画面</PresentationFormat>
  <Paragraphs>172</Paragraphs>
  <Slides>18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ＭＳ Ｐゴシック</vt:lpstr>
      <vt:lpstr>游ゴシック</vt:lpstr>
      <vt:lpstr>游ゴシック</vt:lpstr>
      <vt:lpstr>Yu Gothic Medium</vt:lpstr>
      <vt:lpstr>Yu Gothic Medium</vt:lpstr>
      <vt:lpstr>Calibri</vt:lpstr>
      <vt:lpstr>Office Theme</vt:lpstr>
      <vt:lpstr>パッケージ</vt:lpstr>
      <vt:lpstr>プログラミングサークル</vt:lpstr>
      <vt:lpstr>PowerPoint プレゼンテーション</vt:lpstr>
      <vt:lpstr>到達目標</vt:lpstr>
      <vt:lpstr>オセロって意外と複雑</vt:lpstr>
      <vt:lpstr>プログラム④・⑤-1</vt:lpstr>
      <vt:lpstr>プログラム④・⑤-2</vt:lpstr>
      <vt:lpstr>プログラム④-1</vt:lpstr>
      <vt:lpstr>プログラム④-2</vt:lpstr>
      <vt:lpstr>プログラム⑤-1</vt:lpstr>
      <vt:lpstr>プログラム⑥-1</vt:lpstr>
      <vt:lpstr>プログラム⑥-2</vt:lpstr>
      <vt:lpstr>プログラム⑥-3</vt:lpstr>
      <vt:lpstr>プログラム⑥-4</vt:lpstr>
      <vt:lpstr>プログラム⑥-5</vt:lpstr>
      <vt:lpstr>プログラム⑥-6</vt:lpstr>
      <vt:lpstr>プログラム⑦-1</vt:lpstr>
      <vt:lpstr>プログラム例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プログラミングサークル  C言語　for 1年生 </dc:title>
  <dc:creator>T T</dc:creator>
  <cp:lastModifiedBy>b2211410　b2211410</cp:lastModifiedBy>
  <cp:revision>16</cp:revision>
  <dcterms:created xsi:type="dcterms:W3CDTF">2022-04-03T02:06:33Z</dcterms:created>
  <dcterms:modified xsi:type="dcterms:W3CDTF">2022-06-30T16:37:31Z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2022-04-03T00:00:00Z</vt:filetime>
  </property>
</Properties>
</file>