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9" r:id="rId3"/>
    <p:sldId id="281" r:id="rId4"/>
    <p:sldId id="282" r:id="rId5"/>
    <p:sldId id="262" r:id="rId6"/>
    <p:sldId id="271" r:id="rId7"/>
    <p:sldId id="270" r:id="rId8"/>
    <p:sldId id="264" r:id="rId9"/>
    <p:sldId id="273" r:id="rId10"/>
    <p:sldId id="274" r:id="rId11"/>
    <p:sldId id="276" r:id="rId12"/>
    <p:sldId id="280" r:id="rId13"/>
    <p:sldId id="277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587"/>
    <a:srgbClr val="08294C"/>
    <a:srgbClr val="0C477F"/>
    <a:srgbClr val="0E5283"/>
    <a:srgbClr val="145086"/>
    <a:srgbClr val="EF7D87"/>
    <a:srgbClr val="E2E5ED"/>
    <a:srgbClr val="FBFFFB"/>
    <a:srgbClr val="FDF6E6"/>
    <a:srgbClr val="3C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7" autoAdjust="0"/>
    <p:restoredTop sz="74486" autoAdjust="0"/>
  </p:normalViewPr>
  <p:slideViewPr>
    <p:cSldViewPr snapToGrid="0" showGuides="1">
      <p:cViewPr varScale="1">
        <p:scale>
          <a:sx n="65" d="100"/>
          <a:sy n="65" d="100"/>
        </p:scale>
        <p:origin x="177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프로젝트 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학사반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??? 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86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 </a:t>
            </a:r>
            <a:r>
              <a:rPr lang="en-US" altLang="ko-KR" dirty="0" smtClean="0"/>
              <a:t>OCR</a:t>
            </a:r>
            <a:r>
              <a:rPr lang="ko-KR" altLang="en-US" dirty="0" smtClean="0"/>
              <a:t>이라는 문자인식 기술을 통해 명함 혹은 명함의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QR</a:t>
            </a:r>
            <a:r>
              <a:rPr lang="ko-KR" altLang="en-US" baseline="0" dirty="0" smtClean="0"/>
              <a:t>코드를</a:t>
            </a:r>
            <a:r>
              <a:rPr lang="ko-KR" altLang="en-US" dirty="0" smtClean="0"/>
              <a:t> 앱으로 받아 좀더 빠르고 쉽게 명함을 관리 할 수 있도록 할 생각입니다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1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웹에서는 연락처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만들 수 있도록 </a:t>
            </a:r>
            <a:r>
              <a:rPr lang="ko-KR" altLang="en-US" dirty="0" err="1" smtClean="0"/>
              <a:t>편집툴과</a:t>
            </a:r>
            <a:r>
              <a:rPr lang="ko-KR" altLang="en-US" dirty="0" smtClean="0"/>
              <a:t> 기본적인 템플릿을 제공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전문 디자이너를 통해서</a:t>
            </a:r>
            <a:endParaRPr lang="en-US" altLang="ko-KR" dirty="0" smtClean="0"/>
          </a:p>
          <a:p>
            <a:r>
              <a:rPr lang="ko-KR" altLang="en-US" dirty="0" smtClean="0"/>
              <a:t>내가 원하는 디자인을 만들 수 있도록 할 것이고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추천알고리즘을 통해서 사용자의 개인정보를 바탕으로</a:t>
            </a:r>
            <a:endParaRPr lang="en-US" altLang="ko-KR" dirty="0" smtClean="0"/>
          </a:p>
          <a:p>
            <a:r>
              <a:rPr lang="ko-KR" altLang="en-US" dirty="0" smtClean="0"/>
              <a:t>그 사용자에게 맞는 연락처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디자인을 추천 할 계획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조원 역할은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캡스톤을</a:t>
            </a:r>
            <a:r>
              <a:rPr lang="ko-KR" altLang="en-US" dirty="0" smtClean="0"/>
              <a:t> 진행하는 만큼 최대한 본인이 자신 있는 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하고 싶은 분야로 나누었습니다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7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</a:t>
            </a:r>
            <a:r>
              <a:rPr lang="ko-KR" altLang="en-US" dirty="0" err="1" smtClean="0"/>
              <a:t>학사반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발표를 마치도록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저희는 추진배경과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기획의도를 말씀드리고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기존에 존재하는 서비스들에 대한 설명과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 서비스의 핵심기능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관련기술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마지막으로 설문 조사를 통한 여러 사람들의 의견과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팀원 역할에 대해 말씀을 드리고 발표를 마무리 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0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몇 달 전의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메시지가 하나 날아왔습니다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조원인 </a:t>
            </a:r>
            <a:r>
              <a:rPr lang="ko-KR" altLang="en-US" dirty="0" err="1" smtClean="0"/>
              <a:t>오종현</a:t>
            </a:r>
            <a:r>
              <a:rPr lang="ko-KR" altLang="en-US" dirty="0" smtClean="0"/>
              <a:t> 학생이 이전에 갔던 식당의 위치를 물어보는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가끔씩 식당을 가도 지도에는 표시 되지 않는 그런 식당들이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그럴 경우에 식당에 있는 명함을 통해서 주소를 보고 위치를 검색 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내용에서 처럼</a:t>
            </a:r>
            <a:endParaRPr lang="en-US" altLang="ko-KR" dirty="0" smtClean="0"/>
          </a:p>
          <a:p>
            <a:r>
              <a:rPr lang="ko-KR" altLang="en-US" dirty="0" smtClean="0"/>
              <a:t>명함 관리를 제대로 하지 못하는 것을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3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두번째 사례입니다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김건희</a:t>
            </a:r>
            <a:r>
              <a:rPr lang="ko-KR" altLang="en-US" dirty="0" smtClean="0"/>
              <a:t> 학생이</a:t>
            </a:r>
            <a:r>
              <a:rPr lang="ko-KR" altLang="en-US" baseline="0" dirty="0" smtClean="0"/>
              <a:t> 김태훈 학생에게 일본인 친구를 소개 받았지만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아는건</a:t>
            </a:r>
            <a:r>
              <a:rPr lang="ko-KR" altLang="en-US" baseline="0" dirty="0" smtClean="0"/>
              <a:t> 라인 뿐이었고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친해지고 싶었지만 뭘 좋아하는지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취미가 있는지 알 수가 없었기에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쉽사리 대화를 하지 못했습니다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8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위의 사례들을 통해서 </a:t>
            </a:r>
            <a:r>
              <a:rPr lang="ko-KR" altLang="en-US" baseline="0" dirty="0" err="1" smtClean="0"/>
              <a:t>연락처만을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통해 </a:t>
            </a:r>
            <a:r>
              <a:rPr lang="ko-KR" altLang="en-US" baseline="0" dirty="0" smtClean="0"/>
              <a:t>상대방을 알 수 있다면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명함을 보다 효율 적으로 관리 할 수 있다면 어떨까 </a:t>
            </a:r>
            <a:r>
              <a:rPr lang="ko-KR" altLang="en-US" baseline="0" dirty="0" smtClean="0"/>
              <a:t>라고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생각했습니다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저희는 </a:t>
            </a:r>
            <a:r>
              <a:rPr lang="ko-KR" altLang="en-US" baseline="0" dirty="0" err="1" smtClean="0"/>
              <a:t>연락처라는</a:t>
            </a:r>
            <a:r>
              <a:rPr lang="ko-KR" altLang="en-US" baseline="0" dirty="0" smtClean="0"/>
              <a:t> 큰 틀과 그 틀 안에 있는 명함의 장점을 흡수하여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하나의 디지털화 된 연락처를 만든다면 위 사례와 같이 곤란한 상황은 일어나지 않을 것 같다 고 판단해서 현재 기획을 진행하기로 의견을 모았습니다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6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디지털화 된 </a:t>
            </a:r>
            <a:r>
              <a:rPr lang="ko-KR" altLang="en-US" dirty="0" err="1" smtClean="0"/>
              <a:t>연락처라고</a:t>
            </a:r>
            <a:r>
              <a:rPr lang="ko-KR" altLang="en-US" dirty="0" smtClean="0"/>
              <a:t> 해도 저희가 제공하고자 하는 서비스와 유사한 서비스들이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중에서 대표적인 서비스가 </a:t>
            </a:r>
            <a:r>
              <a:rPr lang="ko-KR" altLang="en-US" dirty="0" err="1" smtClean="0"/>
              <a:t>리멤버와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퍼블링입니다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리멤버는</a:t>
            </a:r>
            <a:r>
              <a:rPr lang="ko-KR" altLang="en-US" dirty="0" smtClean="0"/>
              <a:t> 실물 명함을 촬영하고 명함을 관리하는 서비스를 제공하고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퍼블링은</a:t>
            </a:r>
            <a:r>
              <a:rPr lang="ko-KR" altLang="en-US" dirty="0" smtClean="0"/>
              <a:t> 명함을 제작을 도와주는 서비스입니다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9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리멤버의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사진을 찍을 경우 화상 인식을 통해 즉시 명함의 정보가 앱에 입력 되는 것이 아니라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타이피스트를 통해서 명함 정보가 입력 되기 때문에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정도의 시간이 소요됩니다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외에 명함을 직접 만드는 기능과 교환 기능은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명함 관리만을 위한 앱이라고 보면 될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퍼블링의</a:t>
            </a:r>
            <a:r>
              <a:rPr lang="ko-KR" altLang="en-US" dirty="0" smtClean="0"/>
              <a:t> 경우에는 웹에서 명함을 제작할 수 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퍼블링</a:t>
            </a:r>
            <a:r>
              <a:rPr lang="ko-KR" altLang="en-US" dirty="0" smtClean="0"/>
              <a:t> 자체에서 제공하는 </a:t>
            </a:r>
            <a:r>
              <a:rPr lang="ko-KR" altLang="en-US" dirty="0" err="1" smtClean="0"/>
              <a:t>템플릿만을</a:t>
            </a:r>
            <a:r>
              <a:rPr lang="ko-KR" altLang="en-US" dirty="0" smtClean="0"/>
              <a:t> 사용해야 하기 때문에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명함 제작에 제한적인 부분이 많으며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리멤버와</a:t>
            </a:r>
            <a:r>
              <a:rPr lang="ko-KR" altLang="en-US" baseline="0" dirty="0" smtClean="0"/>
              <a:t> 동일하게 명함을 교환하는 기능은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저희는 이러한 단점들을 보완한 디지털화 된 연락처를 만들기로 생각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7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다음과 같은 기능들을 핵심기능으로 두고 개발 할 생각입니다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전체적으로 다양한 데이터 통신을 사용한 연락처 교환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문자인식을</a:t>
            </a:r>
            <a:r>
              <a:rPr lang="ko-KR" altLang="en-US" dirty="0" smtClean="0"/>
              <a:t> 통한 실물</a:t>
            </a:r>
            <a:r>
              <a:rPr lang="ko-KR" altLang="en-US" baseline="0" dirty="0" smtClean="0"/>
              <a:t> 명함 데이터화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웹에서의 편집기능을 제공할 계획입니다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1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연락처 교환의 다양성을 주기 위해서 블루투스</a:t>
            </a:r>
            <a:r>
              <a:rPr lang="en-US" altLang="ko-KR" dirty="0" smtClean="0"/>
              <a:t>, NFC </a:t>
            </a:r>
            <a:r>
              <a:rPr lang="ko-KR" altLang="en-US" dirty="0" smtClean="0"/>
              <a:t>통신을 이용한 근거리 데이터 전송을 사용할 생각이고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와이파이 다이렉트를 통해 현재 와이파이 망에 있는 모든 사람에게 데이터를 전송 할 수 있도록 할 생각입니다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ABF9C66-3C44-4874-989E-EF958922FA38}"/>
              </a:ext>
            </a:extLst>
          </p:cNvPr>
          <p:cNvSpPr/>
          <p:nvPr userDrawn="1"/>
        </p:nvSpPr>
        <p:spPr>
          <a:xfrm rot="10800000">
            <a:off x="7003514" y="11870"/>
            <a:ext cx="5177304" cy="5177307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0" y="1012871"/>
            <a:ext cx="5812107" cy="5812112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6BA76C-B08A-488A-B9FC-31DED4F813C5}"/>
              </a:ext>
            </a:extLst>
          </p:cNvPr>
          <p:cNvGrpSpPr/>
          <p:nvPr userDrawn="1"/>
        </p:nvGrpSpPr>
        <p:grpSpPr>
          <a:xfrm>
            <a:off x="3646540" y="889569"/>
            <a:ext cx="5183135" cy="5226406"/>
            <a:chOff x="3805860" y="1133776"/>
            <a:chExt cx="4855018" cy="48955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FA1D55-8CED-4283-981D-F7113B456356}"/>
                </a:ext>
              </a:extLst>
            </p:cNvPr>
            <p:cNvSpPr/>
            <p:nvPr userDrawn="1"/>
          </p:nvSpPr>
          <p:spPr>
            <a:xfrm>
              <a:off x="3811323" y="1179771"/>
              <a:ext cx="4849555" cy="4849555"/>
            </a:xfrm>
            <a:prstGeom prst="rect">
              <a:avLst/>
            </a:prstGeom>
            <a:gradFill>
              <a:gsLst>
                <a:gs pos="100000">
                  <a:srgbClr val="FBFFFB"/>
                </a:gs>
                <a:gs pos="0">
                  <a:srgbClr val="FBFFFB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97859A0-BAA9-40FE-92A1-02D52A55EA0E}"/>
                </a:ext>
              </a:extLst>
            </p:cNvPr>
            <p:cNvSpPr/>
            <p:nvPr userDrawn="1"/>
          </p:nvSpPr>
          <p:spPr>
            <a:xfrm>
              <a:off x="3805860" y="4825683"/>
              <a:ext cx="1203644" cy="1203642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rgbClr val="0C477F"/>
                </a:gs>
                <a:gs pos="0">
                  <a:srgbClr val="08294C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5A9AD075-44D3-4529-8149-4D20BC83912D}"/>
                </a:ext>
              </a:extLst>
            </p:cNvPr>
            <p:cNvSpPr/>
            <p:nvPr userDrawn="1"/>
          </p:nvSpPr>
          <p:spPr>
            <a:xfrm rot="10800000">
              <a:off x="7416336" y="1133776"/>
              <a:ext cx="1244542" cy="1244543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rgbClr val="0C477F"/>
                </a:gs>
                <a:gs pos="0">
                  <a:srgbClr val="08294C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F4870-C2DA-44F9-A4B9-41CAD1D61D31}"/>
              </a:ext>
            </a:extLst>
          </p:cNvPr>
          <p:cNvSpPr/>
          <p:nvPr userDrawn="1"/>
        </p:nvSpPr>
        <p:spPr>
          <a:xfrm>
            <a:off x="3496835" y="742025"/>
            <a:ext cx="5177303" cy="5177302"/>
          </a:xfrm>
          <a:prstGeom prst="rect">
            <a:avLst/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779385" y="4342032"/>
            <a:ext cx="3097117" cy="358969"/>
          </a:xfrm>
          <a:prstGeom prst="plaque">
            <a:avLst>
              <a:gd name="adj" fmla="val 0"/>
            </a:avLst>
          </a:prstGeom>
          <a:solidFill>
            <a:schemeClr val="bg1"/>
          </a:solidFill>
          <a:ln w="12700" cap="rnd">
            <a:solidFill>
              <a:srgbClr val="FBFFF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665633" y="6207366"/>
            <a:ext cx="4995246" cy="480588"/>
          </a:xfrm>
        </p:spPr>
        <p:txBody>
          <a:bodyPr/>
          <a:lstStyle>
            <a:lvl1pPr algn="dist">
              <a:lnSpc>
                <a:spcPct val="150000"/>
              </a:lnSpc>
              <a:defRPr lang="en-US" altLang="ko-KR" sz="900" b="1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       ADSTOREPOST.COM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46540" y="1749008"/>
            <a:ext cx="4898918" cy="232217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FBFFFB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CLASSIC</a:t>
            </a:r>
            <a:br>
              <a:rPr lang="en-US" altLang="ko-KR" dirty="0"/>
            </a:br>
            <a:r>
              <a:rPr lang="en-US" altLang="ko-KR" dirty="0"/>
              <a:t>BLUE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E9567D57-DC4A-4209-A632-A119E697FE3B}"/>
              </a:ext>
            </a:extLst>
          </p:cNvPr>
          <p:cNvSpPr/>
          <p:nvPr userDrawn="1"/>
        </p:nvSpPr>
        <p:spPr>
          <a:xfrm rot="10800000">
            <a:off x="0" y="0"/>
            <a:ext cx="4324350" cy="4324353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B2CFC8-CEF9-4DB2-8A31-FC498F9CE2A6}"/>
              </a:ext>
            </a:extLst>
          </p:cNvPr>
          <p:cNvSpPr/>
          <p:nvPr userDrawn="1"/>
        </p:nvSpPr>
        <p:spPr>
          <a:xfrm>
            <a:off x="4324350" y="0"/>
            <a:ext cx="786765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E2E5ED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B5B15A4-A177-479C-BF36-72B40E4909E0}"/>
              </a:ext>
            </a:extLst>
          </p:cNvPr>
          <p:cNvSpPr/>
          <p:nvPr userDrawn="1"/>
        </p:nvSpPr>
        <p:spPr>
          <a:xfrm>
            <a:off x="0" y="2533647"/>
            <a:ext cx="4324350" cy="4324353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590551" y="1713510"/>
            <a:ext cx="3181350" cy="3181348"/>
          </a:xfrm>
          <a:prstGeom prst="frame">
            <a:avLst>
              <a:gd name="adj1" fmla="val 16576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2388" y="2895574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8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BFFFB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421" y="3459480"/>
            <a:ext cx="2500088" cy="315084"/>
          </a:xfrm>
        </p:spPr>
        <p:txBody>
          <a:bodyPr/>
          <a:lstStyle>
            <a:lvl1pPr algn="ctr">
              <a:defRPr sz="2000" b="0">
                <a:solidFill>
                  <a:srgbClr val="E2E5ED">
                    <a:alpha val="49000"/>
                  </a:srgb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CLASSIC BLUE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DC56135-F5A8-4C50-88B6-F6861E4CC0D7}"/>
              </a:ext>
            </a:extLst>
          </p:cNvPr>
          <p:cNvSpPr/>
          <p:nvPr userDrawn="1"/>
        </p:nvSpPr>
        <p:spPr>
          <a:xfrm>
            <a:off x="0" y="1012871"/>
            <a:ext cx="5812107" cy="5812112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08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B4A6C98-67F2-4FE3-AC93-F9A149B20EBC}"/>
              </a:ext>
            </a:extLst>
          </p:cNvPr>
          <p:cNvSpPr/>
          <p:nvPr userDrawn="1"/>
        </p:nvSpPr>
        <p:spPr>
          <a:xfrm rot="10800000">
            <a:off x="7003514" y="11870"/>
            <a:ext cx="5177304" cy="5177307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65889" y="330740"/>
            <a:ext cx="11660222" cy="619652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5903111" y="330739"/>
            <a:ext cx="385768" cy="0"/>
          </a:xfrm>
          <a:prstGeom prst="line">
            <a:avLst/>
          </a:prstGeom>
          <a:ln w="142875">
            <a:gradFill flip="none" rotWithShape="1">
              <a:gsLst>
                <a:gs pos="0">
                  <a:srgbClr val="0C477F"/>
                </a:gs>
                <a:gs pos="100000">
                  <a:srgbClr val="1E458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9" y="704493"/>
            <a:ext cx="5588002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4000">
                <a:solidFill>
                  <a:srgbClr val="0C47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889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2189" y="6587081"/>
            <a:ext cx="576006" cy="204912"/>
          </a:xfrm>
        </p:spPr>
        <p:txBody>
          <a:bodyPr/>
          <a:lstStyle>
            <a:lvl1pPr algn="r">
              <a:lnSpc>
                <a:spcPct val="100000"/>
              </a:lnSpc>
              <a:defRPr sz="1100" b="1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163438" y="1419640"/>
            <a:ext cx="3941314" cy="264513"/>
          </a:xfrm>
          <a:prstGeom prst="plaque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12700" cap="rnd">
            <a:noFill/>
            <a:round/>
          </a:ln>
          <a:effectLst>
            <a:outerShdw blurRad="152400" dist="1397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90AC81EF-9936-4E96-8553-8D4A8A405EFB}"/>
              </a:ext>
            </a:extLst>
          </p:cNvPr>
          <p:cNvSpPr/>
          <p:nvPr userDrawn="1"/>
        </p:nvSpPr>
        <p:spPr>
          <a:xfrm rot="10800000">
            <a:off x="11680587" y="330739"/>
            <a:ext cx="245523" cy="245523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08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34FB7D5-1D1E-4A52-93A9-393C4FB2D159}"/>
              </a:ext>
            </a:extLst>
          </p:cNvPr>
          <p:cNvSpPr/>
          <p:nvPr userDrawn="1"/>
        </p:nvSpPr>
        <p:spPr>
          <a:xfrm>
            <a:off x="335730" y="6160548"/>
            <a:ext cx="296862" cy="296862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0" dist="177800" dir="81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5399451-B3ED-48F3-B14B-7BBE8F1163A1}"/>
              </a:ext>
            </a:extLst>
          </p:cNvPr>
          <p:cNvSpPr/>
          <p:nvPr userDrawn="1"/>
        </p:nvSpPr>
        <p:spPr>
          <a:xfrm rot="10800000">
            <a:off x="0" y="-2"/>
            <a:ext cx="2853515" cy="5473701"/>
          </a:xfrm>
          <a:custGeom>
            <a:avLst/>
            <a:gdLst>
              <a:gd name="connsiteX0" fmla="*/ 2853515 w 2853515"/>
              <a:gd name="connsiteY0" fmla="*/ 5473701 h 5473701"/>
              <a:gd name="connsiteX1" fmla="*/ 0 w 2853515"/>
              <a:gd name="connsiteY1" fmla="*/ 5473701 h 5473701"/>
              <a:gd name="connsiteX2" fmla="*/ 0 w 2853515"/>
              <a:gd name="connsiteY2" fmla="*/ 0 h 5473701"/>
              <a:gd name="connsiteX3" fmla="*/ 2853515 w 2853515"/>
              <a:gd name="connsiteY3" fmla="*/ 2853515 h 547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515" h="5473701">
                <a:moveTo>
                  <a:pt x="2853515" y="5473701"/>
                </a:moveTo>
                <a:lnTo>
                  <a:pt x="0" y="5473701"/>
                </a:lnTo>
                <a:lnTo>
                  <a:pt x="0" y="0"/>
                </a:lnTo>
                <a:lnTo>
                  <a:pt x="2853515" y="2853515"/>
                </a:lnTo>
                <a:close/>
              </a:path>
            </a:pathLst>
          </a:cu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0" dist="177800" dir="81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895600" y="0"/>
            <a:ext cx="9285217" cy="6858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B4A6C98-67F2-4FE3-AC93-F9A149B20EBC}"/>
              </a:ext>
            </a:extLst>
          </p:cNvPr>
          <p:cNvSpPr/>
          <p:nvPr userDrawn="1"/>
        </p:nvSpPr>
        <p:spPr>
          <a:xfrm>
            <a:off x="265889" y="3352798"/>
            <a:ext cx="2120900" cy="2120901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892" y="704493"/>
            <a:ext cx="3101208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889" y="5913679"/>
            <a:ext cx="2350311" cy="700643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US" altLang="ko-KR" sz="10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 </a:t>
            </a:r>
            <a:r>
              <a:rPr lang="en-US" sz="1050" dirty="0" err="1"/>
              <a:t>L@rgo</a:t>
            </a:r>
            <a:r>
              <a:rPr lang="en-US" sz="1050" dirty="0"/>
              <a:t>. </a:t>
            </a:r>
          </a:p>
          <a:p>
            <a:r>
              <a:rPr lang="en-US" sz="1050" dirty="0"/>
              <a:t>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4503" y="494315"/>
            <a:ext cx="8853691" cy="596308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238892" y="1853130"/>
            <a:ext cx="2377308" cy="459419"/>
          </a:xfrm>
          <a:prstGeom prst="plaque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12700" cap="rnd">
            <a:noFill/>
            <a:round/>
          </a:ln>
          <a:effectLst>
            <a:outerShdw blurRad="152400" dist="1397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CLASSIC BLUE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64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 flip="none" rotWithShape="1">
          <a:gsLst>
            <a:gs pos="100000">
              <a:srgbClr val="0C477F">
                <a:lumMod val="82000"/>
              </a:srgbClr>
            </a:gs>
            <a:gs pos="0">
              <a:srgbClr val="0829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423673" y="1535348"/>
            <a:ext cx="389127" cy="0"/>
          </a:xfrm>
          <a:prstGeom prst="line">
            <a:avLst/>
          </a:prstGeom>
          <a:ln w="88900">
            <a:solidFill>
              <a:schemeClr val="bg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3" y="706776"/>
            <a:ext cx="6535927" cy="567808"/>
          </a:xfrm>
          <a:ln w="3175">
            <a:noFill/>
          </a:ln>
        </p:spPr>
        <p:txBody>
          <a:bodyPr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575" y="0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5" y="1777999"/>
            <a:ext cx="11290580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3673" y="296862"/>
            <a:ext cx="3657610" cy="264513"/>
          </a:xfrm>
          <a:prstGeom prst="plaqu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 w="3175">
            <a:noFill/>
          </a:ln>
          <a:effectLst>
            <a:outerShdw blurRad="266700" dist="2159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C477F"/>
            </a:gs>
            <a:gs pos="0">
              <a:srgbClr val="0829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2E5ED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BFFFB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D3A99D-CABD-4E90-98BA-15931C2FE635}"/>
              </a:ext>
            </a:extLst>
          </p:cNvPr>
          <p:cNvGrpSpPr/>
          <p:nvPr userDrawn="1"/>
        </p:nvGrpSpPr>
        <p:grpSpPr>
          <a:xfrm>
            <a:off x="0" y="-304554"/>
            <a:ext cx="1617770" cy="199763"/>
            <a:chOff x="0" y="-495054"/>
            <a:chExt cx="1617770" cy="1997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1FB7EC9-0E7F-4A5C-8BB1-283A0C86C057}"/>
                </a:ext>
              </a:extLst>
            </p:cNvPr>
            <p:cNvSpPr/>
            <p:nvPr userDrawn="1"/>
          </p:nvSpPr>
          <p:spPr>
            <a:xfrm>
              <a:off x="472668" y="-495054"/>
              <a:ext cx="199763" cy="199763"/>
            </a:xfrm>
            <a:prstGeom prst="rect">
              <a:avLst/>
            </a:prstGeom>
            <a:solidFill>
              <a:srgbClr val="3C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3BA045-ABC1-4C8E-B6CD-3D5ACA0EB4FB}"/>
                </a:ext>
              </a:extLst>
            </p:cNvPr>
            <p:cNvSpPr/>
            <p:nvPr userDrawn="1"/>
          </p:nvSpPr>
          <p:spPr>
            <a:xfrm>
              <a:off x="709002" y="-495054"/>
              <a:ext cx="199763" cy="199763"/>
            </a:xfrm>
            <a:prstGeom prst="rect">
              <a:avLst/>
            </a:prstGeom>
            <a:solidFill>
              <a:srgbClr val="E2E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7CEF74-F7DA-42AB-848B-9FAFF7F076F1}"/>
                </a:ext>
              </a:extLst>
            </p:cNvPr>
            <p:cNvSpPr/>
            <p:nvPr userDrawn="1"/>
          </p:nvSpPr>
          <p:spPr>
            <a:xfrm>
              <a:off x="1418007" y="-495054"/>
              <a:ext cx="199763" cy="199763"/>
            </a:xfrm>
            <a:prstGeom prst="rect">
              <a:avLst/>
            </a:prstGeom>
            <a:solidFill>
              <a:srgbClr val="EF7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813BCC-54E8-461F-9385-75D84CC77C87}"/>
                </a:ext>
              </a:extLst>
            </p:cNvPr>
            <p:cNvSpPr/>
            <p:nvPr userDrawn="1"/>
          </p:nvSpPr>
          <p:spPr>
            <a:xfrm>
              <a:off x="0" y="-495054"/>
              <a:ext cx="199763" cy="199763"/>
            </a:xfrm>
            <a:prstGeom prst="rect">
              <a:avLst/>
            </a:prstGeom>
            <a:solidFill>
              <a:srgbClr val="08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76BAF7-BE81-4F87-A908-DD8D607F5B71}"/>
                </a:ext>
              </a:extLst>
            </p:cNvPr>
            <p:cNvSpPr/>
            <p:nvPr userDrawn="1"/>
          </p:nvSpPr>
          <p:spPr>
            <a:xfrm>
              <a:off x="236334" y="-495054"/>
              <a:ext cx="199763" cy="199763"/>
            </a:xfrm>
            <a:prstGeom prst="rect">
              <a:avLst/>
            </a:prstGeom>
            <a:solidFill>
              <a:srgbClr val="0C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C49A9E-2407-473A-84E9-0679B0FCE20A}"/>
                </a:ext>
              </a:extLst>
            </p:cNvPr>
            <p:cNvSpPr/>
            <p:nvPr userDrawn="1"/>
          </p:nvSpPr>
          <p:spPr>
            <a:xfrm>
              <a:off x="945336" y="-495054"/>
              <a:ext cx="199763" cy="199763"/>
            </a:xfrm>
            <a:prstGeom prst="rect">
              <a:avLst/>
            </a:prstGeom>
            <a:solidFill>
              <a:srgbClr val="FBF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9D4E4F-B900-45DA-A65A-8E6360602A37}"/>
                </a:ext>
              </a:extLst>
            </p:cNvPr>
            <p:cNvSpPr/>
            <p:nvPr userDrawn="1"/>
          </p:nvSpPr>
          <p:spPr>
            <a:xfrm>
              <a:off x="1181670" y="-495054"/>
              <a:ext cx="199763" cy="199763"/>
            </a:xfrm>
            <a:prstGeom prst="rect">
              <a:avLst/>
            </a:prstGeom>
            <a:solidFill>
              <a:srgbClr val="FD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5" r:id="rId4"/>
    <p:sldLayoutId id="2147483654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김재욱 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/ </a:t>
            </a:r>
            <a:r>
              <a:rPr lang="ko-KR" altLang="en-US" sz="1400" dirty="0" err="1" smtClean="0">
                <a:latin typeface="+mn-lt"/>
                <a:ea typeface="굴림" panose="020B0600000101010101" pitchFamily="50" charset="-127"/>
              </a:rPr>
              <a:t>김건희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 / </a:t>
            </a:r>
            <a:r>
              <a:rPr lang="ko-KR" altLang="en-US" sz="1400" dirty="0" err="1" smtClean="0">
                <a:latin typeface="+mn-lt"/>
                <a:ea typeface="굴림" panose="020B0600000101010101" pitchFamily="50" charset="-127"/>
              </a:rPr>
              <a:t>오종현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/ 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김태훈</a:t>
            </a:r>
            <a:endParaRPr lang="ko-KR" altLang="en-US" sz="1400" dirty="0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33" y="6207366"/>
            <a:ext cx="5183092" cy="480588"/>
          </a:xfrm>
        </p:spPr>
        <p:txBody>
          <a:bodyPr/>
          <a:lstStyle/>
          <a:p>
            <a:pPr algn="r"/>
            <a:r>
              <a:rPr lang="ko-KR" altLang="en-US" smtClean="0">
                <a:solidFill>
                  <a:schemeClr val="bg1">
                    <a:alpha val="62000"/>
                  </a:schemeClr>
                </a:solidFill>
              </a:rPr>
              <a:t>영진전문대학교 컴퓨터공학과</a:t>
            </a:r>
            <a:endParaRPr lang="ko-KR" altLang="en-US" dirty="0">
              <a:solidFill>
                <a:schemeClr val="bg1">
                  <a:alpha val="62000"/>
                </a:scheme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기획발표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9258589" y="5963031"/>
            <a:ext cx="187693" cy="187693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3B824-6157-4EAD-9457-1D3607F18109}"/>
              </a:ext>
            </a:extLst>
          </p:cNvPr>
          <p:cNvSpPr/>
          <p:nvPr/>
        </p:nvSpPr>
        <p:spPr>
          <a:xfrm>
            <a:off x="2857789" y="790956"/>
            <a:ext cx="187693" cy="187693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 txBox="1">
            <a:spLocks/>
          </p:cNvSpPr>
          <p:nvPr/>
        </p:nvSpPr>
        <p:spPr>
          <a:xfrm>
            <a:off x="2087122" y="777460"/>
            <a:ext cx="1541334" cy="2322178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8000" b="0" kern="1200" spc="-60" baseline="0" dirty="0">
                <a:ln w="3175">
                  <a:noFill/>
                </a:ln>
                <a:solidFill>
                  <a:srgbClr val="FBFFFB"/>
                </a:solidFill>
                <a:effectLst/>
                <a:latin typeface="+mj-ea"/>
                <a:ea typeface="+mj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0" dirty="0"/>
              <a:t>1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3" y="706776"/>
            <a:ext cx="10841227" cy="567808"/>
          </a:xfrm>
        </p:spPr>
        <p:txBody>
          <a:bodyPr/>
          <a:lstStyle/>
          <a:p>
            <a:pPr algn="ctr"/>
            <a:r>
              <a:rPr lang="ko-KR" altLang="en-US" dirty="0" smtClean="0"/>
              <a:t>관련 기술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서비스의 핵심 </a:t>
            </a:r>
            <a:r>
              <a:rPr lang="ko-KR" altLang="en-US" sz="2000" dirty="0" smtClean="0"/>
              <a:t>기술</a:t>
            </a:r>
            <a:endParaRPr lang="en-US" altLang="ko-KR" sz="20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sz="1400" b="1" dirty="0" err="1"/>
              <a:t>학사반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조 김재욱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김건희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오종현</a:t>
            </a:r>
            <a:r>
              <a:rPr lang="ko-KR" altLang="en-US" sz="1400" b="1" dirty="0"/>
              <a:t> 김태훈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300038" y="1930400"/>
            <a:ext cx="3403600" cy="4453466"/>
            <a:chOff x="520700" y="1930400"/>
            <a:chExt cx="3225801" cy="42208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APP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5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 smtClean="0"/>
                <a:t>문자 인식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CB7347-4F11-458D-9D18-8A2BD0FFC8CB}"/>
              </a:ext>
            </a:extLst>
          </p:cNvPr>
          <p:cNvSpPr/>
          <p:nvPr/>
        </p:nvSpPr>
        <p:spPr>
          <a:xfrm>
            <a:off x="3849337" y="1930400"/>
            <a:ext cx="7733064" cy="4453466"/>
          </a:xfrm>
          <a:prstGeom prst="rect">
            <a:avLst/>
          </a:prstGeom>
          <a:solidFill>
            <a:srgbClr val="0C4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6B4944-7AC5-4818-B4C2-77E43F03DEB3}"/>
              </a:ext>
            </a:extLst>
          </p:cNvPr>
          <p:cNvSpPr/>
          <p:nvPr/>
        </p:nvSpPr>
        <p:spPr>
          <a:xfrm>
            <a:off x="3849337" y="5290947"/>
            <a:ext cx="7733064" cy="10929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6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OCR(optical character 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recognition) </a:t>
            </a:r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기술을 활용한 실물 데이터 인식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 </a:t>
            </a:r>
            <a:endParaRPr lang="en-US" altLang="ko-KR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E5283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2960D0A-807F-40C4-B7D2-F9E720B842E3}"/>
              </a:ext>
            </a:extLst>
          </p:cNvPr>
          <p:cNvCxnSpPr>
            <a:cxnSpLocks/>
          </p:cNvCxnSpPr>
          <p:nvPr/>
        </p:nvCxnSpPr>
        <p:spPr>
          <a:xfrm>
            <a:off x="4209198" y="5837406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288751" y="288950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실물 명함 인식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28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16459" y="3592628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 인식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pic>
        <p:nvPicPr>
          <p:cNvPr id="2052" name="Picture 4" descr="명함 스캔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40" y="2770852"/>
            <a:ext cx="3696003" cy="19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R코드 스캔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25" y="2770852"/>
            <a:ext cx="3392194" cy="19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3" y="706776"/>
            <a:ext cx="10841227" cy="567808"/>
          </a:xfrm>
        </p:spPr>
        <p:txBody>
          <a:bodyPr/>
          <a:lstStyle/>
          <a:p>
            <a:pPr algn="ctr"/>
            <a:r>
              <a:rPr lang="ko-KR" altLang="en-US" dirty="0" smtClean="0"/>
              <a:t>관련 기술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서비스의 핵심 </a:t>
            </a:r>
            <a:r>
              <a:rPr lang="ko-KR" altLang="en-US" sz="2000" dirty="0" smtClean="0"/>
              <a:t>기술</a:t>
            </a:r>
            <a:endParaRPr lang="en-US" altLang="ko-KR" sz="20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sz="1400" b="1" dirty="0" err="1"/>
              <a:t>학사반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조 김재욱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김건희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오종현</a:t>
            </a:r>
            <a:r>
              <a:rPr lang="ko-KR" altLang="en-US" sz="1400" b="1" dirty="0"/>
              <a:t> 김태훈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300038" y="1930400"/>
            <a:ext cx="3403600" cy="4453466"/>
            <a:chOff x="520700" y="1930400"/>
            <a:chExt cx="3225801" cy="42208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WEB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5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/>
                <a:t>연락처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명함</a:t>
              </a:r>
              <a:r>
                <a:rPr lang="en-US" altLang="ko-KR" sz="2400" dirty="0"/>
                <a:t>) </a:t>
              </a:r>
              <a:r>
                <a:rPr lang="ko-KR" altLang="en-US" sz="2400" dirty="0"/>
                <a:t>제작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CB7347-4F11-458D-9D18-8A2BD0FFC8CB}"/>
              </a:ext>
            </a:extLst>
          </p:cNvPr>
          <p:cNvSpPr/>
          <p:nvPr/>
        </p:nvSpPr>
        <p:spPr>
          <a:xfrm>
            <a:off x="3849337" y="1930400"/>
            <a:ext cx="7733064" cy="4453466"/>
          </a:xfrm>
          <a:prstGeom prst="rect">
            <a:avLst/>
          </a:prstGeom>
          <a:solidFill>
            <a:srgbClr val="0C4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6B4944-7AC5-4818-B4C2-77E43F03DEB3}"/>
              </a:ext>
            </a:extLst>
          </p:cNvPr>
          <p:cNvSpPr/>
          <p:nvPr/>
        </p:nvSpPr>
        <p:spPr>
          <a:xfrm>
            <a:off x="3849337" y="5290947"/>
            <a:ext cx="7733064" cy="10929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간단한 편집 툴을 제공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, </a:t>
            </a:r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추천 알고리즘을 활용한 연락처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(</a:t>
            </a:r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명함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)</a:t>
            </a:r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 추천</a:t>
            </a:r>
            <a:r>
              <a:rPr lang="ko-KR" altLang="en-US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 </a:t>
            </a:r>
            <a:endParaRPr lang="en-US" altLang="ko-KR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E5283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2960D0A-807F-40C4-B7D2-F9E720B842E3}"/>
              </a:ext>
            </a:extLst>
          </p:cNvPr>
          <p:cNvCxnSpPr>
            <a:cxnSpLocks/>
          </p:cNvCxnSpPr>
          <p:nvPr/>
        </p:nvCxnSpPr>
        <p:spPr>
          <a:xfrm>
            <a:off x="4209198" y="5837406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288751" y="288950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/>
              <a:t>편집 툴 제공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28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16459" y="3592628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템플릿 디자인 거래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02603" y="4368488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명함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추천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43" y="2065531"/>
            <a:ext cx="7249051" cy="30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설문조사</a:t>
            </a:r>
            <a:endParaRPr lang="ko-KR" altLang="en-US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7600" y="11455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4EB093-7397-4E9A-A210-E1EB22F2DC8C}"/>
              </a:ext>
            </a:extLst>
          </p:cNvPr>
          <p:cNvSpPr/>
          <p:nvPr/>
        </p:nvSpPr>
        <p:spPr>
          <a:xfrm>
            <a:off x="4425126" y="795918"/>
            <a:ext cx="134650" cy="134650"/>
          </a:xfrm>
          <a:prstGeom prst="ellipse">
            <a:avLst/>
          </a:prstGeom>
          <a:solidFill>
            <a:srgbClr val="EF7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A5CC9AF-A91C-404C-BCA3-8409A95FAF57}"/>
              </a:ext>
            </a:extLst>
          </p:cNvPr>
          <p:cNvSpPr txBox="1">
            <a:spLocks/>
          </p:cNvSpPr>
          <p:nvPr/>
        </p:nvSpPr>
        <p:spPr>
          <a:xfrm>
            <a:off x="4526659" y="711200"/>
            <a:ext cx="6552158" cy="43437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77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  </a:t>
            </a:r>
            <a:r>
              <a:rPr lang="ko-KR" altLang="en-US" sz="3600" dirty="0" smtClean="0"/>
              <a:t>설문조사를 통한 다양한 의견</a:t>
            </a:r>
            <a:endParaRPr lang="en-US" altLang="ko-KR" sz="3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1C57D8-02D0-4543-B4AB-CFDA2137C876}"/>
              </a:ext>
            </a:extLst>
          </p:cNvPr>
          <p:cNvCxnSpPr>
            <a:cxnSpLocks/>
          </p:cNvCxnSpPr>
          <p:nvPr/>
        </p:nvCxnSpPr>
        <p:spPr>
          <a:xfrm>
            <a:off x="4406900" y="1272301"/>
            <a:ext cx="748506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의견 아이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18" y="1579955"/>
            <a:ext cx="1698015" cy="169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841325" y="2232793"/>
            <a:ext cx="497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1E4587"/>
                </a:solidFill>
              </a:rPr>
              <a:t>앱 지도를 통해서 내 주변 식당 혹은 건물들의 명함 정보를 받아 올 수 있으면 좋을 것 같다</a:t>
            </a:r>
            <a:r>
              <a:rPr lang="en-US" altLang="ko-KR" b="1" dirty="0" smtClean="0">
                <a:solidFill>
                  <a:srgbClr val="1E4587"/>
                </a:solidFill>
              </a:rPr>
              <a:t>.</a:t>
            </a:r>
            <a:endParaRPr lang="en-US" altLang="ko-KR" b="1" dirty="0">
              <a:solidFill>
                <a:srgbClr val="1E4587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1324" y="4308981"/>
            <a:ext cx="497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1E4587"/>
                </a:solidFill>
              </a:rPr>
              <a:t>앱 지도를 통해서 내 주변 식당 혹은 건물들의 명함 정보를 받아 올 수 있으면 좋을 것 같다</a:t>
            </a:r>
            <a:r>
              <a:rPr lang="en-US" altLang="ko-KR" b="1" dirty="0" smtClean="0">
                <a:solidFill>
                  <a:srgbClr val="1E4587"/>
                </a:solidFill>
              </a:rPr>
              <a:t>.</a:t>
            </a:r>
            <a:endParaRPr lang="en-US" altLang="ko-KR" b="1" dirty="0">
              <a:solidFill>
                <a:srgbClr val="1E4587"/>
              </a:solidFill>
            </a:endParaRPr>
          </a:p>
        </p:txBody>
      </p:sp>
      <p:pic>
        <p:nvPicPr>
          <p:cNvPr id="15" name="Picture 6" descr="의견 아이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18" y="3632515"/>
            <a:ext cx="1698015" cy="169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조</a:t>
            </a:r>
            <a:r>
              <a:rPr lang="ko-KR" altLang="en-US" sz="4400" dirty="0" err="1" smtClean="0"/>
              <a:t>원역할</a:t>
            </a:r>
            <a:endParaRPr lang="ko-KR" altLang="en-US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7600" y="11455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8224192" descr="EMB0000356458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2" y="1817788"/>
            <a:ext cx="8230625" cy="43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B4EB093-7397-4E9A-A210-E1EB22F2DC8C}"/>
              </a:ext>
            </a:extLst>
          </p:cNvPr>
          <p:cNvSpPr/>
          <p:nvPr/>
        </p:nvSpPr>
        <p:spPr>
          <a:xfrm>
            <a:off x="4425126" y="795918"/>
            <a:ext cx="134650" cy="134650"/>
          </a:xfrm>
          <a:prstGeom prst="ellipse">
            <a:avLst/>
          </a:prstGeom>
          <a:solidFill>
            <a:srgbClr val="EF7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BA5CC9AF-A91C-404C-BCA3-8409A95FAF57}"/>
              </a:ext>
            </a:extLst>
          </p:cNvPr>
          <p:cNvSpPr txBox="1">
            <a:spLocks/>
          </p:cNvSpPr>
          <p:nvPr/>
        </p:nvSpPr>
        <p:spPr>
          <a:xfrm>
            <a:off x="4526659" y="711200"/>
            <a:ext cx="5280281" cy="374650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77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  Capstone design</a:t>
            </a:r>
            <a:endParaRPr lang="en-US" altLang="ko-KR" sz="3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1C57D8-02D0-4543-B4AB-CFDA2137C876}"/>
              </a:ext>
            </a:extLst>
          </p:cNvPr>
          <p:cNvCxnSpPr>
            <a:cxnSpLocks/>
          </p:cNvCxnSpPr>
          <p:nvPr/>
        </p:nvCxnSpPr>
        <p:spPr>
          <a:xfrm>
            <a:off x="4406900" y="1272301"/>
            <a:ext cx="748506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33" y="6207366"/>
            <a:ext cx="5183092" cy="480588"/>
          </a:xfrm>
        </p:spPr>
        <p:txBody>
          <a:bodyPr/>
          <a:lstStyle/>
          <a:p>
            <a:pPr algn="r"/>
            <a:r>
              <a:rPr lang="ko-KR" altLang="en-US" smtClean="0">
                <a:solidFill>
                  <a:schemeClr val="bg1">
                    <a:alpha val="62000"/>
                  </a:schemeClr>
                </a:solidFill>
              </a:rPr>
              <a:t>영진전문대학교 컴퓨터공학과</a:t>
            </a:r>
            <a:endParaRPr lang="ko-KR" altLang="en-US" dirty="0">
              <a:solidFill>
                <a:schemeClr val="bg1">
                  <a:alpha val="62000"/>
                </a:scheme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9258589" y="5963031"/>
            <a:ext cx="187693" cy="187693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3B824-6157-4EAD-9457-1D3607F18109}"/>
              </a:ext>
            </a:extLst>
          </p:cNvPr>
          <p:cNvSpPr/>
          <p:nvPr/>
        </p:nvSpPr>
        <p:spPr>
          <a:xfrm>
            <a:off x="2857789" y="790956"/>
            <a:ext cx="187693" cy="187693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29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388" y="2365131"/>
            <a:ext cx="2500088" cy="18463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6000" dirty="0" smtClean="0"/>
              <a:t>발표</a:t>
            </a:r>
            <a:endParaRPr lang="en-US" altLang="ko-KR" sz="6000" dirty="0" smtClean="0"/>
          </a:p>
          <a:p>
            <a:pPr>
              <a:lnSpc>
                <a:spcPct val="100000"/>
              </a:lnSpc>
            </a:pPr>
            <a:r>
              <a:rPr lang="ko-KR" altLang="en-US" sz="6000" dirty="0" smtClean="0"/>
              <a:t>순서</a:t>
            </a:r>
            <a:endParaRPr lang="ko-KR" altLang="en-US" sz="6000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038977" y="357810"/>
            <a:ext cx="2438398" cy="595153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en-US" sz="14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1 </a:t>
            </a:r>
            <a:r>
              <a:rPr lang="ko-KR" altLang="en-US" sz="32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기획의도</a:t>
            </a:r>
            <a:endParaRPr lang="en-US" altLang="ko-KR" sz="3200" b="1" dirty="0" smtClean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2 </a:t>
            </a:r>
            <a:r>
              <a:rPr lang="ko-KR" altLang="en-US" sz="32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추진배경</a:t>
            </a:r>
            <a:endParaRPr lang="en-US" altLang="en-US" sz="3200" b="1" dirty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en-US" sz="14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3</a:t>
            </a:r>
            <a:r>
              <a:rPr lang="en-US" altLang="en-US" sz="14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 </a:t>
            </a:r>
            <a:r>
              <a:rPr lang="ko-KR" altLang="en-US" sz="32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시장분석</a:t>
            </a:r>
            <a:endParaRPr lang="en-US" altLang="en-US" sz="1400" b="1" dirty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en-US" sz="14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4</a:t>
            </a:r>
            <a:r>
              <a:rPr lang="en-US" altLang="en-US" sz="8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 </a:t>
            </a:r>
            <a:r>
              <a:rPr lang="ko-KR" altLang="en-US" sz="3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핵심기능</a:t>
            </a:r>
            <a:endParaRPr lang="en-US" altLang="en-US" sz="3200" b="1" dirty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en-US" sz="14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5</a:t>
            </a:r>
            <a:r>
              <a:rPr lang="en-US" altLang="en-US" sz="8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 </a:t>
            </a:r>
            <a:r>
              <a:rPr lang="ko-KR" altLang="en-US" sz="32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관련기술</a:t>
            </a:r>
            <a:endParaRPr lang="en-US" altLang="ko-KR" sz="3200" b="1" dirty="0" smtClean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en-US" sz="14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6</a:t>
            </a:r>
            <a:r>
              <a:rPr lang="en-US" altLang="en-US" sz="8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 </a:t>
            </a:r>
            <a:r>
              <a:rPr lang="ko-KR" altLang="en-US" sz="32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설문조사</a:t>
            </a:r>
            <a:endParaRPr lang="en-US" altLang="en-US" sz="3200" b="1" dirty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en-US" sz="1400" b="1" dirty="0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7 </a:t>
            </a:r>
            <a:r>
              <a:rPr lang="ko-KR" altLang="en-US" sz="3200" b="1" dirty="0" err="1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조</a:t>
            </a:r>
            <a:r>
              <a:rPr lang="ko-KR" altLang="en-US" sz="3200" b="1" dirty="0" err="1" smtClean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</a:rPr>
              <a:t>원역할</a:t>
            </a:r>
            <a:endParaRPr lang="en-US" altLang="en-US" sz="3200" b="1" dirty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C477F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93DAC2-717E-4C3E-9A05-0A6C0D2708BA}"/>
              </a:ext>
            </a:extLst>
          </p:cNvPr>
          <p:cNvCxnSpPr>
            <a:cxnSpLocks/>
          </p:cNvCxnSpPr>
          <p:nvPr/>
        </p:nvCxnSpPr>
        <p:spPr>
          <a:xfrm>
            <a:off x="7095273" y="621789"/>
            <a:ext cx="2315427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0D285F-0719-47ED-AFB3-2ABDA72CA17A}"/>
              </a:ext>
            </a:extLst>
          </p:cNvPr>
          <p:cNvCxnSpPr>
            <a:cxnSpLocks/>
          </p:cNvCxnSpPr>
          <p:nvPr/>
        </p:nvCxnSpPr>
        <p:spPr>
          <a:xfrm flipH="1">
            <a:off x="7095274" y="6248175"/>
            <a:ext cx="2334476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42388" y="2364762"/>
            <a:ext cx="2500088" cy="315084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추진배경</a:t>
            </a:r>
            <a:endParaRPr lang="ko-KR" altLang="en-US" sz="4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26" y="160040"/>
            <a:ext cx="6524525" cy="66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추진배경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21" y="128214"/>
            <a:ext cx="6811065" cy="65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704493"/>
            <a:ext cx="11099800" cy="567808"/>
          </a:xfrm>
        </p:spPr>
        <p:txBody>
          <a:bodyPr/>
          <a:lstStyle/>
          <a:p>
            <a:r>
              <a:rPr lang="ko-KR" altLang="en-US" dirty="0" smtClean="0"/>
              <a:t>기획의도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437" y="3568293"/>
            <a:ext cx="6898804" cy="15067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rgbClr val="1E4587"/>
                </a:solidFill>
              </a:rPr>
              <a:t>명함을 좀 더 편리하게 관리할 수 없을까</a:t>
            </a:r>
            <a:r>
              <a:rPr lang="en-US" altLang="ko-KR" sz="2000" b="1" dirty="0" smtClean="0">
                <a:solidFill>
                  <a:srgbClr val="1E4587"/>
                </a:solidFill>
              </a:rPr>
              <a:t>?</a:t>
            </a:r>
          </a:p>
          <a:p>
            <a:pPr algn="l"/>
            <a:r>
              <a:rPr lang="ko-KR" altLang="en-US" sz="2000" b="1" dirty="0" err="1" smtClean="0">
                <a:solidFill>
                  <a:srgbClr val="1E4587"/>
                </a:solidFill>
              </a:rPr>
              <a:t>연락처만을</a:t>
            </a:r>
            <a:r>
              <a:rPr lang="ko-KR" altLang="en-US" sz="2000" b="1" dirty="0" smtClean="0">
                <a:solidFill>
                  <a:srgbClr val="1E4587"/>
                </a:solidFill>
              </a:rPr>
              <a:t> 통해서 상대방을 알 수 있다면 얼마나 좋을까</a:t>
            </a:r>
            <a:r>
              <a:rPr lang="en-US" altLang="ko-KR" sz="2000" b="1" dirty="0" smtClean="0">
                <a:solidFill>
                  <a:srgbClr val="1E4587"/>
                </a:solidFill>
              </a:rPr>
              <a:t>?</a:t>
            </a:r>
          </a:p>
          <a:p>
            <a:pPr algn="l"/>
            <a:endParaRPr lang="en-US" altLang="ko-KR" sz="2000" b="1" dirty="0" smtClean="0">
              <a:solidFill>
                <a:srgbClr val="1E4587"/>
              </a:solidFill>
            </a:endParaRPr>
          </a:p>
          <a:p>
            <a:pPr algn="l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연락처와 명함의 장점을 흡수하여 디지털화 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연락처 수단을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 하는 것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ko-KR" altLang="en-US" sz="1800" b="1" dirty="0">
              <a:solidFill>
                <a:srgbClr val="1E4587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63438" y="1508540"/>
            <a:ext cx="3941314" cy="264513"/>
          </a:xfrm>
        </p:spPr>
        <p:txBody>
          <a:bodyPr/>
          <a:lstStyle/>
          <a:p>
            <a:r>
              <a:rPr lang="ko-KR" altLang="en-US" dirty="0" err="1" smtClean="0"/>
              <a:t>학사반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김재욱</a:t>
            </a:r>
            <a:r>
              <a:rPr lang="en-US" altLang="ko-KR" dirty="0"/>
              <a:t> </a:t>
            </a:r>
            <a:r>
              <a:rPr lang="ko-KR" altLang="en-US" dirty="0" err="1" smtClean="0"/>
              <a:t>김건희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오종현</a:t>
            </a:r>
            <a:r>
              <a:rPr lang="ko-KR" altLang="en-US" dirty="0" smtClean="0"/>
              <a:t> 김태훈</a:t>
            </a:r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48B86DF5-8C5D-4D60-ACCD-17ABFDFC0DD8}"/>
              </a:ext>
            </a:extLst>
          </p:cNvPr>
          <p:cNvSpPr txBox="1">
            <a:spLocks/>
          </p:cNvSpPr>
          <p:nvPr/>
        </p:nvSpPr>
        <p:spPr>
          <a:xfrm>
            <a:off x="3985437" y="2572491"/>
            <a:ext cx="4480424" cy="338212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7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연락처와 명함의 생활화  </a:t>
            </a:r>
            <a:endParaRPr lang="en-US" altLang="ko-KR" sz="3200" dirty="0"/>
          </a:p>
        </p:txBody>
      </p:sp>
      <p:pic>
        <p:nvPicPr>
          <p:cNvPr id="1026" name="Picture 2" descr="연락처 이미지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15" y="4048353"/>
            <a:ext cx="2288388" cy="228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명함 아이콘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78" y="177305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시장분석</a:t>
            </a:r>
            <a:endParaRPr lang="ko-KR" altLang="en-US" sz="4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6A4A-7450-4119-BFF2-AFDB7C18D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1817" y="5263106"/>
            <a:ext cx="6877298" cy="1389830"/>
          </a:xfrm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rgbClr val="1E4587"/>
                </a:solidFill>
              </a:rPr>
              <a:t>REMEMBER</a:t>
            </a:r>
            <a:r>
              <a:rPr lang="ko-KR" altLang="en-US" b="1" dirty="0" smtClean="0">
                <a:solidFill>
                  <a:srgbClr val="1E4587"/>
                </a:solidFill>
              </a:rPr>
              <a:t>와 </a:t>
            </a:r>
            <a:r>
              <a:rPr lang="en-US" altLang="ko-KR" b="1" dirty="0" err="1" smtClean="0">
                <a:solidFill>
                  <a:srgbClr val="1E4587"/>
                </a:solidFill>
              </a:rPr>
              <a:t>PUBLing</a:t>
            </a: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REMEMBER</a:t>
            </a:r>
            <a:r>
              <a:rPr lang="ko-KR" altLang="en-US" dirty="0" smtClean="0">
                <a:solidFill>
                  <a:schemeClr val="tx1"/>
                </a:solidFill>
              </a:rPr>
              <a:t>는 실물 명함을 촬영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명함을 관리 하는 서비스들을 제공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altLang="ko-KR" dirty="0" err="1" smtClean="0">
                <a:solidFill>
                  <a:schemeClr val="tx1"/>
                </a:solidFill>
              </a:rPr>
              <a:t>PUBLing</a:t>
            </a:r>
            <a:r>
              <a:rPr lang="ko-KR" altLang="en-US" dirty="0" smtClean="0">
                <a:solidFill>
                  <a:schemeClr val="tx1"/>
                </a:solidFill>
              </a:rPr>
              <a:t>은 명함 제작에 대한 서비스를 제공한다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4EB093-7397-4E9A-A210-E1EB22F2DC8C}"/>
              </a:ext>
            </a:extLst>
          </p:cNvPr>
          <p:cNvSpPr/>
          <p:nvPr/>
        </p:nvSpPr>
        <p:spPr>
          <a:xfrm>
            <a:off x="4425126" y="795918"/>
            <a:ext cx="134650" cy="134650"/>
          </a:xfrm>
          <a:prstGeom prst="ellipse">
            <a:avLst/>
          </a:prstGeom>
          <a:solidFill>
            <a:srgbClr val="EF7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A5CC9AF-A91C-404C-BCA3-8409A95FAF57}"/>
              </a:ext>
            </a:extLst>
          </p:cNvPr>
          <p:cNvSpPr txBox="1">
            <a:spLocks/>
          </p:cNvSpPr>
          <p:nvPr/>
        </p:nvSpPr>
        <p:spPr>
          <a:xfrm>
            <a:off x="4526659" y="711200"/>
            <a:ext cx="5280281" cy="374650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77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  </a:t>
            </a:r>
            <a:r>
              <a:rPr lang="ko-KR" altLang="en-US" sz="3600" dirty="0" smtClean="0"/>
              <a:t>기존의 비슷한 서비스들</a:t>
            </a:r>
            <a:endParaRPr lang="en-US" altLang="ko-KR" sz="3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1C57D8-02D0-4543-B4AB-CFDA2137C876}"/>
              </a:ext>
            </a:extLst>
          </p:cNvPr>
          <p:cNvCxnSpPr>
            <a:cxnSpLocks/>
          </p:cNvCxnSpPr>
          <p:nvPr/>
        </p:nvCxnSpPr>
        <p:spPr>
          <a:xfrm>
            <a:off x="4406900" y="1272301"/>
            <a:ext cx="748506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041" b="-872"/>
          <a:stretch/>
        </p:blipFill>
        <p:spPr>
          <a:xfrm>
            <a:off x="3340100" y="1312477"/>
            <a:ext cx="3516878" cy="3764178"/>
          </a:xfrm>
          <a:prstGeom prst="rect">
            <a:avLst/>
          </a:prstGeom>
        </p:spPr>
      </p:pic>
      <p:pic>
        <p:nvPicPr>
          <p:cNvPr id="1026" name="Picture 2" descr="퍼블링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54" y="14587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37985-4E2F-4614-83D8-3656450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smtClean="0"/>
              <a:t>시장분석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920" y="1712986"/>
            <a:ext cx="4073739" cy="4468217"/>
          </a:xfrm>
          <a:prstGeom prst="rect">
            <a:avLst/>
          </a:prstGeom>
        </p:spPr>
      </p:pic>
      <p:pic>
        <p:nvPicPr>
          <p:cNvPr id="2056" name="Picture 8" descr="퍼블링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89" y="1712986"/>
            <a:ext cx="4747681" cy="46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B4EB093-7397-4E9A-A210-E1EB22F2DC8C}"/>
              </a:ext>
            </a:extLst>
          </p:cNvPr>
          <p:cNvSpPr/>
          <p:nvPr/>
        </p:nvSpPr>
        <p:spPr>
          <a:xfrm>
            <a:off x="4425126" y="795918"/>
            <a:ext cx="134650" cy="134650"/>
          </a:xfrm>
          <a:prstGeom prst="ellipse">
            <a:avLst/>
          </a:prstGeom>
          <a:solidFill>
            <a:srgbClr val="EF7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3">
            <a:extLst>
              <a:ext uri="{FF2B5EF4-FFF2-40B4-BE49-F238E27FC236}">
                <a16:creationId xmlns:a16="http://schemas.microsoft.com/office/drawing/2014/main" id="{BA5CC9AF-A91C-404C-BCA3-8409A95FAF57}"/>
              </a:ext>
            </a:extLst>
          </p:cNvPr>
          <p:cNvSpPr txBox="1">
            <a:spLocks/>
          </p:cNvSpPr>
          <p:nvPr/>
        </p:nvSpPr>
        <p:spPr>
          <a:xfrm>
            <a:off x="4526659" y="711200"/>
            <a:ext cx="5280281" cy="374650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77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  </a:t>
            </a:r>
            <a:r>
              <a:rPr lang="ko-KR" altLang="en-US" sz="3600" dirty="0" smtClean="0"/>
              <a:t>기존의 비슷한 서비스들</a:t>
            </a:r>
            <a:endParaRPr lang="en-US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1C57D8-02D0-4543-B4AB-CFDA2137C876}"/>
              </a:ext>
            </a:extLst>
          </p:cNvPr>
          <p:cNvCxnSpPr>
            <a:cxnSpLocks/>
          </p:cNvCxnSpPr>
          <p:nvPr/>
        </p:nvCxnSpPr>
        <p:spPr>
          <a:xfrm>
            <a:off x="4406900" y="1272301"/>
            <a:ext cx="748506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3" y="706776"/>
            <a:ext cx="10841227" cy="567808"/>
          </a:xfrm>
        </p:spPr>
        <p:txBody>
          <a:bodyPr/>
          <a:lstStyle/>
          <a:p>
            <a:pPr algn="ctr"/>
            <a:r>
              <a:rPr lang="ko-KR" altLang="en-US" sz="4400" dirty="0" smtClean="0"/>
              <a:t>핵심 기능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현재 서비스의 핵심 기능</a:t>
            </a:r>
            <a:endParaRPr lang="en-US" altLang="ko-KR" sz="20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sz="1400" b="1" dirty="0" err="1" smtClean="0"/>
              <a:t>학사반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조 김재욱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김건희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오종현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김태훈</a:t>
            </a:r>
            <a:endParaRPr lang="ko-KR" altLang="en-US" sz="14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457159" y="1940788"/>
            <a:ext cx="3403600" cy="4453466"/>
            <a:chOff x="520700" y="1930400"/>
            <a:chExt cx="3225801" cy="42208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APP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5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 smtClean="0"/>
                <a:t>연락처</a:t>
              </a:r>
              <a:r>
                <a:rPr lang="en-US" altLang="ko-KR" sz="2400" dirty="0" smtClean="0"/>
                <a:t>(</a:t>
              </a:r>
              <a:r>
                <a:rPr lang="ko-KR" altLang="en-US" sz="2400" dirty="0" smtClean="0"/>
                <a:t>명함</a:t>
              </a:r>
              <a:r>
                <a:rPr lang="en-US" altLang="ko-KR" sz="2400" dirty="0" smtClean="0"/>
                <a:t>) </a:t>
              </a:r>
              <a:r>
                <a:rPr lang="ko-KR" altLang="en-US" sz="2400" dirty="0" smtClean="0"/>
                <a:t>교환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4228582" y="1940789"/>
            <a:ext cx="3403600" cy="4453466"/>
            <a:chOff x="520700" y="1930400"/>
            <a:chExt cx="3225801" cy="42208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APP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2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 smtClean="0"/>
                <a:t>문자 인식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8039412" y="1940788"/>
            <a:ext cx="3403600" cy="4453466"/>
            <a:chOff x="520700" y="1930400"/>
            <a:chExt cx="3225801" cy="422082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WEB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9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 smtClean="0"/>
                <a:t>연락처</a:t>
              </a:r>
              <a:r>
                <a:rPr lang="en-US" altLang="ko-KR" sz="2400" dirty="0" smtClean="0"/>
                <a:t>(</a:t>
              </a:r>
              <a:r>
                <a:rPr lang="ko-KR" altLang="en-US" sz="2400" dirty="0" smtClean="0"/>
                <a:t>명함</a:t>
              </a:r>
              <a:r>
                <a:rPr lang="en-US" altLang="ko-KR" sz="2400" dirty="0" smtClean="0"/>
                <a:t>) </a:t>
              </a:r>
              <a:r>
                <a:rPr lang="ko-KR" altLang="en-US" sz="2400" dirty="0" smtClean="0"/>
                <a:t>제작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sp>
        <p:nvSpPr>
          <p:cNvPr id="36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457159" y="285453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블루투스 통신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0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443303" y="3536876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NFC </a:t>
            </a:r>
            <a:r>
              <a:rPr lang="ko-KR" altLang="en-US" sz="1400" dirty="0" smtClean="0"/>
              <a:t>통신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2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439838" y="430234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와이파이 다이렉트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3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4247690" y="2827159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실물 명함 인식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4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4275398" y="3530282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 인식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5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8039412" y="2827159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편집 툴 제공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6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8046338" y="3530282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템플릿 거래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47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8063655" y="4274969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명함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추천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3" y="706776"/>
            <a:ext cx="10841227" cy="567808"/>
          </a:xfrm>
        </p:spPr>
        <p:txBody>
          <a:bodyPr/>
          <a:lstStyle/>
          <a:p>
            <a:pPr algn="ctr"/>
            <a:r>
              <a:rPr lang="ko-KR" altLang="en-US" dirty="0" smtClean="0"/>
              <a:t>관련 기술</a:t>
            </a:r>
            <a:r>
              <a:rPr lang="en-US" altLang="ko-KR" dirty="0" smtClean="0"/>
              <a:t> </a:t>
            </a:r>
            <a:r>
              <a:rPr lang="en-US" altLang="ko-KR" dirty="0"/>
              <a:t>: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서비스의 핵심 </a:t>
            </a:r>
            <a:r>
              <a:rPr lang="ko-KR" altLang="en-US" sz="2000" dirty="0" smtClean="0"/>
              <a:t>기술</a:t>
            </a:r>
            <a:endParaRPr lang="en-US" altLang="ko-KR" sz="2000" dirty="0">
              <a:solidFill>
                <a:schemeClr val="bg1">
                  <a:alpha val="29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5D4BCD-5DFA-4A69-87C2-E67A91B36B11}"/>
              </a:ext>
            </a:extLst>
          </p:cNvPr>
          <p:cNvGrpSpPr/>
          <p:nvPr/>
        </p:nvGrpSpPr>
        <p:grpSpPr>
          <a:xfrm>
            <a:off x="300038" y="1930400"/>
            <a:ext cx="3403600" cy="4453466"/>
            <a:chOff x="520700" y="1930400"/>
            <a:chExt cx="3225801" cy="42208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72B736-AB33-4FBC-8DF5-C53CED9C21E0}"/>
                </a:ext>
              </a:extLst>
            </p:cNvPr>
            <p:cNvSpPr/>
            <p:nvPr/>
          </p:nvSpPr>
          <p:spPr>
            <a:xfrm>
              <a:off x="689211" y="1930400"/>
              <a:ext cx="2888779" cy="4220824"/>
            </a:xfrm>
            <a:prstGeom prst="rect">
              <a:avLst/>
            </a:prstGeom>
            <a:solidFill>
              <a:srgbClr val="0C47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8D0B85-A632-45D0-9F66-CDB971EF3729}"/>
                </a:ext>
              </a:extLst>
            </p:cNvPr>
            <p:cNvSpPr/>
            <p:nvPr/>
          </p:nvSpPr>
          <p:spPr>
            <a:xfrm>
              <a:off x="689211" y="5115397"/>
              <a:ext cx="2888779" cy="103582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6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E5283"/>
                  </a:solidFill>
                </a:rPr>
                <a:t>APP</a:t>
              </a:r>
              <a:endParaRPr lang="en-US" altLang="ko-KR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endParaRPr>
            </a:p>
          </p:txBody>
        </p:sp>
        <p:sp>
          <p:nvSpPr>
            <p:cNvPr id="25" name="제목 3">
              <a:extLst>
                <a:ext uri="{FF2B5EF4-FFF2-40B4-BE49-F238E27FC236}">
                  <a16:creationId xmlns:a16="http://schemas.microsoft.com/office/drawing/2014/main" id="{A1FD3E54-717B-496E-BBE2-8D73ECA67F12}"/>
                </a:ext>
              </a:extLst>
            </p:cNvPr>
            <p:cNvSpPr txBox="1">
              <a:spLocks/>
            </p:cNvSpPr>
            <p:nvPr/>
          </p:nvSpPr>
          <p:spPr>
            <a:xfrm>
              <a:off x="520700" y="2165012"/>
              <a:ext cx="3225801" cy="567808"/>
            </a:xfrm>
            <a:prstGeom prst="rect">
              <a:avLst/>
            </a:prstGeom>
            <a:ln w="3175"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800" b="1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400" dirty="0" smtClean="0"/>
                <a:t>연락처</a:t>
              </a:r>
              <a:r>
                <a:rPr lang="en-US" altLang="ko-KR" sz="2400" dirty="0" smtClean="0"/>
                <a:t>(</a:t>
              </a:r>
              <a:r>
                <a:rPr lang="ko-KR" altLang="en-US" sz="2400" dirty="0" smtClean="0"/>
                <a:t>명함</a:t>
              </a:r>
              <a:r>
                <a:rPr lang="en-US" altLang="ko-KR" sz="2400" dirty="0" smtClean="0"/>
                <a:t>) </a:t>
              </a:r>
              <a:r>
                <a:rPr lang="ko-KR" altLang="en-US" sz="2400" dirty="0" smtClean="0"/>
                <a:t>교환</a:t>
              </a:r>
              <a:endParaRPr lang="en-US" altLang="ko-KR" sz="2400" dirty="0">
                <a:solidFill>
                  <a:srgbClr val="0E5283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CB7347-4F11-458D-9D18-8A2BD0FFC8CB}"/>
              </a:ext>
            </a:extLst>
          </p:cNvPr>
          <p:cNvSpPr/>
          <p:nvPr/>
        </p:nvSpPr>
        <p:spPr>
          <a:xfrm>
            <a:off x="3895293" y="1930399"/>
            <a:ext cx="7733064" cy="4453466"/>
          </a:xfrm>
          <a:prstGeom prst="rect">
            <a:avLst/>
          </a:prstGeom>
          <a:solidFill>
            <a:srgbClr val="0C4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6B4944-7AC5-4818-B4C2-77E43F03DEB3}"/>
              </a:ext>
            </a:extLst>
          </p:cNvPr>
          <p:cNvSpPr/>
          <p:nvPr/>
        </p:nvSpPr>
        <p:spPr>
          <a:xfrm>
            <a:off x="3849337" y="5290947"/>
            <a:ext cx="7733064" cy="10929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블루투스</a:t>
            </a:r>
            <a:r>
              <a:rPr lang="en-US" altLang="ko-KR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, NFC, </a:t>
            </a:r>
            <a:r>
              <a:rPr lang="ko-KR" altLang="en-US" sz="1600" b="1" spc="-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5283"/>
                </a:solidFill>
              </a:rPr>
              <a:t>와이파이 다이렉트를 활용한 다양한 교환 수단</a:t>
            </a:r>
            <a:endParaRPr lang="en-US" altLang="ko-KR" sz="16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E5283"/>
              </a:solidFill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278B2A27-8EC1-4873-A344-F5F6215C67CE}"/>
              </a:ext>
            </a:extLst>
          </p:cNvPr>
          <p:cNvSpPr txBox="1">
            <a:spLocks/>
          </p:cNvSpPr>
          <p:nvPr/>
        </p:nvSpPr>
        <p:spPr>
          <a:xfrm>
            <a:off x="6074389" y="2177943"/>
            <a:ext cx="3275323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데이터 송수신</a:t>
            </a:r>
            <a:endParaRPr lang="en-US" altLang="ko-KR" sz="2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2960D0A-807F-40C4-B7D2-F9E720B842E3}"/>
              </a:ext>
            </a:extLst>
          </p:cNvPr>
          <p:cNvCxnSpPr>
            <a:cxnSpLocks/>
          </p:cNvCxnSpPr>
          <p:nvPr/>
        </p:nvCxnSpPr>
        <p:spPr>
          <a:xfrm>
            <a:off x="4209198" y="5837406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sz="1400" b="1" dirty="0" err="1" smtClean="0"/>
              <a:t>학사반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조 김재욱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김건희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오종현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김태훈</a:t>
            </a:r>
            <a:endParaRPr lang="ko-KR" altLang="en-US" sz="1400" b="1" dirty="0"/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42858" y="285453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블루투스 통신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29002" y="3536876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NFC </a:t>
            </a:r>
            <a:r>
              <a:rPr lang="ko-KR" altLang="en-US" sz="1400" dirty="0" smtClean="0"/>
              <a:t>통신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sp>
        <p:nvSpPr>
          <p:cNvPr id="23" name="제목 3">
            <a:extLst>
              <a:ext uri="{FF2B5EF4-FFF2-40B4-BE49-F238E27FC236}">
                <a16:creationId xmlns:a16="http://schemas.microsoft.com/office/drawing/2014/main" id="{A1FD3E54-717B-496E-BBE2-8D73ECA67F12}"/>
              </a:ext>
            </a:extLst>
          </p:cNvPr>
          <p:cNvSpPr txBox="1">
            <a:spLocks/>
          </p:cNvSpPr>
          <p:nvPr/>
        </p:nvSpPr>
        <p:spPr>
          <a:xfrm>
            <a:off x="325537" y="4302345"/>
            <a:ext cx="3403600" cy="59910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 smtClean="0"/>
              <a:t>와이파이 다이렉트</a:t>
            </a:r>
            <a:endParaRPr lang="en-US" altLang="ko-KR" sz="1400" dirty="0">
              <a:solidFill>
                <a:srgbClr val="0E5283"/>
              </a:solidFill>
            </a:endParaRPr>
          </a:p>
        </p:txBody>
      </p:sp>
      <p:pic>
        <p:nvPicPr>
          <p:cNvPr id="1026" name="Picture 2" descr="블루투스 이미지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42" y="3087699"/>
            <a:ext cx="3373981" cy="15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와이파이 다이렉트 이미지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59" y="3087699"/>
            <a:ext cx="1732848" cy="15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C 이미지 이미지 검색결과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6257" r="20004" b="11045"/>
          <a:stretch/>
        </p:blipFill>
        <p:spPr bwMode="auto">
          <a:xfrm>
            <a:off x="7641254" y="3099095"/>
            <a:ext cx="1870274" cy="15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817</Words>
  <Application>Microsoft Office PowerPoint</Application>
  <PresentationFormat>와이드스크린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나눔스퀘어</vt:lpstr>
      <vt:lpstr>나눔스퀘어 ExtraBold</vt:lpstr>
      <vt:lpstr>맑은 고딕</vt:lpstr>
      <vt:lpstr>Arial</vt:lpstr>
      <vt:lpstr>Office 테마</vt:lpstr>
      <vt:lpstr>프로젝트 기획발표</vt:lpstr>
      <vt:lpstr>PowerPoint 프레젠테이션</vt:lpstr>
      <vt:lpstr>추진배경</vt:lpstr>
      <vt:lpstr>추진배경</vt:lpstr>
      <vt:lpstr>기획의도</vt:lpstr>
      <vt:lpstr>시장분석</vt:lpstr>
      <vt:lpstr>시장분석</vt:lpstr>
      <vt:lpstr>핵심 기능 : 현재 서비스의 핵심 기능</vt:lpstr>
      <vt:lpstr>관련 기술 :  현재 서비스의 핵심 기술</vt:lpstr>
      <vt:lpstr>관련 기술 : 현재 서비스의 핵심 기술</vt:lpstr>
      <vt:lpstr>관련 기술 : 현재 서비스의 핵심 기술</vt:lpstr>
      <vt:lpstr>설문조사</vt:lpstr>
      <vt:lpstr>조원역할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 재욱</cp:lastModifiedBy>
  <cp:revision>350</cp:revision>
  <dcterms:created xsi:type="dcterms:W3CDTF">2017-12-10T15:04:34Z</dcterms:created>
  <dcterms:modified xsi:type="dcterms:W3CDTF">2020-03-15T14:08:22Z</dcterms:modified>
</cp:coreProperties>
</file>