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61" autoAdjust="0"/>
    <p:restoredTop sz="94650"/>
  </p:normalViewPr>
  <p:slideViewPr>
    <p:cSldViewPr>
      <p:cViewPr varScale="1">
        <p:scale>
          <a:sx n="120" d="100"/>
          <a:sy n="120" d="100"/>
        </p:scale>
        <p:origin x="128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E776-1C4A-486B-BD44-153A34EB999D}" type="datetimeFigureOut">
              <a:rPr lang="en-US" smtClean="0"/>
              <a:pPr/>
              <a:t>10/19/21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A6423-A992-4208-A6F8-860E66E73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6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4406D-F2D6-4426-AB36-8C8ABB7F8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FD04-567F-4EB8-B31A-9862C64CA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F815-027C-440F-ACFD-B4B09B095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374D-B78D-40C7-9BB3-DB3EFD1B4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A23CA-DC28-4AA5-BD30-0A802A170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CC221-D8A4-440F-9286-353A84460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461BA-BDCF-4196-8CBD-48FA34A40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72448-ED4F-409C-AE95-E374BE108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738A7-F9C8-47D7-ABDA-285553890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F8787-F74C-4E0C-BBC2-9B59AAD6D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5CF22-39D4-4286-A3B3-B5BDF6287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4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947C5C0-65E3-45CE-B4E9-559B80029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2697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1.  Given the following binary tree: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746690" y="3741080"/>
            <a:ext cx="431258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28600" indent="-228600">
              <a:buAutoNum type="alphaLcParenBoth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  16 34 35 38 39 41 44 45 55 63 64 65 72</a:t>
            </a:r>
          </a:p>
          <a:p>
            <a:r>
              <a:rPr lang="en-US" sz="1200" dirty="0">
                <a:latin typeface="Times New Roman" pitchFamily="18" charset="0"/>
              </a:rPr>
              <a:t> </a:t>
            </a:r>
          </a:p>
          <a:p>
            <a:r>
              <a:rPr lang="en-US" sz="1200" dirty="0">
                <a:latin typeface="Times New Roman" pitchFamily="18" charset="0"/>
              </a:rPr>
              <a:t>	</a:t>
            </a:r>
          </a:p>
          <a:p>
            <a:r>
              <a:rPr lang="en-US" sz="1200" dirty="0">
                <a:latin typeface="Times New Roman" pitchFamily="18" charset="0"/>
              </a:rPr>
              <a:t>(b)  What is the preorder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       45 38 34 16 35 41 39 44 65 63 55 64 72</a:t>
            </a:r>
          </a:p>
          <a:p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3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      16 35 34 41 38 55 64 63 72 65 45</a:t>
            </a:r>
          </a:p>
          <a:p>
            <a:r>
              <a:rPr lang="en-US" sz="1200" dirty="0">
                <a:latin typeface="Times New Roman" pitchFamily="18" charset="0"/>
              </a:rPr>
              <a:t>        </a:t>
            </a:r>
          </a:p>
          <a:p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What is the height of the tree?   What nodes are on level 2?</a:t>
            </a:r>
          </a:p>
          <a:p>
            <a:r>
              <a:rPr lang="en-US" sz="1200" dirty="0">
                <a:latin typeface="Times New Roman" pitchFamily="18" charset="0"/>
              </a:rPr>
              <a:t>      </a:t>
            </a:r>
          </a:p>
          <a:p>
            <a:r>
              <a:rPr lang="en-US" sz="1200" dirty="0">
                <a:latin typeface="Times New Roman" pitchFamily="18" charset="0"/>
              </a:rPr>
              <a:t>	Height=4</a:t>
            </a:r>
          </a:p>
          <a:p>
            <a:r>
              <a:rPr lang="en-US" sz="1200" dirty="0">
                <a:latin typeface="Times New Roman" pitchFamily="18" charset="0"/>
              </a:rPr>
              <a:t>	Level 2 = 38, 65	 </a:t>
            </a: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447800" y="1016000"/>
            <a:ext cx="3611473" cy="1784195"/>
            <a:chOff x="912" y="624"/>
            <a:chExt cx="2904" cy="1536"/>
          </a:xfrm>
        </p:grpSpPr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400" y="6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91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38</a:t>
              </a: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3309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65</a:t>
              </a:r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306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30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1549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973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95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39</a:t>
              </a: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2137" y="145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41</a:t>
              </a: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3576" y="143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72</a:t>
              </a: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324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H="1">
              <a:off x="2015" y="816"/>
              <a:ext cx="38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2592" y="816"/>
              <a:ext cx="71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>
              <a:off x="1525" y="1152"/>
              <a:ext cx="266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H="1">
              <a:off x="3213" y="1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H="1">
              <a:off x="1069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1501" y="16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>
              <a:off x="1954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>
              <a:off x="2076" y="1717"/>
              <a:ext cx="123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Line 27"/>
            <p:cNvSpPr>
              <a:spLocks noChangeShapeType="1"/>
            </p:cNvSpPr>
            <p:nvPr/>
          </p:nvSpPr>
          <p:spPr bwMode="auto">
            <a:xfrm>
              <a:off x="3490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3284" y="1652"/>
              <a:ext cx="140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1200" y="6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912" y="624"/>
              <a:ext cx="36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 flipV="1">
              <a:off x="1296" y="7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86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H="1">
              <a:off x="3039" y="1652"/>
              <a:ext cx="123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E1BE0D65-EAAC-4ED0-A123-4E7831D0C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1652"/>
              <a:ext cx="184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3">
              <a:extLst>
                <a:ext uri="{FF2B5EF4-FFF2-40B4-BE49-F238E27FC236}">
                  <a16:creationId xmlns:a16="http://schemas.microsoft.com/office/drawing/2014/main" id="{36C53DFB-EFFD-4DD4-A091-A9073B049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44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3503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2.  Given the following binary expression tree: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63382" y="3562350"/>
            <a:ext cx="3602268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 marL="0" indent="0"/>
            <a:r>
              <a:rPr lang="en-US" sz="1200" dirty="0">
                <a:latin typeface="Times New Roman" pitchFamily="18" charset="0"/>
              </a:rPr>
              <a:t>	48-7 % 2/24 * 18 -5 *2 +12</a:t>
            </a:r>
          </a:p>
          <a:p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(b)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 	</a:t>
            </a:r>
          </a:p>
          <a:p>
            <a:r>
              <a:rPr lang="en-US" sz="1200" dirty="0">
                <a:latin typeface="Times New Roman" pitchFamily="18" charset="0"/>
              </a:rPr>
              <a:t>	48 7 2 % -24 /18 5 2 * - 12 + *</a:t>
            </a:r>
          </a:p>
          <a:p>
            <a:r>
              <a:rPr lang="en-US" sz="1200" dirty="0">
                <a:latin typeface="Times New Roman" pitchFamily="18" charset="0"/>
              </a:rPr>
              <a:t> </a:t>
            </a:r>
          </a:p>
          <a:p>
            <a:pPr>
              <a:buFontTx/>
              <a:buAutoNum type="alphaLcParenBoth" startAt="3"/>
            </a:pPr>
            <a:r>
              <a:rPr lang="en-US" sz="1200" dirty="0">
                <a:latin typeface="Times New Roman" pitchFamily="18" charset="0"/>
              </a:rPr>
              <a:t>What does it evaluate to if using integer division?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	20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	</a:t>
            </a: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   What does it evaluate to if using float division?</a:t>
            </a:r>
          </a:p>
          <a:p>
            <a:pPr marL="228600" indent="-228600">
              <a:buAutoNum type="alphaLcParenBoth" startAt="4"/>
            </a:pPr>
            <a:endParaRPr lang="en-US" sz="1200" dirty="0">
              <a:latin typeface="Times New Roman" pitchFamily="18" charset="0"/>
            </a:endParaRPr>
          </a:p>
          <a:p>
            <a:pPr marL="0" indent="0"/>
            <a:r>
              <a:rPr lang="en-US" sz="1200" dirty="0">
                <a:latin typeface="Times New Roman" pitchFamily="18" charset="0"/>
              </a:rPr>
              <a:t>	39.16</a:t>
            </a:r>
          </a:p>
          <a:p>
            <a:pPr>
              <a:buFontTx/>
              <a:buAutoNum type="alphaLcParenBoth" startAt="3"/>
            </a:pPr>
            <a:endParaRPr lang="en-US" sz="1200" dirty="0">
              <a:latin typeface="Times New Roman" pitchFamily="18" charset="0"/>
            </a:endParaRPr>
          </a:p>
        </p:txBody>
      </p:sp>
      <p:grpSp>
        <p:nvGrpSpPr>
          <p:cNvPr id="3076" name="Group 37"/>
          <p:cNvGrpSpPr>
            <a:grpSpLocks/>
          </p:cNvGrpSpPr>
          <p:nvPr/>
        </p:nvGrpSpPr>
        <p:grpSpPr bwMode="auto">
          <a:xfrm>
            <a:off x="1447800" y="1143000"/>
            <a:ext cx="3276600" cy="2286000"/>
            <a:chOff x="912" y="640"/>
            <a:chExt cx="2064" cy="1440"/>
          </a:xfrm>
        </p:grpSpPr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075" y="64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1700" y="886"/>
              <a:ext cx="188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2451" y="886"/>
              <a:ext cx="187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192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2263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147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1663" y="1588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%</a:t>
              </a: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1212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1475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1850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2563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2301" y="1904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2788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1850" y="780"/>
              <a:ext cx="2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225" y="780"/>
              <a:ext cx="226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H="1">
              <a:off x="1587" y="1026"/>
              <a:ext cx="11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888" y="1026"/>
              <a:ext cx="15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 flipH="1">
              <a:off x="2376" y="1026"/>
              <a:ext cx="1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H="1">
              <a:off x="1287" y="1378"/>
              <a:ext cx="225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1625" y="1378"/>
              <a:ext cx="15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550" y="1729"/>
              <a:ext cx="11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1813" y="1729"/>
              <a:ext cx="15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>
              <a:off x="2413" y="1413"/>
              <a:ext cx="26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 flipH="1">
              <a:off x="24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27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1137" y="640"/>
              <a:ext cx="150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912" y="640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 dirty="0">
                  <a:latin typeface="Times New Roman" pitchFamily="18" charset="0"/>
                </a:rPr>
                <a:t>tree</a:t>
              </a:r>
              <a:endParaRPr lang="en-US" sz="1600" dirty="0">
                <a:latin typeface="Times New Roman" pitchFamily="18" charset="0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 flipV="1">
              <a:off x="1212" y="710"/>
              <a:ext cx="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2688" y="120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2064" y="158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2640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H="1">
              <a:off x="2160" y="139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5"/>
          <p:cNvSpPr txBox="1">
            <a:spLocks noChangeArrowheads="1"/>
          </p:cNvSpPr>
          <p:nvPr/>
        </p:nvSpPr>
        <p:spPr bwMode="auto">
          <a:xfrm>
            <a:off x="60325" y="112713"/>
            <a:ext cx="855875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+mj-lt"/>
              <a:buAutoNum type="arabicPeriod" startAt="3"/>
            </a:pPr>
            <a:r>
              <a:rPr lang="en-US" dirty="0"/>
              <a:t>The elements in a binary tree area to be stored in an array.  Each element is a </a:t>
            </a:r>
          </a:p>
          <a:p>
            <a:pPr lvl="2" eaLnBrk="1" hangingPunct="1"/>
            <a:r>
              <a:rPr lang="en-US" dirty="0"/>
              <a:t>nonnegative int value.</a:t>
            </a:r>
          </a:p>
          <a:p>
            <a:pPr eaLnBrk="1" hangingPunct="1">
              <a:buAutoNum type="alphaLcPeriod"/>
            </a:pPr>
            <a:r>
              <a:rPr lang="en-US" dirty="0"/>
              <a:t>What value can you use as a dummy value, if the binary tree is not complete? </a:t>
            </a:r>
            <a:r>
              <a:rPr lang="en-US" u="sng" dirty="0"/>
              <a:t> </a:t>
            </a:r>
          </a:p>
          <a:p>
            <a:pPr marL="0" indent="0" eaLnBrk="1" hangingPunct="1"/>
            <a:r>
              <a:rPr lang="en-US" dirty="0"/>
              <a:t>        null can be use as a dummy value.</a:t>
            </a:r>
          </a:p>
          <a:p>
            <a:pPr eaLnBrk="1" hangingPunct="1"/>
            <a:r>
              <a:rPr lang="en-US" dirty="0"/>
              <a:t>b.  Show the contents of the array, given the tree illustrated below</a:t>
            </a:r>
          </a:p>
        </p:txBody>
      </p:sp>
      <p:sp>
        <p:nvSpPr>
          <p:cNvPr id="4099" name="Oval 144"/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0" name="Oval 146"/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1" name="Oval 147"/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2" name="Oval 148"/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3" name="Oval 149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4" name="Oval 150"/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19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5" name="Oval 151"/>
          <p:cNvSpPr>
            <a:spLocks noChangeArrowheads="1"/>
          </p:cNvSpPr>
          <p:nvPr/>
        </p:nvSpPr>
        <p:spPr bwMode="auto">
          <a:xfrm>
            <a:off x="7010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8" name="Oval 154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9" name="Line 155"/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6"/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7"/>
          <p:cNvSpPr>
            <a:spLocks noChangeShapeType="1"/>
          </p:cNvSpPr>
          <p:nvPr/>
        </p:nvSpPr>
        <p:spPr bwMode="auto">
          <a:xfrm flipH="1">
            <a:off x="396240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58"/>
          <p:cNvSpPr>
            <a:spLocks noChangeShapeType="1"/>
          </p:cNvSpPr>
          <p:nvPr/>
        </p:nvSpPr>
        <p:spPr bwMode="auto">
          <a:xfrm flipH="1">
            <a:off x="57150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59"/>
          <p:cNvSpPr>
            <a:spLocks noChangeShapeType="1"/>
          </p:cNvSpPr>
          <p:nvPr/>
        </p:nvSpPr>
        <p:spPr bwMode="auto">
          <a:xfrm>
            <a:off x="4114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60"/>
          <p:cNvSpPr>
            <a:spLocks noChangeShapeType="1"/>
          </p:cNvSpPr>
          <p:nvPr/>
        </p:nvSpPr>
        <p:spPr bwMode="auto">
          <a:xfrm>
            <a:off x="67056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163"/>
          <p:cNvSpPr>
            <a:spLocks noChangeShapeType="1"/>
          </p:cNvSpPr>
          <p:nvPr/>
        </p:nvSpPr>
        <p:spPr bwMode="auto">
          <a:xfrm>
            <a:off x="73914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Rectangle 165"/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166"/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167"/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pitchFamily="18" charset="0"/>
              </a:rPr>
              <a:t>tree</a:t>
            </a:r>
          </a:p>
        </p:txBody>
      </p:sp>
      <p:grpSp>
        <p:nvGrpSpPr>
          <p:cNvPr id="4122" name="Group 188"/>
          <p:cNvGrpSpPr>
            <a:grpSpLocks/>
          </p:cNvGrpSpPr>
          <p:nvPr/>
        </p:nvGrpSpPr>
        <p:grpSpPr bwMode="auto">
          <a:xfrm>
            <a:off x="1042360" y="1646237"/>
            <a:ext cx="1068388" cy="4937125"/>
            <a:chOff x="623" y="960"/>
            <a:chExt cx="673" cy="3110"/>
          </a:xfrm>
        </p:grpSpPr>
        <p:sp>
          <p:nvSpPr>
            <p:cNvPr id="4124" name="Rectangle 169"/>
            <p:cNvSpPr>
              <a:spLocks noChangeArrowheads="1"/>
            </p:cNvSpPr>
            <p:nvPr/>
          </p:nvSpPr>
          <p:spPr bwMode="auto">
            <a:xfrm>
              <a:off x="960" y="960"/>
              <a:ext cx="336" cy="30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Text Box 170"/>
            <p:cNvSpPr txBox="1">
              <a:spLocks noChangeArrowheads="1"/>
            </p:cNvSpPr>
            <p:nvPr/>
          </p:nvSpPr>
          <p:spPr bwMode="auto">
            <a:xfrm>
              <a:off x="623" y="1104"/>
              <a:ext cx="385" cy="2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[14]</a:t>
              </a:r>
            </a:p>
          </p:txBody>
        </p:sp>
        <p:sp>
          <p:nvSpPr>
            <p:cNvPr id="4126" name="Line 171"/>
            <p:cNvSpPr>
              <a:spLocks noChangeShapeType="1"/>
            </p:cNvSpPr>
            <p:nvPr/>
          </p:nvSpPr>
          <p:spPr bwMode="auto">
            <a:xfrm>
              <a:off x="960" y="40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72"/>
            <p:cNvSpPr>
              <a:spLocks noChangeShapeType="1"/>
            </p:cNvSpPr>
            <p:nvPr/>
          </p:nvSpPr>
          <p:spPr bwMode="auto">
            <a:xfrm>
              <a:off x="960" y="38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73"/>
            <p:cNvSpPr>
              <a:spLocks noChangeShapeType="1"/>
            </p:cNvSpPr>
            <p:nvPr/>
          </p:nvSpPr>
          <p:spPr bwMode="auto">
            <a:xfrm>
              <a:off x="960" y="36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74"/>
            <p:cNvSpPr>
              <a:spLocks noChangeShapeType="1"/>
            </p:cNvSpPr>
            <p:nvPr/>
          </p:nvSpPr>
          <p:spPr bwMode="auto">
            <a:xfrm>
              <a:off x="96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75"/>
            <p:cNvSpPr>
              <a:spLocks noChangeShapeType="1"/>
            </p:cNvSpPr>
            <p:nvPr/>
          </p:nvSpPr>
          <p:spPr bwMode="auto">
            <a:xfrm>
              <a:off x="960" y="3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Line 176"/>
            <p:cNvSpPr>
              <a:spLocks noChangeShapeType="1"/>
            </p:cNvSpPr>
            <p:nvPr/>
          </p:nvSpPr>
          <p:spPr bwMode="auto">
            <a:xfrm>
              <a:off x="960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Line 177"/>
            <p:cNvSpPr>
              <a:spLocks noChangeShapeType="1"/>
            </p:cNvSpPr>
            <p:nvPr/>
          </p:nvSpPr>
          <p:spPr bwMode="auto">
            <a:xfrm>
              <a:off x="960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Line 178"/>
            <p:cNvSpPr>
              <a:spLocks noChangeShapeType="1"/>
            </p:cNvSpPr>
            <p:nvPr/>
          </p:nvSpPr>
          <p:spPr bwMode="auto">
            <a:xfrm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``</a:t>
              </a:r>
            </a:p>
          </p:txBody>
        </p:sp>
        <p:sp>
          <p:nvSpPr>
            <p:cNvPr id="4134" name="Line 179"/>
            <p:cNvSpPr>
              <a:spLocks noChangeShapeType="1"/>
            </p:cNvSpPr>
            <p:nvPr/>
          </p:nvSpPr>
          <p:spPr bwMode="auto">
            <a:xfrm>
              <a:off x="960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80"/>
            <p:cNvSpPr>
              <a:spLocks noChangeShapeType="1"/>
            </p:cNvSpPr>
            <p:nvPr/>
          </p:nvSpPr>
          <p:spPr bwMode="auto">
            <a:xfrm>
              <a:off x="960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81"/>
            <p:cNvSpPr>
              <a:spLocks noChangeShapeType="1"/>
            </p:cNvSpPr>
            <p:nvPr/>
          </p:nvSpPr>
          <p:spPr bwMode="auto">
            <a:xfrm>
              <a:off x="960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182"/>
            <p:cNvSpPr>
              <a:spLocks noChangeShapeType="1"/>
            </p:cNvSpPr>
            <p:nvPr/>
          </p:nvSpPr>
          <p:spPr bwMode="auto">
            <a:xfrm>
              <a:off x="960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83"/>
            <p:cNvSpPr>
              <a:spLocks noChangeShapeType="1"/>
            </p:cNvSpPr>
            <p:nvPr/>
          </p:nvSpPr>
          <p:spPr bwMode="auto">
            <a:xfrm>
              <a:off x="960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84"/>
            <p:cNvSpPr>
              <a:spLocks noChangeShapeType="1"/>
            </p:cNvSpPr>
            <p:nvPr/>
          </p:nvSpPr>
          <p:spPr bwMode="auto">
            <a:xfrm>
              <a:off x="960" y="15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Line 185"/>
            <p:cNvSpPr>
              <a:spLocks noChangeShapeType="1"/>
            </p:cNvSpPr>
            <p:nvPr/>
          </p:nvSpPr>
          <p:spPr bwMode="auto">
            <a:xfrm>
              <a:off x="960" y="13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Line 186"/>
            <p:cNvSpPr>
              <a:spLocks noChangeShapeType="1"/>
            </p:cNvSpPr>
            <p:nvPr/>
          </p:nvSpPr>
          <p:spPr bwMode="auto">
            <a:xfrm>
              <a:off x="960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3046412" y="5124007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6F1E18-99F2-0E49-B607-D031D83916D1}"/>
              </a:ext>
            </a:extLst>
          </p:cNvPr>
          <p:cNvSpPr txBox="1"/>
          <p:nvPr/>
        </p:nvSpPr>
        <p:spPr>
          <a:xfrm>
            <a:off x="1712483" y="197345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E79987-09D9-AB4B-87B1-E0DB6A6A58A6}"/>
              </a:ext>
            </a:extLst>
          </p:cNvPr>
          <p:cNvSpPr txBox="1"/>
          <p:nvPr/>
        </p:nvSpPr>
        <p:spPr>
          <a:xfrm>
            <a:off x="1626086" y="2263037"/>
            <a:ext cx="66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05FCF2-CFCF-F243-93CA-637078E9289C}"/>
              </a:ext>
            </a:extLst>
          </p:cNvPr>
          <p:cNvSpPr txBox="1"/>
          <p:nvPr/>
        </p:nvSpPr>
        <p:spPr>
          <a:xfrm>
            <a:off x="1653548" y="2545416"/>
            <a:ext cx="66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BB8FEF-4303-C545-BF1B-43FF1769896F}"/>
              </a:ext>
            </a:extLst>
          </p:cNvPr>
          <p:cNvSpPr txBox="1"/>
          <p:nvPr/>
        </p:nvSpPr>
        <p:spPr>
          <a:xfrm>
            <a:off x="1653548" y="2833223"/>
            <a:ext cx="498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FF80DD-B62F-F948-93EF-D2B1BB80A4D5}"/>
              </a:ext>
            </a:extLst>
          </p:cNvPr>
          <p:cNvSpPr txBox="1"/>
          <p:nvPr/>
        </p:nvSpPr>
        <p:spPr>
          <a:xfrm>
            <a:off x="1653548" y="348018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2BFC92-CFDF-4D4A-9295-D70A6B00F7F8}"/>
              </a:ext>
            </a:extLst>
          </p:cNvPr>
          <p:cNvSpPr txBox="1"/>
          <p:nvPr/>
        </p:nvSpPr>
        <p:spPr>
          <a:xfrm>
            <a:off x="1663762" y="3752668"/>
            <a:ext cx="51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A3446-B17C-8B43-B6D2-A556B614200E}"/>
              </a:ext>
            </a:extLst>
          </p:cNvPr>
          <p:cNvSpPr txBox="1"/>
          <p:nvPr/>
        </p:nvSpPr>
        <p:spPr>
          <a:xfrm>
            <a:off x="1663762" y="4419600"/>
            <a:ext cx="44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63A6D0-FC65-6C41-A366-370B0906E398}"/>
              </a:ext>
            </a:extLst>
          </p:cNvPr>
          <p:cNvSpPr txBox="1"/>
          <p:nvPr/>
        </p:nvSpPr>
        <p:spPr>
          <a:xfrm>
            <a:off x="1643874" y="618854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68E5C1-F162-4923-AF6A-0D522335FCA9}"/>
              </a:ext>
            </a:extLst>
          </p:cNvPr>
          <p:cNvGrpSpPr/>
          <p:nvPr/>
        </p:nvGrpSpPr>
        <p:grpSpPr>
          <a:xfrm>
            <a:off x="166032" y="1364425"/>
            <a:ext cx="1135773" cy="4383351"/>
            <a:chOff x="921627" y="1484050"/>
            <a:chExt cx="1135773" cy="4383351"/>
          </a:xfrm>
        </p:grpSpPr>
        <p:sp>
          <p:nvSpPr>
            <p:cNvPr id="5155" name="Rectangle 86"/>
            <p:cNvSpPr>
              <a:spLocks noChangeArrowheads="1"/>
            </p:cNvSpPr>
            <p:nvPr/>
          </p:nvSpPr>
          <p:spPr bwMode="auto">
            <a:xfrm>
              <a:off x="1524000" y="1524001"/>
              <a:ext cx="533400" cy="434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Text Box 87"/>
            <p:cNvSpPr txBox="1">
              <a:spLocks noChangeArrowheads="1"/>
            </p:cNvSpPr>
            <p:nvPr/>
          </p:nvSpPr>
          <p:spPr bwMode="auto">
            <a:xfrm>
              <a:off x="921627" y="1484050"/>
              <a:ext cx="611065" cy="4093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</p:txBody>
        </p:sp>
        <p:sp>
          <p:nvSpPr>
            <p:cNvPr id="5160" name="Line 91"/>
            <p:cNvSpPr>
              <a:spLocks noChangeShapeType="1"/>
            </p:cNvSpPr>
            <p:nvPr/>
          </p:nvSpPr>
          <p:spPr bwMode="auto">
            <a:xfrm>
              <a:off x="1524000" y="553239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92"/>
            <p:cNvSpPr>
              <a:spLocks noChangeShapeType="1"/>
            </p:cNvSpPr>
            <p:nvPr/>
          </p:nvSpPr>
          <p:spPr bwMode="auto">
            <a:xfrm>
              <a:off x="1524000" y="522405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93"/>
            <p:cNvSpPr>
              <a:spLocks noChangeShapeType="1"/>
            </p:cNvSpPr>
            <p:nvPr/>
          </p:nvSpPr>
          <p:spPr bwMode="auto">
            <a:xfrm>
              <a:off x="1524000" y="491571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94"/>
            <p:cNvSpPr>
              <a:spLocks noChangeShapeType="1"/>
            </p:cNvSpPr>
            <p:nvPr/>
          </p:nvSpPr>
          <p:spPr bwMode="auto">
            <a:xfrm>
              <a:off x="1524000" y="4607377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95"/>
            <p:cNvSpPr>
              <a:spLocks noChangeShapeType="1"/>
            </p:cNvSpPr>
            <p:nvPr/>
          </p:nvSpPr>
          <p:spPr bwMode="auto">
            <a:xfrm>
              <a:off x="1524000" y="4299039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Line 96"/>
            <p:cNvSpPr>
              <a:spLocks noChangeShapeType="1"/>
            </p:cNvSpPr>
            <p:nvPr/>
          </p:nvSpPr>
          <p:spPr bwMode="auto">
            <a:xfrm>
              <a:off x="1524000" y="399070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Line 97"/>
            <p:cNvSpPr>
              <a:spLocks noChangeShapeType="1"/>
            </p:cNvSpPr>
            <p:nvPr/>
          </p:nvSpPr>
          <p:spPr bwMode="auto">
            <a:xfrm>
              <a:off x="1524000" y="3682364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98"/>
            <p:cNvSpPr>
              <a:spLocks noChangeShapeType="1"/>
            </p:cNvSpPr>
            <p:nvPr/>
          </p:nvSpPr>
          <p:spPr bwMode="auto">
            <a:xfrm>
              <a:off x="1524000" y="3374026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99"/>
            <p:cNvSpPr>
              <a:spLocks noChangeShapeType="1"/>
            </p:cNvSpPr>
            <p:nvPr/>
          </p:nvSpPr>
          <p:spPr bwMode="auto">
            <a:xfrm>
              <a:off x="1524000" y="306568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00"/>
            <p:cNvSpPr>
              <a:spLocks noChangeShapeType="1"/>
            </p:cNvSpPr>
            <p:nvPr/>
          </p:nvSpPr>
          <p:spPr bwMode="auto">
            <a:xfrm>
              <a:off x="1524000" y="2757351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01"/>
            <p:cNvSpPr>
              <a:spLocks noChangeShapeType="1"/>
            </p:cNvSpPr>
            <p:nvPr/>
          </p:nvSpPr>
          <p:spPr bwMode="auto">
            <a:xfrm>
              <a:off x="1524000" y="24490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02"/>
            <p:cNvSpPr>
              <a:spLocks noChangeShapeType="1"/>
            </p:cNvSpPr>
            <p:nvPr/>
          </p:nvSpPr>
          <p:spPr bwMode="auto">
            <a:xfrm>
              <a:off x="1524000" y="214067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03"/>
            <p:cNvSpPr>
              <a:spLocks noChangeShapeType="1"/>
            </p:cNvSpPr>
            <p:nvPr/>
          </p:nvSpPr>
          <p:spPr bwMode="auto">
            <a:xfrm>
              <a:off x="1524000" y="183233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3" name="Text Box 105"/>
          <p:cNvSpPr txBox="1">
            <a:spLocks noChangeArrowheads="1"/>
          </p:cNvSpPr>
          <p:nvPr/>
        </p:nvSpPr>
        <p:spPr bwMode="auto">
          <a:xfrm>
            <a:off x="212725" y="358967"/>
            <a:ext cx="6414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+mj-lt"/>
              <a:buAutoNum type="arabicPeriod" startAt="4"/>
            </a:pPr>
            <a:r>
              <a:rPr lang="en-US" dirty="0">
                <a:latin typeface="Times New Roman" pitchFamily="18" charset="0"/>
              </a:rPr>
              <a:t>Given the array pictured below, draw the binary tree that can be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created from its elements.  </a:t>
            </a:r>
          </a:p>
        </p:txBody>
      </p:sp>
      <p:sp>
        <p:nvSpPr>
          <p:cNvPr id="5124" name="Text Box 106"/>
          <p:cNvSpPr txBox="1">
            <a:spLocks noChangeArrowheads="1"/>
          </p:cNvSpPr>
          <p:nvPr/>
        </p:nvSpPr>
        <p:spPr bwMode="auto">
          <a:xfrm>
            <a:off x="723832" y="1026910"/>
            <a:ext cx="5822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35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71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52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63</a:t>
            </a:r>
          </a:p>
          <a:p>
            <a:pPr algn="ctr" eaLnBrk="1" hangingPunct="1">
              <a:spcBef>
                <a:spcPts val="300"/>
              </a:spcBef>
            </a:pPr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17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EDFF1BE-53C7-ED4B-894C-5B5C2916CB2D}"/>
              </a:ext>
            </a:extLst>
          </p:cNvPr>
          <p:cNvSpPr/>
          <p:nvPr/>
        </p:nvSpPr>
        <p:spPr>
          <a:xfrm>
            <a:off x="3835728" y="1769981"/>
            <a:ext cx="734610" cy="525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35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95A4AF-623F-FC43-BB72-0DD6A7FEFAA7}"/>
              </a:ext>
            </a:extLst>
          </p:cNvPr>
          <p:cNvSpPr/>
          <p:nvPr/>
        </p:nvSpPr>
        <p:spPr>
          <a:xfrm>
            <a:off x="2609395" y="2548375"/>
            <a:ext cx="810810" cy="525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4CD6623-95F1-7C44-B765-A5104AFB92F8}"/>
              </a:ext>
            </a:extLst>
          </p:cNvPr>
          <p:cNvSpPr/>
          <p:nvPr/>
        </p:nvSpPr>
        <p:spPr>
          <a:xfrm>
            <a:off x="5207862" y="2702050"/>
            <a:ext cx="810810" cy="525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67558EE-494E-B74B-8D2E-15F28ED1D6B1}"/>
              </a:ext>
            </a:extLst>
          </p:cNvPr>
          <p:cNvSpPr/>
          <p:nvPr/>
        </p:nvSpPr>
        <p:spPr>
          <a:xfrm>
            <a:off x="1937068" y="3429000"/>
            <a:ext cx="659875" cy="65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5420F8F-B61F-F24F-99A3-39E415024B60}"/>
              </a:ext>
            </a:extLst>
          </p:cNvPr>
          <p:cNvSpPr/>
          <p:nvPr/>
        </p:nvSpPr>
        <p:spPr>
          <a:xfrm>
            <a:off x="3278065" y="3540887"/>
            <a:ext cx="734610" cy="65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88B9DDF-31ED-7049-9899-8FE76A054C9D}"/>
              </a:ext>
            </a:extLst>
          </p:cNvPr>
          <p:cNvSpPr/>
          <p:nvPr/>
        </p:nvSpPr>
        <p:spPr>
          <a:xfrm>
            <a:off x="6553200" y="3576076"/>
            <a:ext cx="917329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80B47C-6E31-9246-AF81-54D33E4BECD3}"/>
              </a:ext>
            </a:extLst>
          </p:cNvPr>
          <p:cNvSpPr/>
          <p:nvPr/>
        </p:nvSpPr>
        <p:spPr>
          <a:xfrm>
            <a:off x="4776196" y="3578774"/>
            <a:ext cx="710261" cy="646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41362F9-AB2F-A14F-B974-CBA00091A28F}"/>
              </a:ext>
            </a:extLst>
          </p:cNvPr>
          <p:cNvSpPr/>
          <p:nvPr/>
        </p:nvSpPr>
        <p:spPr>
          <a:xfrm>
            <a:off x="1407680" y="4402221"/>
            <a:ext cx="639492" cy="626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7F3257E-1D34-6442-9448-DDA7B7145781}"/>
              </a:ext>
            </a:extLst>
          </p:cNvPr>
          <p:cNvSpPr/>
          <p:nvPr/>
        </p:nvSpPr>
        <p:spPr>
          <a:xfrm>
            <a:off x="2408508" y="4487752"/>
            <a:ext cx="639492" cy="616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D694679-B60C-5042-861D-A3A7A221A08E}"/>
              </a:ext>
            </a:extLst>
          </p:cNvPr>
          <p:cNvSpPr/>
          <p:nvPr/>
        </p:nvSpPr>
        <p:spPr>
          <a:xfrm>
            <a:off x="4261009" y="4652909"/>
            <a:ext cx="639492" cy="60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BEAEBC6-CC87-A145-B5FA-D33D88946C4C}"/>
              </a:ext>
            </a:extLst>
          </p:cNvPr>
          <p:cNvSpPr/>
          <p:nvPr/>
        </p:nvSpPr>
        <p:spPr>
          <a:xfrm>
            <a:off x="3189411" y="4715711"/>
            <a:ext cx="810809" cy="5420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C3BD72-07F2-444F-B5BE-9E186D40A515}"/>
              </a:ext>
            </a:extLst>
          </p:cNvPr>
          <p:cNvCxnSpPr>
            <a:stCxn id="3" idx="2"/>
          </p:cNvCxnSpPr>
          <p:nvPr/>
        </p:nvCxnSpPr>
        <p:spPr>
          <a:xfrm flipH="1">
            <a:off x="3278065" y="2032712"/>
            <a:ext cx="557663" cy="515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3980F9C-2FC6-E943-803B-5B7DE71AAEB8}"/>
              </a:ext>
            </a:extLst>
          </p:cNvPr>
          <p:cNvCxnSpPr>
            <a:stCxn id="4" idx="3"/>
          </p:cNvCxnSpPr>
          <p:nvPr/>
        </p:nvCxnSpPr>
        <p:spPr>
          <a:xfrm flipH="1">
            <a:off x="2408508" y="2996885"/>
            <a:ext cx="319627" cy="414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16A92BA-0C04-B549-BA0B-AB7DFBD0415F}"/>
              </a:ext>
            </a:extLst>
          </p:cNvPr>
          <p:cNvCxnSpPr>
            <a:endCxn id="10" idx="0"/>
          </p:cNvCxnSpPr>
          <p:nvPr/>
        </p:nvCxnSpPr>
        <p:spPr>
          <a:xfrm flipH="1">
            <a:off x="1727426" y="4079113"/>
            <a:ext cx="319746" cy="323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457E59-D22E-6843-A09C-0DA7FBED863D}"/>
              </a:ext>
            </a:extLst>
          </p:cNvPr>
          <p:cNvCxnSpPr>
            <a:stCxn id="3" idx="6"/>
            <a:endCxn id="5" idx="1"/>
          </p:cNvCxnSpPr>
          <p:nvPr/>
        </p:nvCxnSpPr>
        <p:spPr>
          <a:xfrm>
            <a:off x="4570338" y="2032712"/>
            <a:ext cx="756264" cy="746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603B338-933F-4446-BA55-1BF237DD4D90}"/>
              </a:ext>
            </a:extLst>
          </p:cNvPr>
          <p:cNvCxnSpPr/>
          <p:nvPr/>
        </p:nvCxnSpPr>
        <p:spPr>
          <a:xfrm>
            <a:off x="3278065" y="3073837"/>
            <a:ext cx="278831" cy="467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6BC12DE-5AF9-004A-BA59-E3991CD3B57C}"/>
              </a:ext>
            </a:extLst>
          </p:cNvPr>
          <p:cNvCxnSpPr>
            <a:cxnSpLocks/>
          </p:cNvCxnSpPr>
          <p:nvPr/>
        </p:nvCxnSpPr>
        <p:spPr>
          <a:xfrm>
            <a:off x="2408508" y="4096974"/>
            <a:ext cx="235742" cy="376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E2007AF-90A8-EE47-9735-E40007208432}"/>
              </a:ext>
            </a:extLst>
          </p:cNvPr>
          <p:cNvCxnSpPr>
            <a:stCxn id="7" idx="4"/>
          </p:cNvCxnSpPr>
          <p:nvPr/>
        </p:nvCxnSpPr>
        <p:spPr>
          <a:xfrm flipH="1">
            <a:off x="3594815" y="4191000"/>
            <a:ext cx="50555" cy="461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879AA61-4695-084A-9652-0FFEE6CB070A}"/>
              </a:ext>
            </a:extLst>
          </p:cNvPr>
          <p:cNvCxnSpPr>
            <a:stCxn id="7" idx="5"/>
          </p:cNvCxnSpPr>
          <p:nvPr/>
        </p:nvCxnSpPr>
        <p:spPr>
          <a:xfrm>
            <a:off x="3905094" y="4095793"/>
            <a:ext cx="514506" cy="557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65B1BE8-1AD4-8743-AD54-C54FDBC59AF5}"/>
              </a:ext>
            </a:extLst>
          </p:cNvPr>
          <p:cNvCxnSpPr/>
          <p:nvPr/>
        </p:nvCxnSpPr>
        <p:spPr>
          <a:xfrm flipH="1">
            <a:off x="5326602" y="3227512"/>
            <a:ext cx="159855" cy="313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466403-691F-3C48-BFCC-6DA0DE9D23AA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5899932" y="3150560"/>
            <a:ext cx="653268" cy="60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75121C7-02DA-D34A-BB97-D1CF454C661D}"/>
              </a:ext>
            </a:extLst>
          </p:cNvPr>
          <p:cNvCxnSpPr>
            <a:stCxn id="9" idx="4"/>
          </p:cNvCxnSpPr>
          <p:nvPr/>
        </p:nvCxnSpPr>
        <p:spPr>
          <a:xfrm>
            <a:off x="5131327" y="4225104"/>
            <a:ext cx="76535" cy="804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9B46FEC-03CC-3141-962C-41DB81003364}"/>
              </a:ext>
            </a:extLst>
          </p:cNvPr>
          <p:cNvCxnSpPr>
            <a:stCxn id="9" idx="5"/>
          </p:cNvCxnSpPr>
          <p:nvPr/>
        </p:nvCxnSpPr>
        <p:spPr>
          <a:xfrm>
            <a:off x="5382442" y="4130451"/>
            <a:ext cx="1245244" cy="824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1289E090-C46A-E94B-A422-1D9E3320B28E}"/>
              </a:ext>
            </a:extLst>
          </p:cNvPr>
          <p:cNvSpPr/>
          <p:nvPr/>
        </p:nvSpPr>
        <p:spPr>
          <a:xfrm>
            <a:off x="4894767" y="5116011"/>
            <a:ext cx="835470" cy="4581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461274D-7666-D74E-A97E-B4F81B08B535}"/>
              </a:ext>
            </a:extLst>
          </p:cNvPr>
          <p:cNvSpPr/>
          <p:nvPr/>
        </p:nvSpPr>
        <p:spPr>
          <a:xfrm>
            <a:off x="6441964" y="4996146"/>
            <a:ext cx="685800" cy="428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1609</TotalTime>
  <Words>437</Words>
  <Application>Microsoft Macintosh PowerPoint</Application>
  <PresentationFormat>On-screen Show (4:3)</PresentationFormat>
  <Paragraphs>143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Zormelo, Kisa</cp:lastModifiedBy>
  <cp:revision>23</cp:revision>
  <cp:lastPrinted>2016-04-12T17:35:20Z</cp:lastPrinted>
  <dcterms:created xsi:type="dcterms:W3CDTF">2006-11-01T05:42:40Z</dcterms:created>
  <dcterms:modified xsi:type="dcterms:W3CDTF">2021-10-20T23:52:51Z</dcterms:modified>
</cp:coreProperties>
</file>