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1049" r:id="rId2"/>
    <p:sldId id="1050" r:id="rId3"/>
    <p:sldId id="1051" r:id="rId4"/>
    <p:sldId id="1052" r:id="rId5"/>
    <p:sldId id="1088" r:id="rId6"/>
    <p:sldId id="1090" r:id="rId7"/>
    <p:sldId id="1092" r:id="rId8"/>
    <p:sldId id="1089" r:id="rId9"/>
    <p:sldId id="1053" r:id="rId10"/>
    <p:sldId id="1093" r:id="rId11"/>
    <p:sldId id="1094" r:id="rId12"/>
    <p:sldId id="1096" r:id="rId13"/>
    <p:sldId id="1099" r:id="rId14"/>
    <p:sldId id="1097" r:id="rId15"/>
    <p:sldId id="1098" r:id="rId16"/>
    <p:sldId id="1100" r:id="rId17"/>
    <p:sldId id="1102" r:id="rId18"/>
    <p:sldId id="1103" r:id="rId19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58">
          <p15:clr>
            <a:srgbClr val="A4A3A4"/>
          </p15:clr>
        </p15:guide>
        <p15:guide id="2" pos="1106">
          <p15:clr>
            <a:srgbClr val="A4A3A4"/>
          </p15:clr>
        </p15:guide>
        <p15:guide id="3" orient="horz">
          <p15:clr>
            <a:srgbClr val="A4A3A4"/>
          </p15:clr>
        </p15:guide>
        <p15:guide id="4" pos="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0520"/>
    <a:srgbClr val="0C234B"/>
    <a:srgbClr val="EBA500"/>
    <a:srgbClr val="C99620"/>
    <a:srgbClr val="4F99D9"/>
    <a:srgbClr val="333333"/>
    <a:srgbClr val="C8D9D8"/>
    <a:srgbClr val="6F868D"/>
    <a:srgbClr val="83B1E3"/>
    <a:srgbClr val="068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34" autoAdjust="0"/>
    <p:restoredTop sz="90271" autoAdjust="0"/>
  </p:normalViewPr>
  <p:slideViewPr>
    <p:cSldViewPr snapToGrid="0">
      <p:cViewPr varScale="1">
        <p:scale>
          <a:sx n="137" d="100"/>
          <a:sy n="137" d="100"/>
        </p:scale>
        <p:origin x="536" y="192"/>
      </p:cViewPr>
      <p:guideLst>
        <p:guide orient="horz" pos="1158"/>
        <p:guide pos="1106"/>
        <p:guide orient="horz"/>
        <p:guide pos="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3684C-F081-544B-8C90-A5795DCABDF2}" type="datetimeFigureOut">
              <a:rPr lang="en-US" smtClean="0"/>
              <a:t>7/2/20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1DD33-2A06-9443-920E-9A8794B89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2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pievangelist.com/2012/01/12/the-secret-to-amazons-success-internal-api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io.com/article/3218667/have-you-had-your-bezos-moment-what-you-can-learn-from-amazon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ievangelist.com/2012/01/12/the-secret-to-amazons-success-internal-api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io.com/article/3218667/have-you-had-your-bezos-moment-what-you-can-learn-from-amazon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1DD33-2A06-9443-920E-9A8794B89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1DD33-2A06-9443-920E-9A8794B892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64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conceptual model 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1DD33-2A06-9443-920E-9A8794B892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52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http://apievangelist.com/2012/01/12/the-secret-to-amazons-success-internal-apis/</a:t>
            </a:r>
            <a:endParaRPr lang="en-US" dirty="0"/>
          </a:p>
          <a:p>
            <a:r>
              <a:rPr lang="en-US" dirty="0">
                <a:hlinkClick r:id="rId4"/>
              </a:rPr>
              <a:t>https://www.cio.com/article/3218667/have-you-had-your-bezos-moment-what-you-can-learn-from-amazon.html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1DD33-2A06-9443-920E-9A8794B892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9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http://apievangelist.com/2012/01/12/the-secret-to-amazons-success-internal-apis/</a:t>
            </a:r>
            <a:endParaRPr lang="en-US" dirty="0"/>
          </a:p>
          <a:p>
            <a:r>
              <a:rPr lang="en-US" dirty="0">
                <a:hlinkClick r:id="rId4"/>
              </a:rPr>
              <a:t>https://www.cio.com/article/3218667/have-you-had-your-bezos-moment-what-you-can-learn-from-amazon.html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1DD33-2A06-9443-920E-9A8794B892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22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we start?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1DD33-2A06-9443-920E-9A8794B892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60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1DD33-2A06-9443-920E-9A8794B892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66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mr-IN" dirty="0"/>
              <a:t>…</a:t>
            </a:r>
            <a:r>
              <a:rPr lang="en-US" dirty="0"/>
              <a:t>and now we can get into the design 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1DD33-2A06-9443-920E-9A8794B892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31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1DD33-2A06-9443-920E-9A8794B892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8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Natural pairs </a:t>
            </a:r>
            <a:r>
              <a:rPr lang="mr-IN" dirty="0"/>
              <a:t>–</a:t>
            </a:r>
            <a:r>
              <a:rPr lang="en-US" dirty="0"/>
              <a:t> structure and mnemonics from</a:t>
            </a:r>
            <a:r>
              <a:rPr lang="en-US" baseline="0" dirty="0"/>
              <a:t> last time</a:t>
            </a:r>
          </a:p>
          <a:p>
            <a:r>
              <a:rPr lang="en-US" baseline="0" dirty="0"/>
              <a:t>Consistency</a:t>
            </a:r>
          </a:p>
          <a:p>
            <a:r>
              <a:rPr lang="en-US" baseline="0" dirty="0"/>
              <a:t>Discoverability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1DD33-2A06-9443-920E-9A8794B892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53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does this string do?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1DD33-2A06-9443-920E-9A8794B892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58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53206"/>
            <a:ext cx="7772400" cy="11017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SAMPLE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31336"/>
            <a:ext cx="6400800" cy="828662"/>
          </a:xfrm>
        </p:spPr>
        <p:txBody>
          <a:bodyPr/>
          <a:lstStyle>
            <a:lvl1pPr marL="0" indent="0" algn="ctr">
              <a:buNone/>
              <a:defRPr sz="2000" baseline="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Sample text or subtitle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8CD09-1EE7-8745-AB3C-21E7A359E5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46813" y="4015014"/>
            <a:ext cx="2256972" cy="1128486"/>
          </a:xfrm>
          <a:prstGeom prst="rect">
            <a:avLst/>
          </a:prstGeom>
        </p:spPr>
      </p:pic>
      <p:pic>
        <p:nvPicPr>
          <p:cNvPr id="7" name="Picture 6" descr="triangles_red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998277"/>
            <a:ext cx="606552" cy="8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361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291" y="0"/>
            <a:ext cx="7772400" cy="1103313"/>
          </a:xfrm>
        </p:spPr>
        <p:txBody>
          <a:bodyPr/>
          <a:lstStyle>
            <a:lvl1pPr>
              <a:defRPr sz="3200" baseline="0">
                <a:solidFill>
                  <a:srgbClr val="0C234B"/>
                </a:solidFill>
              </a:defRPr>
            </a:lvl1pPr>
          </a:lstStyle>
          <a:p>
            <a:r>
              <a:rPr lang="en-US" dirty="0"/>
              <a:t>SAMPLE HEADER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"/>
          </p:nvPr>
        </p:nvSpPr>
        <p:spPr>
          <a:xfrm>
            <a:off x="765443" y="1713986"/>
            <a:ext cx="3599264" cy="29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>
                <a:solidFill>
                  <a:srgbClr val="0C234B"/>
                </a:solidFill>
              </a:defRPr>
            </a:lvl1pPr>
            <a:lvl2pPr algn="l">
              <a:defRPr>
                <a:solidFill>
                  <a:srgbClr val="0C234B"/>
                </a:solidFill>
              </a:defRPr>
            </a:lvl2pPr>
            <a:lvl3pPr algn="l">
              <a:defRPr>
                <a:solidFill>
                  <a:srgbClr val="0C234B"/>
                </a:solidFill>
              </a:defRPr>
            </a:lvl3pPr>
            <a:lvl4pPr algn="l">
              <a:defRPr>
                <a:solidFill>
                  <a:srgbClr val="0C234B"/>
                </a:solidFill>
              </a:defRPr>
            </a:lvl4pPr>
            <a:lvl5pPr algn="l"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3"/>
          </p:nvPr>
        </p:nvSpPr>
        <p:spPr>
          <a:xfrm>
            <a:off x="4723271" y="1713986"/>
            <a:ext cx="3599264" cy="297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>
              <a:defRPr>
                <a:solidFill>
                  <a:srgbClr val="0C234B"/>
                </a:solidFill>
              </a:defRPr>
            </a:lvl1pPr>
            <a:lvl2pPr algn="l">
              <a:defRPr>
                <a:solidFill>
                  <a:srgbClr val="0C234B"/>
                </a:solidFill>
              </a:defRPr>
            </a:lvl2pPr>
            <a:lvl3pPr algn="l">
              <a:defRPr>
                <a:solidFill>
                  <a:srgbClr val="0C234B"/>
                </a:solidFill>
              </a:defRPr>
            </a:lvl3pPr>
            <a:lvl4pPr algn="l">
              <a:defRPr>
                <a:solidFill>
                  <a:srgbClr val="0C234B"/>
                </a:solidFill>
              </a:defRPr>
            </a:lvl4pPr>
            <a:lvl5pPr algn="l">
              <a:defRPr>
                <a:solidFill>
                  <a:srgbClr val="0C234B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21682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agrap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291" y="0"/>
            <a:ext cx="7772400" cy="1103313"/>
          </a:xfrm>
        </p:spPr>
        <p:txBody>
          <a:bodyPr/>
          <a:lstStyle>
            <a:lvl1pPr>
              <a:defRPr sz="2000" baseline="0">
                <a:solidFill>
                  <a:srgbClr val="0C234B"/>
                </a:solidFill>
              </a:defRPr>
            </a:lvl1pPr>
          </a:lstStyle>
          <a:p>
            <a:r>
              <a:rPr lang="en-US" dirty="0"/>
              <a:t>SAMPLE HEADER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17539-672D-2847-B799-9A2A8D95C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950387" y="2157897"/>
            <a:ext cx="3845859" cy="1418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="0" i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Basic Paragraph.</a:t>
            </a:r>
            <a:r>
              <a:rPr lang="en-US" baseline="0" dirty="0"/>
              <a:t> </a:t>
            </a:r>
            <a:r>
              <a:rPr lang="en-US" dirty="0"/>
              <a:t>This is what the text would look</a:t>
            </a:r>
            <a:r>
              <a:rPr lang="en-US" baseline="0" dirty="0"/>
              <a:t> like in a paragraph. This is what the text would look like in a paragraph. This is what the text would look like.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idx="11" hasCustomPrompt="1"/>
          </p:nvPr>
        </p:nvSpPr>
        <p:spPr>
          <a:xfrm>
            <a:off x="930172" y="1817064"/>
            <a:ext cx="3845859" cy="35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b="0" i="0">
                <a:solidFill>
                  <a:srgbClr val="AB0520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PARAGRAPH TITLE</a:t>
            </a:r>
          </a:p>
        </p:txBody>
      </p:sp>
    </p:spTree>
    <p:extLst>
      <p:ext uri="{BB962C8B-B14F-4D97-AF65-F5344CB8AC3E}">
        <p14:creationId xmlns:p14="http://schemas.microsoft.com/office/powerpoint/2010/main" val="13894363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aragrap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5291" y="0"/>
            <a:ext cx="7772400" cy="1103313"/>
          </a:xfrm>
        </p:spPr>
        <p:txBody>
          <a:bodyPr/>
          <a:lstStyle>
            <a:lvl1pPr>
              <a:defRPr sz="2000" baseline="0">
                <a:solidFill>
                  <a:srgbClr val="0C234B"/>
                </a:solidFill>
              </a:defRPr>
            </a:lvl1pPr>
          </a:lstStyle>
          <a:p>
            <a:r>
              <a:rPr lang="en-US" dirty="0"/>
              <a:t>SAMPLE HEADER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987377" y="1664663"/>
            <a:ext cx="3377331" cy="2929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Basic Paragraph.</a:t>
            </a:r>
            <a:r>
              <a:rPr lang="en-US" baseline="0" dirty="0"/>
              <a:t> </a:t>
            </a:r>
            <a:r>
              <a:rPr lang="en-US" dirty="0"/>
              <a:t>This is what the text would look</a:t>
            </a:r>
            <a:r>
              <a:rPr lang="en-US" baseline="0" dirty="0"/>
              <a:t> like in a paragraph. This is what the text would look like in a paragraph. This is what the text would look like.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3" hasCustomPrompt="1"/>
          </p:nvPr>
        </p:nvSpPr>
        <p:spPr>
          <a:xfrm>
            <a:off x="4772589" y="1664663"/>
            <a:ext cx="3377331" cy="2929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Basic Paragraph.</a:t>
            </a:r>
            <a:r>
              <a:rPr lang="en-US" baseline="0" dirty="0"/>
              <a:t> </a:t>
            </a:r>
            <a:r>
              <a:rPr lang="en-US" dirty="0"/>
              <a:t>This is what the text would look</a:t>
            </a:r>
            <a:r>
              <a:rPr lang="en-US" baseline="0" dirty="0"/>
              <a:t> like in a paragraph. This is what the text would look like in a paragraph. This is what the text would look like.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931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291" y="0"/>
            <a:ext cx="7772400" cy="1103313"/>
          </a:xfrm>
        </p:spPr>
        <p:txBody>
          <a:bodyPr/>
          <a:lstStyle>
            <a:lvl1pPr>
              <a:defRPr sz="2000" baseline="0">
                <a:solidFill>
                  <a:srgbClr val="0C234B"/>
                </a:solidFill>
              </a:defRPr>
            </a:lvl1pPr>
          </a:lstStyle>
          <a:p>
            <a:r>
              <a:rPr lang="en-US" dirty="0"/>
              <a:t>SAMPLE HEADER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17539-672D-2847-B799-9A2A8D95C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 bwMode="auto">
          <a:xfrm>
            <a:off x="4641547" y="1350987"/>
            <a:ext cx="3291626" cy="207959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800"/>
              </a:spcBef>
              <a:spcAft>
                <a:spcPct val="0"/>
              </a:spcAft>
              <a:buNone/>
              <a:defRPr sz="2000" baseline="0">
                <a:solidFill>
                  <a:srgbClr val="FFFFFF"/>
                </a:solidFill>
                <a:latin typeface="+mn-lt"/>
                <a:ea typeface="+mn-ea"/>
                <a:cs typeface="Times New Roman"/>
                <a:sym typeface="Calibri" charset="0"/>
              </a:defRPr>
            </a:lvl1pPr>
            <a:lvl2pPr marL="457200" indent="0" algn="ctr" rtl="0" eaLnBrk="0" fontAlgn="base" hangingPunct="0">
              <a:spcBef>
                <a:spcPts val="700"/>
              </a:spcBef>
              <a:spcAft>
                <a:spcPct val="0"/>
              </a:spcAft>
              <a:buNone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 charset="0"/>
              </a:defRPr>
            </a:lvl2pPr>
            <a:lvl3pPr marL="914400" indent="0" algn="ctr" rtl="0" eaLnBrk="0" fontAlgn="base" hangingPunct="0">
              <a:spcBef>
                <a:spcPts val="600"/>
              </a:spcBef>
              <a:spcAft>
                <a:spcPct val="0"/>
              </a:spcAft>
              <a:buNone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 charset="0"/>
              </a:defRPr>
            </a:lvl3pPr>
            <a:lvl4pPr marL="1371600" indent="0" algn="ctr" rtl="0" eaLnBrk="0" fontAlgn="base" hangingPunct="0">
              <a:spcBef>
                <a:spcPts val="500"/>
              </a:spcBef>
              <a:spcAft>
                <a:spcPct val="0"/>
              </a:spcAft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 charset="0"/>
              </a:defRPr>
            </a:lvl4pPr>
            <a:lvl5pPr marL="1828800" indent="0" algn="ctr" rtl="0" eaLnBrk="0" fontAlgn="base" hangingPunct="0">
              <a:spcBef>
                <a:spcPts val="500"/>
              </a:spcBef>
              <a:spcAft>
                <a:spcPct val="0"/>
              </a:spcAft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 charset="0"/>
              </a:defRPr>
            </a:lvl5pPr>
            <a:lvl6pPr marL="2286000" indent="0" algn="ctr" rtl="0" fontAlgn="base">
              <a:spcBef>
                <a:spcPts val="500"/>
              </a:spcBef>
              <a:spcAft>
                <a:spcPct val="0"/>
              </a:spcAft>
              <a:buNone/>
              <a:defRPr sz="20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6pPr>
            <a:lvl7pPr marL="2743200" indent="0" algn="ctr" rtl="0" fontAlgn="base">
              <a:spcBef>
                <a:spcPts val="500"/>
              </a:spcBef>
              <a:spcAft>
                <a:spcPct val="0"/>
              </a:spcAft>
              <a:buNone/>
              <a:defRPr sz="20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7pPr>
            <a:lvl8pPr marL="3200400" indent="0" algn="ctr" rtl="0" fontAlgn="base">
              <a:spcBef>
                <a:spcPts val="500"/>
              </a:spcBef>
              <a:spcAft>
                <a:spcPct val="0"/>
              </a:spcAft>
              <a:buNone/>
              <a:defRPr sz="20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8pPr>
            <a:lvl9pPr marL="3657600" indent="0" algn="ctr" rtl="0" fontAlgn="base">
              <a:spcBef>
                <a:spcPts val="500"/>
              </a:spcBef>
              <a:spcAft>
                <a:spcPct val="0"/>
              </a:spcAft>
              <a:buNone/>
              <a:defRPr sz="2000">
                <a:solidFill>
                  <a:srgbClr val="878787"/>
                </a:solidFill>
                <a:latin typeface="+mn-lt"/>
                <a:ea typeface="+mn-ea"/>
                <a:cs typeface="+mn-cs"/>
                <a:sym typeface="Calibri" charset="0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209963" y="1575377"/>
            <a:ext cx="6467763" cy="131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4416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8789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297179"/>
            <a:ext cx="5486400" cy="400870"/>
          </a:xfrm>
        </p:spPr>
        <p:txBody>
          <a:bodyPr/>
          <a:lstStyle>
            <a:lvl1pPr marL="0" indent="0">
              <a:buNone/>
              <a:defRPr sz="1200">
                <a:solidFill>
                  <a:srgbClr val="6F868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IMAGE CAPTION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85291" y="0"/>
            <a:ext cx="7772400" cy="1103313"/>
          </a:xfrm>
        </p:spPr>
        <p:txBody>
          <a:bodyPr/>
          <a:lstStyle>
            <a:lvl1pPr>
              <a:defRPr sz="2000" baseline="0">
                <a:solidFill>
                  <a:srgbClr val="0C234B"/>
                </a:solidFill>
              </a:defRPr>
            </a:lvl1pPr>
          </a:lstStyle>
          <a:p>
            <a:r>
              <a:rPr lang="en-US" dirty="0"/>
              <a:t>SAMPLE HEADER</a:t>
            </a:r>
          </a:p>
        </p:txBody>
      </p:sp>
    </p:spTree>
    <p:extLst>
      <p:ext uri="{BB962C8B-B14F-4D97-AF65-F5344CB8AC3E}">
        <p14:creationId xmlns:p14="http://schemas.microsoft.com/office/powerpoint/2010/main" val="18655712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Align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291" y="0"/>
            <a:ext cx="7772400" cy="1103313"/>
          </a:xfrm>
        </p:spPr>
        <p:txBody>
          <a:bodyPr/>
          <a:lstStyle>
            <a:lvl1pPr algn="ctr">
              <a:defRPr sz="2000" baseline="0">
                <a:solidFill>
                  <a:srgbClr val="0C234B"/>
                </a:solidFill>
              </a:defRPr>
            </a:lvl1pPr>
          </a:lstStyle>
          <a:p>
            <a:r>
              <a:rPr lang="en-US" dirty="0"/>
              <a:t>SAMPLE HEADER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17539-672D-2847-B799-9A2A8D95C7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ext Placeholder 2"/>
          <p:cNvSpPr>
            <a:spLocks noGrp="1"/>
          </p:cNvSpPr>
          <p:nvPr>
            <p:ph idx="1" hasCustomPrompt="1"/>
          </p:nvPr>
        </p:nvSpPr>
        <p:spPr>
          <a:xfrm>
            <a:off x="679135" y="1109775"/>
            <a:ext cx="2255330" cy="2219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="0" i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 Basic Paragraph.</a:t>
            </a:r>
            <a:r>
              <a:rPr lang="en-US" baseline="0" dirty="0"/>
              <a:t> </a:t>
            </a:r>
            <a:r>
              <a:rPr lang="en-US" dirty="0"/>
              <a:t>This is what the text would look</a:t>
            </a:r>
            <a:r>
              <a:rPr lang="en-US" baseline="0" dirty="0"/>
              <a:t> like in a paragraph. This is what the text would look like in a paragraph. This is what the text would look like.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/>
          </p:nvPr>
        </p:nvSpPr>
        <p:spPr>
          <a:xfrm>
            <a:off x="3049915" y="118789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049915" y="4297179"/>
            <a:ext cx="5486400" cy="400870"/>
          </a:xfrm>
        </p:spPr>
        <p:txBody>
          <a:bodyPr/>
          <a:lstStyle>
            <a:lvl1pPr marL="0" indent="0">
              <a:buNone/>
              <a:defRPr sz="1200">
                <a:solidFill>
                  <a:srgbClr val="6F868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IMAGE CAPTION</a:t>
            </a:r>
          </a:p>
        </p:txBody>
      </p:sp>
    </p:spTree>
    <p:extLst>
      <p:ext uri="{BB962C8B-B14F-4D97-AF65-F5344CB8AC3E}">
        <p14:creationId xmlns:p14="http://schemas.microsoft.com/office/powerpoint/2010/main" val="154986298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3B0AC-9194-3147-91C1-7FC7FBA87A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1302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97025"/>
            <a:ext cx="7772400" cy="11033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914650"/>
            <a:ext cx="6400800" cy="195603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Calibri" charset="0"/>
              </a:rPr>
              <a:t>Click to edit Master text styles</a:t>
            </a:r>
          </a:p>
          <a:p>
            <a:pPr lvl="1"/>
            <a:r>
              <a:rPr lang="en-US" dirty="0">
                <a:sym typeface="Calibri" charset="0"/>
              </a:rPr>
              <a:t>Second level</a:t>
            </a:r>
          </a:p>
          <a:p>
            <a:pPr lvl="2"/>
            <a:r>
              <a:rPr lang="en-US" dirty="0">
                <a:sym typeface="Calibri" charset="0"/>
              </a:rPr>
              <a:t>Third level</a:t>
            </a:r>
          </a:p>
          <a:p>
            <a:pPr lvl="3"/>
            <a:r>
              <a:rPr lang="en-US" dirty="0">
                <a:sym typeface="Calibri" charset="0"/>
              </a:rPr>
              <a:t>Fourth level</a:t>
            </a:r>
          </a:p>
          <a:p>
            <a:pPr lvl="4"/>
            <a:r>
              <a:rPr lang="en-US" dirty="0">
                <a:sym typeface="Calibri" charset="0"/>
              </a:rPr>
              <a:t>Fifth level</a:t>
            </a:r>
          </a:p>
        </p:txBody>
      </p:sp>
      <p:pic>
        <p:nvPicPr>
          <p:cNvPr id="8" name="Picture 7" descr="triangle_page#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118" y="4825556"/>
            <a:ext cx="575518" cy="317944"/>
          </a:xfrm>
          <a:prstGeom prst="rect">
            <a:avLst/>
          </a:prstGeom>
        </p:spPr>
      </p:pic>
      <p:sp>
        <p:nvSpPr>
          <p:cNvPr id="1027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4315389" y="4882202"/>
            <a:ext cx="505516" cy="26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Calibri" charset="0"/>
                <a:sym typeface="Calibri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pPr>
              <a:defRPr/>
            </a:pPr>
            <a:fld id="{49B76813-089B-5346-A50D-90CF445FC7A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77" r:id="rId3"/>
    <p:sldLayoutId id="2147483687" r:id="rId4"/>
    <p:sldLayoutId id="2147483678" r:id="rId5"/>
    <p:sldLayoutId id="2147483692" r:id="rId6"/>
    <p:sldLayoutId id="2147483709" r:id="rId7"/>
    <p:sldLayoutId id="2147483708" r:id="rId8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i="0">
          <a:solidFill>
            <a:srgbClr val="0C234B"/>
          </a:solidFill>
          <a:latin typeface="Verdana"/>
          <a:ea typeface="+mj-ea"/>
          <a:cs typeface="+mj-cs"/>
          <a:sym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N W3" charset="0"/>
          <a:cs typeface="ヒラギノ角ゴ ProN W3" charset="0"/>
          <a:sym typeface="Calibri" charset="0"/>
        </a:defRPr>
      </a:lvl9pPr>
    </p:titleStyle>
    <p:bodyStyle>
      <a:lvl1pPr marL="342900" indent="-342900" algn="ctr" rtl="0" eaLnBrk="0" fontAlgn="base" hangingPunct="0">
        <a:spcBef>
          <a:spcPts val="800"/>
        </a:spcBef>
        <a:spcAft>
          <a:spcPct val="0"/>
        </a:spcAft>
        <a:buClr>
          <a:srgbClr val="BE0B34"/>
        </a:buClr>
        <a:buFont typeface="Arial"/>
        <a:buChar char="•"/>
        <a:defRPr sz="2000">
          <a:solidFill>
            <a:srgbClr val="0C234B"/>
          </a:solidFill>
          <a:latin typeface="Verdana"/>
          <a:ea typeface="+mn-ea"/>
          <a:cs typeface="Verdana"/>
          <a:sym typeface="Calibri" charset="0"/>
        </a:defRPr>
      </a:lvl1pPr>
      <a:lvl2pPr marL="704850" indent="-285750" algn="ctr" rtl="0" eaLnBrk="0" fontAlgn="base" hangingPunct="0">
        <a:spcBef>
          <a:spcPts val="700"/>
        </a:spcBef>
        <a:spcAft>
          <a:spcPct val="0"/>
        </a:spcAft>
        <a:buClr>
          <a:srgbClr val="BE0B34"/>
        </a:buClr>
        <a:buFont typeface="Arial"/>
        <a:buChar char="•"/>
        <a:defRPr sz="1600">
          <a:solidFill>
            <a:srgbClr val="0C234B"/>
          </a:solidFill>
          <a:latin typeface="Verdana"/>
          <a:ea typeface="+mn-ea"/>
          <a:cs typeface="Verdana"/>
          <a:sym typeface="Calibri" charset="0"/>
        </a:defRPr>
      </a:lvl2pPr>
      <a:lvl3pPr marL="1047750" indent="-171450" algn="ctr" rtl="0" eaLnBrk="0" fontAlgn="base" hangingPunct="0">
        <a:spcBef>
          <a:spcPts val="600"/>
        </a:spcBef>
        <a:spcAft>
          <a:spcPct val="0"/>
        </a:spcAft>
        <a:buClr>
          <a:srgbClr val="BE0B34"/>
        </a:buClr>
        <a:buFont typeface="Arial"/>
        <a:buChar char="•"/>
        <a:defRPr sz="1200">
          <a:solidFill>
            <a:srgbClr val="0C234B"/>
          </a:solidFill>
          <a:latin typeface="Verdana"/>
          <a:ea typeface="+mn-ea"/>
          <a:cs typeface="Verdana"/>
          <a:sym typeface="Calibri" charset="0"/>
        </a:defRPr>
      </a:lvl3pPr>
      <a:lvl4pPr marL="1504950" indent="-171450" algn="ctr" rtl="0" eaLnBrk="0" fontAlgn="base" hangingPunct="0">
        <a:spcBef>
          <a:spcPts val="500"/>
        </a:spcBef>
        <a:spcAft>
          <a:spcPct val="0"/>
        </a:spcAft>
        <a:buClr>
          <a:srgbClr val="BE0B34"/>
        </a:buClr>
        <a:buFont typeface="Arial"/>
        <a:buChar char="•"/>
        <a:defRPr sz="1200">
          <a:solidFill>
            <a:srgbClr val="0C234B"/>
          </a:solidFill>
          <a:latin typeface="Verdana"/>
          <a:ea typeface="+mn-ea"/>
          <a:cs typeface="Verdana"/>
          <a:sym typeface="Calibri" charset="0"/>
        </a:defRPr>
      </a:lvl4pPr>
      <a:lvl5pPr marL="1962150" indent="-171450" algn="ctr" rtl="0" eaLnBrk="0" fontAlgn="base" hangingPunct="0">
        <a:spcBef>
          <a:spcPts val="500"/>
        </a:spcBef>
        <a:spcAft>
          <a:spcPct val="0"/>
        </a:spcAft>
        <a:buClr>
          <a:srgbClr val="BE0B34"/>
        </a:buClr>
        <a:buFont typeface="Arial"/>
        <a:buChar char="•"/>
        <a:defRPr sz="1200">
          <a:solidFill>
            <a:srgbClr val="0C234B"/>
          </a:solidFill>
          <a:latin typeface="Verdana"/>
          <a:ea typeface="+mn-ea"/>
          <a:cs typeface="Verdana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rgbClr val="878787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o.com/article/3218667/have-you-had-your-bezos-moment-what-you-can-learn-from-amazon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6594" y="1122106"/>
            <a:ext cx="8704755" cy="3033385"/>
          </a:xfrm>
        </p:spPr>
        <p:txBody>
          <a:bodyPr/>
          <a:lstStyle/>
          <a:p>
            <a:r>
              <a:rPr lang="en-US" dirty="0"/>
              <a:t>API Design</a:t>
            </a:r>
          </a:p>
        </p:txBody>
      </p:sp>
    </p:spTree>
    <p:extLst>
      <p:ext uri="{BB962C8B-B14F-4D97-AF65-F5344CB8AC3E}">
        <p14:creationId xmlns:p14="http://schemas.microsoft.com/office/powerpoint/2010/main" val="189300087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3865"/>
          </a:xfrm>
        </p:spPr>
        <p:txBody>
          <a:bodyPr/>
          <a:lstStyle/>
          <a:p>
            <a:r>
              <a:rPr lang="en-US" sz="2600" dirty="0"/>
              <a:t>Considerations In Determining Requirements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6582" y="823865"/>
            <a:ext cx="8102852" cy="3957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collecting data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What are users trying to achieve?</a:t>
            </a:r>
          </a:p>
          <a:p>
            <a:r>
              <a:rPr lang="en-US" dirty="0"/>
              <a:t>What is their ideal workflow?</a:t>
            </a:r>
          </a:p>
          <a:p>
            <a:r>
              <a:rPr lang="en-US" dirty="0"/>
              <a:t>What kinds of inputs should the API expect (types, value ranges)?</a:t>
            </a:r>
          </a:p>
          <a:p>
            <a:r>
              <a:rPr lang="en-US" dirty="0"/>
              <a:t>What kinds of outputs should the API generate (types, formats, value ranges)?</a:t>
            </a:r>
          </a:p>
          <a:p>
            <a:r>
              <a:rPr lang="en-US" dirty="0"/>
              <a:t>What formats &amp; protocols must it support?</a:t>
            </a:r>
          </a:p>
          <a:p>
            <a:r>
              <a:rPr lang="en-US" dirty="0"/>
              <a:t>What is their central mental model?</a:t>
            </a:r>
          </a:p>
          <a:p>
            <a:r>
              <a:rPr lang="en-US" dirty="0"/>
              <a:t>What terminology do they use?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0" y="4881890"/>
            <a:ext cx="2896145" cy="26161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0C234B"/>
                </a:solidFill>
                <a:latin typeface="+mn-lt"/>
              </a:rPr>
              <a:t>Martin Reddy, API design for C++</a:t>
            </a:r>
            <a:endParaRPr lang="en-US" sz="1200" b="0" i="0" dirty="0">
              <a:solidFill>
                <a:srgbClr val="0C234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064878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3865"/>
          </a:xfrm>
        </p:spPr>
        <p:txBody>
          <a:bodyPr/>
          <a:lstStyle/>
          <a:p>
            <a:r>
              <a:rPr lang="en-US" sz="2600" dirty="0"/>
              <a:t>Requirements, Users, and Use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6582" y="823865"/>
            <a:ext cx="8102852" cy="3957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Who are the users?</a:t>
            </a:r>
          </a:p>
          <a:p>
            <a:r>
              <a:rPr lang="en-US" dirty="0"/>
              <a:t>Develop personas</a:t>
            </a:r>
          </a:p>
          <a:p>
            <a:pPr marL="0" indent="0">
              <a:buNone/>
            </a:pPr>
            <a:r>
              <a:rPr lang="en-US" dirty="0"/>
              <a:t>What are the uses?</a:t>
            </a:r>
          </a:p>
          <a:p>
            <a:r>
              <a:rPr lang="en-US" dirty="0"/>
              <a:t>Develop use cases. Use cases should NOT assume any design but focus on tasks.</a:t>
            </a:r>
          </a:p>
          <a:p>
            <a:r>
              <a:rPr lang="en-US" dirty="0"/>
              <a:t>Alternatively, “user stories,” which are at a slightly more abstract level, popular in Agile.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From requirements, personas, and scenarios, identify key nouns, behaviors, and properties to help develop model.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0" y="4881890"/>
            <a:ext cx="2896145" cy="26161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0C234B"/>
                </a:solidFill>
                <a:latin typeface="+mn-lt"/>
              </a:rPr>
              <a:t>Martin Reddy, API design for C++</a:t>
            </a:r>
            <a:endParaRPr lang="en-US" sz="1200" b="0" i="0" dirty="0">
              <a:solidFill>
                <a:srgbClr val="0C234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7266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6465" y="0"/>
            <a:ext cx="5087535" cy="665865"/>
          </a:xfrm>
        </p:spPr>
        <p:txBody>
          <a:bodyPr/>
          <a:lstStyle/>
          <a:p>
            <a:r>
              <a:rPr lang="en-US" sz="2400" dirty="0"/>
              <a:t>Iterative Design Process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2912997" y="595039"/>
            <a:ext cx="1303753" cy="69249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0" i="0" dirty="0">
                <a:solidFill>
                  <a:srgbClr val="0C234B"/>
                </a:solidFill>
                <a:latin typeface="+mn-lt"/>
              </a:rPr>
              <a:t>Identify Need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546255" y="1894206"/>
            <a:ext cx="1952784" cy="69249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C234B"/>
                </a:solidFill>
                <a:latin typeface="+mn-lt"/>
              </a:rPr>
              <a:t>(Re-)Design System</a:t>
            </a:r>
            <a:endParaRPr lang="en-US" sz="2000" b="0" i="0" dirty="0">
              <a:solidFill>
                <a:srgbClr val="0C234B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96838" y="591569"/>
            <a:ext cx="2059306" cy="69249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C234B"/>
                </a:solidFill>
                <a:latin typeface="+mn-lt"/>
              </a:rPr>
              <a:t>Preliminary Investigation</a:t>
            </a:r>
            <a:endParaRPr lang="en-US" sz="2000" b="0" i="0" dirty="0">
              <a:solidFill>
                <a:srgbClr val="0C234B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666360" y="3911009"/>
            <a:ext cx="1795690" cy="38472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C234B"/>
                </a:solidFill>
                <a:latin typeface="+mn-lt"/>
              </a:rPr>
              <a:t>Evaluate</a:t>
            </a:r>
            <a:endParaRPr lang="en-US" sz="2000" b="0" i="0" dirty="0">
              <a:solidFill>
                <a:srgbClr val="0C234B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365153" y="2836739"/>
            <a:ext cx="1902213" cy="69249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C234B"/>
                </a:solidFill>
                <a:latin typeface="+mn-lt"/>
              </a:rPr>
              <a:t>Identify changes to be made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31939" y="2799100"/>
            <a:ext cx="2490596" cy="776842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20839" y="3859551"/>
            <a:ext cx="1282287" cy="579549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60709" y="2828191"/>
            <a:ext cx="1894327" cy="760082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752668" y="1817062"/>
            <a:ext cx="1524436" cy="80940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971453" y="526755"/>
            <a:ext cx="1158990" cy="80940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7345" y="543516"/>
            <a:ext cx="1573756" cy="80940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1" name="Circular Arrow 30"/>
          <p:cNvSpPr/>
          <p:nvPr/>
        </p:nvSpPr>
        <p:spPr bwMode="auto">
          <a:xfrm>
            <a:off x="1565870" y="0"/>
            <a:ext cx="1837122" cy="1504362"/>
          </a:xfrm>
          <a:prstGeom prst="circularArrow">
            <a:avLst>
              <a:gd name="adj1" fmla="val 10598"/>
              <a:gd name="adj2" fmla="val 1315429"/>
              <a:gd name="adj3" fmla="val 19421852"/>
              <a:gd name="adj4" fmla="val 11847136"/>
              <a:gd name="adj5" fmla="val 12894"/>
            </a:avLst>
          </a:prstGeom>
          <a:solidFill>
            <a:srgbClr val="0C234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Circular Arrow 31"/>
          <p:cNvSpPr/>
          <p:nvPr/>
        </p:nvSpPr>
        <p:spPr bwMode="auto">
          <a:xfrm rot="10800000">
            <a:off x="1545654" y="312701"/>
            <a:ext cx="1837122" cy="1504362"/>
          </a:xfrm>
          <a:prstGeom prst="circularArrow">
            <a:avLst>
              <a:gd name="adj1" fmla="val 10598"/>
              <a:gd name="adj2" fmla="val 1315429"/>
              <a:gd name="adj3" fmla="val 19421852"/>
              <a:gd name="adj4" fmla="val 11847136"/>
              <a:gd name="adj5" fmla="val 12894"/>
            </a:avLst>
          </a:prstGeom>
          <a:solidFill>
            <a:srgbClr val="0C234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3" name="Bent Arrow 32"/>
          <p:cNvSpPr/>
          <p:nvPr/>
        </p:nvSpPr>
        <p:spPr bwMode="auto">
          <a:xfrm rot="5400000">
            <a:off x="4130442" y="900152"/>
            <a:ext cx="961744" cy="961742"/>
          </a:xfrm>
          <a:prstGeom prst="bentArrow">
            <a:avLst>
              <a:gd name="adj1" fmla="val 18310"/>
              <a:gd name="adj2" fmla="val 25641"/>
              <a:gd name="adj3" fmla="val 26282"/>
              <a:gd name="adj4" fmla="val 43750"/>
            </a:avLst>
          </a:prstGeom>
          <a:solidFill>
            <a:srgbClr val="0C234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Bent Arrow 34"/>
          <p:cNvSpPr/>
          <p:nvPr/>
        </p:nvSpPr>
        <p:spPr bwMode="auto">
          <a:xfrm rot="5400000">
            <a:off x="5515784" y="1874323"/>
            <a:ext cx="686097" cy="1212779"/>
          </a:xfrm>
          <a:prstGeom prst="bentArrow">
            <a:avLst>
              <a:gd name="adj1" fmla="val 24732"/>
              <a:gd name="adj2" fmla="val 26282"/>
              <a:gd name="adj3" fmla="val 26282"/>
              <a:gd name="adj4" fmla="val 43750"/>
            </a:avLst>
          </a:prstGeom>
          <a:solidFill>
            <a:srgbClr val="0C234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" name="Bent Arrow 35"/>
          <p:cNvSpPr/>
          <p:nvPr/>
        </p:nvSpPr>
        <p:spPr bwMode="auto">
          <a:xfrm rot="10800000">
            <a:off x="5203123" y="3588270"/>
            <a:ext cx="1158993" cy="761003"/>
          </a:xfrm>
          <a:prstGeom prst="bentArrow">
            <a:avLst>
              <a:gd name="adj1" fmla="val 24732"/>
              <a:gd name="adj2" fmla="val 26282"/>
              <a:gd name="adj3" fmla="val 26282"/>
              <a:gd name="adj4" fmla="val 43750"/>
            </a:avLst>
          </a:prstGeom>
          <a:solidFill>
            <a:srgbClr val="0C234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7" name="Bent Arrow 36"/>
          <p:cNvSpPr/>
          <p:nvPr/>
        </p:nvSpPr>
        <p:spPr bwMode="auto">
          <a:xfrm rot="16200000">
            <a:off x="2912855" y="3246153"/>
            <a:ext cx="702860" cy="1337772"/>
          </a:xfrm>
          <a:prstGeom prst="bentArrow">
            <a:avLst>
              <a:gd name="adj1" fmla="val 25267"/>
              <a:gd name="adj2" fmla="val 35053"/>
              <a:gd name="adj3" fmla="val 26282"/>
              <a:gd name="adj4" fmla="val 43750"/>
            </a:avLst>
          </a:prstGeom>
          <a:solidFill>
            <a:srgbClr val="0C234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8" name="Bent Arrow 37"/>
          <p:cNvSpPr/>
          <p:nvPr/>
        </p:nvSpPr>
        <p:spPr bwMode="auto">
          <a:xfrm>
            <a:off x="2761849" y="2071579"/>
            <a:ext cx="1018596" cy="739851"/>
          </a:xfrm>
          <a:prstGeom prst="bentArrow">
            <a:avLst>
              <a:gd name="adj1" fmla="val 22935"/>
              <a:gd name="adj2" fmla="val 19857"/>
              <a:gd name="adj3" fmla="val 27663"/>
              <a:gd name="adj4" fmla="val 43750"/>
            </a:avLst>
          </a:prstGeom>
          <a:solidFill>
            <a:srgbClr val="0C234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9" name="Bent Arrow 38"/>
          <p:cNvSpPr/>
          <p:nvPr/>
        </p:nvSpPr>
        <p:spPr bwMode="auto">
          <a:xfrm rot="10800000" flipH="1">
            <a:off x="4911654" y="4439098"/>
            <a:ext cx="2066946" cy="468574"/>
          </a:xfrm>
          <a:prstGeom prst="bentArrow">
            <a:avLst>
              <a:gd name="adj1" fmla="val 37889"/>
              <a:gd name="adj2" fmla="val 35492"/>
              <a:gd name="adj3" fmla="val 42070"/>
              <a:gd name="adj4" fmla="val 43750"/>
            </a:avLst>
          </a:prstGeom>
          <a:solidFill>
            <a:srgbClr val="0C234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6777883" y="4482658"/>
            <a:ext cx="1795690" cy="38472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C234B"/>
                </a:solidFill>
                <a:latin typeface="+mn-lt"/>
              </a:rPr>
              <a:t>Outcome</a:t>
            </a:r>
            <a:endParaRPr lang="en-US" sz="2000" b="0" i="0" dirty="0">
              <a:solidFill>
                <a:srgbClr val="0C234B"/>
              </a:solidFill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995370" y="4406538"/>
            <a:ext cx="1282287" cy="579549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856598" y="2827879"/>
            <a:ext cx="2425504" cy="69249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C234B"/>
                </a:solidFill>
                <a:latin typeface="+mn-lt"/>
              </a:rPr>
              <a:t>Create representation of System</a:t>
            </a:r>
            <a:endParaRPr lang="en-US" sz="2000" b="0" i="0" dirty="0">
              <a:solidFill>
                <a:srgbClr val="0C234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648131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3865"/>
          </a:xfrm>
        </p:spPr>
        <p:txBody>
          <a:bodyPr/>
          <a:lstStyle/>
          <a:p>
            <a:r>
              <a:rPr lang="en-US" sz="2600" dirty="0"/>
              <a:t>Applying the Design Principles: Naming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6582" y="903383"/>
            <a:ext cx="7898440" cy="3877937"/>
          </a:xfrm>
        </p:spPr>
        <p:txBody>
          <a:bodyPr>
            <a:normAutofit/>
          </a:bodyPr>
          <a:lstStyle/>
          <a:p>
            <a:r>
              <a:rPr lang="en-US" dirty="0"/>
              <a:t>Name classes/objects after their piece of the model and purpose</a:t>
            </a:r>
          </a:p>
          <a:p>
            <a:r>
              <a:rPr lang="en-US" dirty="0"/>
              <a:t>Abstract/base classes and interfaces should be named with adjectives for purpose</a:t>
            </a:r>
          </a:p>
          <a:p>
            <a:r>
              <a:rPr lang="en-US" dirty="0"/>
              <a:t>Functions should be named for what they do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Get, Set, Is, Are, Has </a:t>
            </a:r>
            <a:r>
              <a:rPr lang="en-US" dirty="0"/>
              <a:t>liberally</a:t>
            </a:r>
          </a:p>
          <a:p>
            <a:pPr lvl="1"/>
            <a:r>
              <a:rPr lang="en-US" dirty="0"/>
              <a:t>May be specific with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Save, Print, </a:t>
            </a:r>
            <a:r>
              <a:rPr lang="en-US" dirty="0"/>
              <a:t>etc.</a:t>
            </a:r>
          </a:p>
          <a:p>
            <a:r>
              <a:rPr lang="en-US" dirty="0"/>
              <a:t>Functions not already associated with an object (e.g., non-member functions) should have their associated object in the name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openFile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formatString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0" y="4881890"/>
            <a:ext cx="2896145" cy="26161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0C234B"/>
                </a:solidFill>
                <a:latin typeface="+mn-lt"/>
              </a:rPr>
              <a:t>Martin Reddy, API design for C++</a:t>
            </a:r>
            <a:endParaRPr lang="en-US" sz="1200" b="0" i="0" dirty="0">
              <a:solidFill>
                <a:srgbClr val="0C234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221693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3865"/>
          </a:xfrm>
        </p:spPr>
        <p:txBody>
          <a:bodyPr/>
          <a:lstStyle/>
          <a:p>
            <a:r>
              <a:rPr lang="en-US" sz="2600" dirty="0"/>
              <a:t>Applying the Design Principles: Naming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6582" y="903383"/>
            <a:ext cx="7898440" cy="38779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Should convey relation to model and purpose. If this requires too many characters, you may be trying to do too much in one class or function.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Example: Suppose you have a function that calculates the bill total and closes the order.</a:t>
            </a:r>
          </a:p>
          <a:p>
            <a:pPr marL="342900" lvl="1" indent="-342900">
              <a:spcBef>
                <a:spcPts val="800"/>
              </a:spcBef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checkout()</a:t>
            </a:r>
            <a:r>
              <a:rPr lang="en-US" sz="2000" dirty="0">
                <a:ea typeface="Courier New" charset="0"/>
                <a:cs typeface="Courier New" charset="0"/>
              </a:rPr>
              <a:t> is not descriptive as the total calculation is unclear</a:t>
            </a:r>
            <a:endParaRPr lang="en-US" sz="2000" dirty="0"/>
          </a:p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calculateTotalAndCheckout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is descriptive but too long, suggesting this function does too much.</a:t>
            </a:r>
          </a:p>
          <a:p>
            <a:r>
              <a:rPr lang="en-US" dirty="0">
                <a:latin typeface="Verdana" charset="0"/>
                <a:ea typeface="Verdana" charset="0"/>
                <a:cs typeface="Verdana" charset="0"/>
              </a:rPr>
              <a:t>Divide into two functions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calculateTotal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>
                <a:latin typeface="+mn-lt"/>
                <a:ea typeface="Courier New" charset="0"/>
                <a:cs typeface="Courier New" charset="0"/>
              </a:rPr>
              <a:t>and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checkout()</a:t>
            </a:r>
            <a:endParaRPr lang="en-US" dirty="0">
              <a:latin typeface="+mn-lt"/>
              <a:ea typeface="Courier New" charset="0"/>
              <a:cs typeface="Courier New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0" y="4881890"/>
            <a:ext cx="2896145" cy="26161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0C234B"/>
                </a:solidFill>
                <a:latin typeface="+mn-lt"/>
              </a:rPr>
              <a:t>Martin Reddy, API design for C++</a:t>
            </a:r>
            <a:endParaRPr lang="en-US" sz="1200" b="0" i="0" dirty="0">
              <a:solidFill>
                <a:srgbClr val="0C234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25431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3865"/>
          </a:xfrm>
        </p:spPr>
        <p:txBody>
          <a:bodyPr/>
          <a:lstStyle/>
          <a:p>
            <a:r>
              <a:rPr lang="en-US" sz="2600" dirty="0"/>
              <a:t>Applying the Design Principles: Naming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6582" y="903383"/>
            <a:ext cx="7898440" cy="3877937"/>
          </a:xfrm>
        </p:spPr>
        <p:txBody>
          <a:bodyPr>
            <a:normAutofit/>
          </a:bodyPr>
          <a:lstStyle/>
          <a:p>
            <a:r>
              <a:rPr lang="en-US" dirty="0"/>
              <a:t>Use terms consistently:</a:t>
            </a:r>
          </a:p>
          <a:p>
            <a:pPr lvl="1"/>
            <a:r>
              <a:rPr lang="en-US" dirty="0"/>
              <a:t>Should not have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getPreviousVertex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getNextNode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dirty="0"/>
              <a:t>Avoid abbreviations, especially unknown ones</a:t>
            </a:r>
          </a:p>
          <a:p>
            <a:r>
              <a:rPr lang="en-US" dirty="0"/>
              <a:t>Use abbreviations consistently:</a:t>
            </a:r>
          </a:p>
          <a:p>
            <a:pPr lvl="1"/>
            <a:r>
              <a:rPr lang="en-US" dirty="0"/>
              <a:t>Should not have both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getPrevVertex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/>
              <a:t>and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getPreviousEdge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en-US" dirty="0">
                <a:latin typeface="Verdana" charset="0"/>
                <a:ea typeface="Verdana" charset="0"/>
                <a:cs typeface="Verdana" charset="0"/>
              </a:rPr>
              <a:t>Names should make clear what something does: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isEmpty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() </a:t>
            </a:r>
            <a:r>
              <a:rPr lang="en-US" dirty="0"/>
              <a:t>vs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empty()</a:t>
            </a:r>
          </a:p>
          <a:p>
            <a:r>
              <a:rPr lang="en-US" dirty="0">
                <a:latin typeface="Verdana" charset="0"/>
                <a:ea typeface="Verdana" charset="0"/>
                <a:cs typeface="Verdana" charset="0"/>
              </a:rPr>
              <a:t>Use natural pairs, e.g. undo/redo, get/set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0" y="4881890"/>
            <a:ext cx="2896145" cy="26161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0C234B"/>
                </a:solidFill>
                <a:latin typeface="+mn-lt"/>
              </a:rPr>
              <a:t>Martin Reddy, API design for C++</a:t>
            </a:r>
            <a:endParaRPr lang="en-US" sz="1200" b="0" i="0" dirty="0">
              <a:solidFill>
                <a:srgbClr val="0C234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980723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3865"/>
          </a:xfrm>
        </p:spPr>
        <p:txBody>
          <a:bodyPr/>
          <a:lstStyle/>
          <a:p>
            <a:r>
              <a:rPr lang="en-US" sz="2600" dirty="0"/>
              <a:t>Applying the Design Principles: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0337" y="903383"/>
            <a:ext cx="8747393" cy="3877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getSubstring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function(s1, s2)</a:t>
            </a:r>
          </a:p>
          <a:p>
            <a:pPr marL="0" indent="0">
              <a:buNone/>
            </a:pPr>
            <a:r>
              <a:rPr lang="en-US" dirty="0"/>
              <a:t>Vs.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getSubstring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function(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targetString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matchString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Verdana" charset="0"/>
                <a:ea typeface="Verdana" charset="0"/>
                <a:cs typeface="Verdana" charset="0"/>
              </a:rPr>
              <a:t>How many parameters?</a:t>
            </a:r>
          </a:p>
          <a:p>
            <a:r>
              <a:rPr lang="en-US" dirty="0">
                <a:latin typeface="Verdana" charset="0"/>
                <a:ea typeface="Verdana" charset="0"/>
                <a:cs typeface="Verdana" charset="0"/>
              </a:rPr>
              <a:t>Recall Miller’s law </a:t>
            </a:r>
            <a:r>
              <a:rPr lang="mr-IN" dirty="0">
                <a:latin typeface="Verdana" charset="0"/>
                <a:ea typeface="Verdana" charset="0"/>
                <a:cs typeface="Verdana" charset="0"/>
              </a:rPr>
              <a:t>–</a:t>
            </a:r>
            <a:r>
              <a:rPr lang="en-US" dirty="0">
                <a:latin typeface="Verdana" charset="0"/>
                <a:ea typeface="Verdana" charset="0"/>
                <a:cs typeface="Verdana" charset="0"/>
              </a:rPr>
              <a:t> keep number of parameters low, &lt;5</a:t>
            </a:r>
          </a:p>
          <a:p>
            <a:r>
              <a:rPr lang="en-US" dirty="0">
                <a:latin typeface="Verdana" charset="0"/>
                <a:ea typeface="Verdana" charset="0"/>
                <a:cs typeface="Verdana" charset="0"/>
              </a:rPr>
              <a:t>If you need more and they’re optional, bundle in an object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0" y="4881890"/>
            <a:ext cx="2896145" cy="26161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0C234B"/>
                </a:solidFill>
                <a:latin typeface="+mn-lt"/>
              </a:rPr>
              <a:t>Martin Reddy, API design for C++</a:t>
            </a:r>
            <a:endParaRPr lang="en-US" sz="1200" b="0" i="0" dirty="0">
              <a:solidFill>
                <a:srgbClr val="0C234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21472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3865"/>
          </a:xfrm>
        </p:spPr>
        <p:txBody>
          <a:bodyPr/>
          <a:lstStyle/>
          <a:p>
            <a:r>
              <a:rPr lang="en-US" sz="2600" dirty="0"/>
              <a:t>Applying the Design Principles: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0337" y="903383"/>
            <a:ext cx="8747393" cy="3877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var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myColorAPI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{};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myColorAPI.setRed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function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redValue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{ // };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myColorAPI.setGreen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function(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greenValue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{ // };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myColorAPI.seBlue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function 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blueValue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 { // };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myColorAPI.getRed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function () { // };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myColorAPI.getGreen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function() { // };</a:t>
            </a:r>
          </a:p>
          <a:p>
            <a:pPr marL="0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myColorAPI.getBlue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function () { // };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dirty="0">
                <a:latin typeface="Verdana" charset="0"/>
                <a:ea typeface="Verdana" charset="0"/>
                <a:cs typeface="Verdana" charset="0"/>
              </a:rPr>
              <a:t>What are the valid values? What happens if you input a value outside of them?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0" y="4881890"/>
            <a:ext cx="2896145" cy="26161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0C234B"/>
                </a:solidFill>
                <a:latin typeface="+mn-lt"/>
              </a:rPr>
              <a:t>Martin Reddy, API design for C++</a:t>
            </a:r>
            <a:endParaRPr lang="en-US" sz="1200" b="0" i="0" dirty="0">
              <a:solidFill>
                <a:srgbClr val="0C234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1505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3865"/>
          </a:xfrm>
        </p:spPr>
        <p:txBody>
          <a:bodyPr/>
          <a:lstStyle/>
          <a:p>
            <a:r>
              <a:rPr lang="en-US" sz="2600" dirty="0"/>
              <a:t>Design Rationale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6582" y="823865"/>
            <a:ext cx="8102852" cy="3957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Along with your requirements and designs should be a written design rationale.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Users of an API have difficulty learning and using APIs if they don’t understand the API’s high level architecture of the intent behind its design. (</a:t>
            </a:r>
            <a:r>
              <a:rPr lang="en-US" dirty="0" err="1"/>
              <a:t>Robilliard</a:t>
            </a:r>
            <a:r>
              <a:rPr lang="en-US" dirty="0"/>
              <a:t> 2009)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0" y="4881890"/>
            <a:ext cx="2896145" cy="26161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0C234B"/>
                </a:solidFill>
                <a:latin typeface="+mn-lt"/>
              </a:rPr>
              <a:t>Martin Reddy, API design for C++</a:t>
            </a:r>
            <a:endParaRPr lang="en-US" sz="1200" b="0" i="0" dirty="0">
              <a:solidFill>
                <a:srgbClr val="0C234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682380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2</a:t>
            </a:fld>
            <a:endParaRPr 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76300"/>
          </a:xfrm>
        </p:spPr>
        <p:txBody>
          <a:bodyPr/>
          <a:lstStyle/>
          <a:p>
            <a:r>
              <a:rPr lang="en-US" sz="2800" dirty="0"/>
              <a:t>Application Programming Interface (API)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90600" y="1282700"/>
            <a:ext cx="7124700" cy="33655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API is a kind of interface as well </a:t>
            </a:r>
            <a:r>
              <a:rPr lang="mr-IN" dirty="0"/>
              <a:t>–</a:t>
            </a:r>
            <a:r>
              <a:rPr lang="en-US" dirty="0"/>
              <a:t> one designed for developers.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may be familiar with several: OS, language, graphics, GUIs, network protocols.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 if not writing a library, in a large code team, your code is an interface to other developers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239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3</a:t>
            </a:fld>
            <a:endParaRPr 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876300"/>
          </a:xfrm>
        </p:spPr>
        <p:txBody>
          <a:bodyPr/>
          <a:lstStyle/>
          <a:p>
            <a:r>
              <a:rPr lang="en-US" sz="2800" dirty="0"/>
              <a:t>Bezos Mandate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8284" y="803873"/>
            <a:ext cx="7994210" cy="4005901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All teams will henceforth expose their data and functionality through service interfaces.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Teams must communicate with each other through these interfaces.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will be no other form of </a:t>
            </a:r>
            <a:r>
              <a:rPr lang="en-US" dirty="0" err="1"/>
              <a:t>interprocess</a:t>
            </a:r>
            <a:r>
              <a:rPr lang="en-US" dirty="0"/>
              <a:t> communication allowed: no direct linking, no direct reads of another team’s data store, no shared-memory model, no back-doors whatsoever. The only communication allowed is via service interface calls over the network.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doesn’t matter what technology they use.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All service interfaces, without exception, must be designed from the ground up to be </a:t>
            </a:r>
            <a:r>
              <a:rPr lang="en-US" dirty="0" err="1"/>
              <a:t>externalizable</a:t>
            </a:r>
            <a:r>
              <a:rPr lang="en-US" dirty="0"/>
              <a:t>. That is to say, the team must plan and design to be able to expose the interface to developers in the outside world. No exceptions.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It ended with: </a:t>
            </a:r>
            <a:r>
              <a:rPr lang="en-US" i="1" dirty="0"/>
              <a:t>Anyone who doesn’t do this will be fired.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5314384" y="4749872"/>
            <a:ext cx="3821910" cy="38472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 dirty="0">
                <a:latin typeface="+mn-lt"/>
                <a:hlinkClick r:id="rId3"/>
              </a:rPr>
              <a:t>https://www.cio.com/article/3218667/have-you-had-your-bezos-moment-what-you-can-learn-from-amazon.html</a:t>
            </a:r>
            <a:endParaRPr lang="en-US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274552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6594" y="1122106"/>
            <a:ext cx="8704755" cy="3033385"/>
          </a:xfrm>
        </p:spPr>
        <p:txBody>
          <a:bodyPr/>
          <a:lstStyle/>
          <a:p>
            <a:r>
              <a:rPr lang="en-US" dirty="0"/>
              <a:t>Using what we know from this class, how might we design an API?</a:t>
            </a:r>
          </a:p>
        </p:txBody>
      </p:sp>
    </p:spTree>
    <p:extLst>
      <p:ext uri="{BB962C8B-B14F-4D97-AF65-F5344CB8AC3E}">
        <p14:creationId xmlns:p14="http://schemas.microsoft.com/office/powerpoint/2010/main" val="212822115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4000" y="0"/>
            <a:ext cx="4927600" cy="1103313"/>
          </a:xfrm>
        </p:spPr>
        <p:txBody>
          <a:bodyPr/>
          <a:lstStyle/>
          <a:p>
            <a:r>
              <a:rPr lang="en-US" dirty="0"/>
              <a:t>Methods for Improving Design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775" y="1372783"/>
            <a:ext cx="5209318" cy="309503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Follow iterative </a:t>
            </a:r>
            <a:r>
              <a:rPr lang="en-US" b="1" i="1" dirty="0"/>
              <a:t>processes</a:t>
            </a:r>
            <a:r>
              <a:rPr lang="en-US" dirty="0"/>
              <a:t> that lead to improved design</a:t>
            </a:r>
          </a:p>
          <a:p>
            <a:pPr marL="0" indent="0">
              <a:buNone/>
            </a:pPr>
            <a:endParaRPr lang="en-US" sz="10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Reduce iterations by grounding design in </a:t>
            </a:r>
            <a:r>
              <a:rPr lang="en-US" b="1" i="1" dirty="0"/>
              <a:t>principles</a:t>
            </a:r>
            <a:r>
              <a:rPr lang="en-US" dirty="0"/>
              <a:t> and knowledge of </a:t>
            </a:r>
            <a:r>
              <a:rPr lang="en-US" b="1" dirty="0"/>
              <a:t>human capabilities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Conduct </a:t>
            </a:r>
            <a:r>
              <a:rPr lang="en-US" b="1" i="1" dirty="0"/>
              <a:t>evaluations</a:t>
            </a:r>
            <a:r>
              <a:rPr lang="en-US" dirty="0"/>
              <a:t> on our designs and principles</a:t>
            </a:r>
          </a:p>
        </p:txBody>
      </p:sp>
      <p:sp>
        <p:nvSpPr>
          <p:cNvPr id="7" name="U-Turn Arrow 6"/>
          <p:cNvSpPr/>
          <p:nvPr/>
        </p:nvSpPr>
        <p:spPr bwMode="auto">
          <a:xfrm rot="16200000" flipH="1">
            <a:off x="5725401" y="2250467"/>
            <a:ext cx="2369120" cy="1342284"/>
          </a:xfrm>
          <a:prstGeom prst="uturnArrow">
            <a:avLst>
              <a:gd name="adj1" fmla="val 13091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0C234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6932474" y="2358446"/>
            <a:ext cx="1032284" cy="81560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0" i="0" dirty="0">
                <a:solidFill>
                  <a:srgbClr val="0C234B"/>
                </a:solidFill>
                <a:latin typeface="+mn-lt"/>
              </a:rPr>
              <a:t>Design </a:t>
            </a:r>
          </a:p>
          <a:p>
            <a:r>
              <a:rPr lang="en-US" sz="2400" b="0" i="0" dirty="0">
                <a:solidFill>
                  <a:srgbClr val="0C234B"/>
                </a:solidFill>
                <a:latin typeface="+mn-lt"/>
              </a:rPr>
              <a:t>process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436092" y="0"/>
            <a:ext cx="2059057" cy="81560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0" i="0" dirty="0">
                <a:solidFill>
                  <a:srgbClr val="0C234B"/>
                </a:solidFill>
                <a:latin typeface="+mn-lt"/>
              </a:rPr>
              <a:t>Design </a:t>
            </a:r>
          </a:p>
          <a:p>
            <a:r>
              <a:rPr lang="en-US" sz="2400" b="0" i="0" dirty="0">
                <a:solidFill>
                  <a:srgbClr val="0C234B"/>
                </a:solidFill>
                <a:latin typeface="+mn-lt"/>
              </a:rPr>
              <a:t>principles</a:t>
            </a:r>
          </a:p>
        </p:txBody>
      </p:sp>
      <p:sp>
        <p:nvSpPr>
          <p:cNvPr id="10" name="U-Turn Arrow 9"/>
          <p:cNvSpPr/>
          <p:nvPr/>
        </p:nvSpPr>
        <p:spPr bwMode="auto">
          <a:xfrm rot="5400000" flipH="1">
            <a:off x="6769403" y="1998172"/>
            <a:ext cx="2364690" cy="1284081"/>
          </a:xfrm>
          <a:prstGeom prst="uturnArrow">
            <a:avLst>
              <a:gd name="adj1" fmla="val 13091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0C234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5400000">
            <a:off x="7262185" y="1048104"/>
            <a:ext cx="727477" cy="406915"/>
          </a:xfrm>
          <a:prstGeom prst="rightArrow">
            <a:avLst/>
          </a:prstGeom>
          <a:solidFill>
            <a:srgbClr val="0C234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600824" y="4567207"/>
            <a:ext cx="2059057" cy="44627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0" i="0" dirty="0">
                <a:solidFill>
                  <a:srgbClr val="0C234B"/>
                </a:solidFill>
                <a:latin typeface="+mn-lt"/>
              </a:rPr>
              <a:t>Evaluation</a:t>
            </a:r>
          </a:p>
        </p:txBody>
      </p:sp>
      <p:sp>
        <p:nvSpPr>
          <p:cNvPr id="16" name="Right Arrow 15"/>
          <p:cNvSpPr/>
          <p:nvPr/>
        </p:nvSpPr>
        <p:spPr bwMode="auto">
          <a:xfrm rot="16200000">
            <a:off x="6933728" y="4036596"/>
            <a:ext cx="727477" cy="406915"/>
          </a:xfrm>
          <a:prstGeom prst="rightArrow">
            <a:avLst/>
          </a:prstGeom>
          <a:solidFill>
            <a:srgbClr val="0C234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U-Turn Arrow 17"/>
          <p:cNvSpPr/>
          <p:nvPr/>
        </p:nvSpPr>
        <p:spPr bwMode="auto">
          <a:xfrm rot="16200000">
            <a:off x="3845215" y="1914333"/>
            <a:ext cx="4503634" cy="1393257"/>
          </a:xfrm>
          <a:prstGeom prst="uturnArrow">
            <a:avLst>
              <a:gd name="adj1" fmla="val 8904"/>
              <a:gd name="adj2" fmla="val 7802"/>
              <a:gd name="adj3" fmla="val 14909"/>
              <a:gd name="adj4" fmla="val 65688"/>
              <a:gd name="adj5" fmla="val 100000"/>
            </a:avLst>
          </a:prstGeom>
          <a:solidFill>
            <a:srgbClr val="0C234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0" y="2209138"/>
            <a:ext cx="9144000" cy="1562762"/>
          </a:xfrm>
          <a:prstGeom prst="rect">
            <a:avLst/>
          </a:prstGeom>
          <a:solidFill>
            <a:schemeClr val="accent1">
              <a:alpha val="84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Title 2"/>
          <p:cNvSpPr txBox="1">
            <a:spLocks/>
          </p:cNvSpPr>
          <p:nvPr/>
        </p:nvSpPr>
        <p:spPr bwMode="auto">
          <a:xfrm>
            <a:off x="127000" y="2319746"/>
            <a:ext cx="8915400" cy="128705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i="0" baseline="0">
                <a:solidFill>
                  <a:srgbClr val="0C234B"/>
                </a:solidFill>
                <a:latin typeface="Verdana"/>
                <a:ea typeface="+mj-ea"/>
                <a:cs typeface="+mj-cs"/>
                <a:sym typeface="Calibri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dirty="0"/>
              <a:t>What design principles do you think are most important for APIs?</a:t>
            </a:r>
          </a:p>
        </p:txBody>
      </p:sp>
    </p:spTree>
    <p:extLst>
      <p:ext uri="{BB962C8B-B14F-4D97-AF65-F5344CB8AC3E}">
        <p14:creationId xmlns:p14="http://schemas.microsoft.com/office/powerpoint/2010/main" val="14324232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110965" y="331788"/>
            <a:ext cx="3279697" cy="4699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err="1">
                <a:solidFill>
                  <a:srgbClr val="AB0520"/>
                </a:solidFill>
              </a:rPr>
              <a:t>Shneiderman</a:t>
            </a:r>
            <a:endParaRPr lang="en-GB" sz="1600" dirty="0">
              <a:solidFill>
                <a:srgbClr val="AB0520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AB0520"/>
                </a:solidFill>
              </a:rPr>
              <a:t>S1. </a:t>
            </a:r>
            <a:r>
              <a:rPr lang="en-GB" sz="1600" dirty="0"/>
              <a:t>Strive for consistency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AB0520"/>
                </a:solidFill>
              </a:rPr>
              <a:t>S2. </a:t>
            </a:r>
            <a:r>
              <a:rPr lang="en-GB" sz="1600" dirty="0"/>
              <a:t>Seek universal usability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AB0520"/>
                </a:solidFill>
              </a:rPr>
              <a:t>S3. </a:t>
            </a:r>
            <a:r>
              <a:rPr lang="en-GB" sz="1600" dirty="0"/>
              <a:t>Offer informative feedback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AB0520"/>
                </a:solidFill>
              </a:rPr>
              <a:t>S4. </a:t>
            </a:r>
            <a:r>
              <a:rPr lang="en-GB" sz="1600" dirty="0"/>
              <a:t>Design dialogs to yield closure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AB0520"/>
                </a:solidFill>
              </a:rPr>
              <a:t>S5. </a:t>
            </a:r>
            <a:r>
              <a:rPr lang="en-GB" sz="1600" dirty="0"/>
              <a:t>Prevent errors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AB0520"/>
                </a:solidFill>
              </a:rPr>
              <a:t>S6. </a:t>
            </a:r>
            <a:r>
              <a:rPr lang="en-GB" sz="1600" dirty="0"/>
              <a:t>Permit easy reversal of actions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AB0520"/>
                </a:solidFill>
              </a:rPr>
              <a:t>S7. </a:t>
            </a:r>
            <a:r>
              <a:rPr lang="en-GB" sz="1600" dirty="0"/>
              <a:t>Keep users in control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AB0520"/>
                </a:solidFill>
              </a:rPr>
              <a:t>S8. </a:t>
            </a:r>
            <a:r>
              <a:rPr lang="en-GB" sz="1600" dirty="0"/>
              <a:t>Reduce short-term memory load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3144069" y="331788"/>
            <a:ext cx="3262741" cy="48117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AB0520"/>
                </a:solidFill>
              </a:rPr>
              <a:t>Nielsen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Visibility of system status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Match between system and the real world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User control and freedom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Consistency and standards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Error prevention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Recognition rather than recall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Flexibility and efficiency of use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Aesthetic and minimalist design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Help users recognize, diagnose, and recover from errors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Help and documentation </a:t>
            </a:r>
          </a:p>
          <a:p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6510070" y="331788"/>
            <a:ext cx="2539916" cy="3231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AB0520"/>
                </a:solidFill>
              </a:rPr>
              <a:t>Norman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AB0520"/>
                </a:solidFill>
              </a:rPr>
              <a:t>N1. </a:t>
            </a:r>
            <a:r>
              <a:rPr lang="en-GB" sz="1600" dirty="0"/>
              <a:t>Discoverability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AB0520"/>
                </a:solidFill>
              </a:rPr>
              <a:t>N2. </a:t>
            </a:r>
            <a:r>
              <a:rPr lang="en-GB" sz="1600" dirty="0"/>
              <a:t>Feedback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AB0520"/>
                </a:solidFill>
              </a:rPr>
              <a:t>N3. </a:t>
            </a:r>
            <a:r>
              <a:rPr lang="en-GB" sz="1600" dirty="0"/>
              <a:t>Conceptual Model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AB0520"/>
                </a:solidFill>
              </a:rPr>
              <a:t>N5. </a:t>
            </a:r>
            <a:r>
              <a:rPr lang="en-GB" sz="1600" dirty="0"/>
              <a:t>Affordances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AB0520"/>
                </a:solidFill>
              </a:rPr>
              <a:t>N4. </a:t>
            </a:r>
            <a:r>
              <a:rPr lang="en-GB" sz="1600" dirty="0"/>
              <a:t>Signifiers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AB0520"/>
                </a:solidFill>
              </a:rPr>
              <a:t>N5. </a:t>
            </a:r>
            <a:r>
              <a:rPr lang="en-GB" sz="1600" dirty="0"/>
              <a:t>Mappings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AB0520"/>
                </a:solidFill>
              </a:rPr>
              <a:t>N6. </a:t>
            </a:r>
            <a:r>
              <a:rPr lang="en-GB" sz="1600" dirty="0"/>
              <a:t>Constraints 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030764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8107"/>
          </a:xfrm>
        </p:spPr>
        <p:txBody>
          <a:bodyPr/>
          <a:lstStyle/>
          <a:p>
            <a:r>
              <a:rPr lang="en-US" sz="2800" dirty="0"/>
              <a:t>Design Principles for APIs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5600" y="778598"/>
            <a:ext cx="8458200" cy="4072802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Abstract/Model a Problem</a:t>
            </a:r>
            <a:r>
              <a:rPr lang="en-US" dirty="0"/>
              <a:t>: API should solve a particular task in a general way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Minimal Completeness</a:t>
            </a:r>
            <a:r>
              <a:rPr lang="en-US" dirty="0"/>
              <a:t>: API should be as small as possible, but no smaller (“when it doubt, leave it out”)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Discoverable</a:t>
            </a:r>
            <a:r>
              <a:rPr lang="en-US" dirty="0"/>
              <a:t>: Model and naming intuitive and logical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Consistent</a:t>
            </a:r>
            <a:r>
              <a:rPr lang="en-US" dirty="0"/>
              <a:t>: Names, objects, behavior, other APIs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Orthogonal</a:t>
            </a:r>
            <a:r>
              <a:rPr lang="en-US" dirty="0"/>
              <a:t>: There should be no side effects, minimal overlap in exposed concepts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Loosely Coupled</a:t>
            </a:r>
            <a:r>
              <a:rPr lang="en-US" dirty="0"/>
              <a:t>: Components should have few connections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Robust:</a:t>
            </a:r>
            <a:r>
              <a:rPr lang="en-US" dirty="0"/>
              <a:t> Stable and tested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Documentation: </a:t>
            </a:r>
            <a:r>
              <a:rPr lang="en-US" dirty="0"/>
              <a:t>API isn’t an API without documentation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0" y="4881890"/>
            <a:ext cx="2896145" cy="26161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0C234B"/>
                </a:solidFill>
                <a:latin typeface="+mn-lt"/>
              </a:rPr>
              <a:t>Martin Reddy, API design for C++</a:t>
            </a:r>
            <a:endParaRPr lang="en-US" sz="1200" b="0" i="0" dirty="0">
              <a:solidFill>
                <a:srgbClr val="0C234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0469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56465" y="0"/>
            <a:ext cx="5087535" cy="665865"/>
          </a:xfrm>
        </p:spPr>
        <p:txBody>
          <a:bodyPr/>
          <a:lstStyle/>
          <a:p>
            <a:r>
              <a:rPr lang="en-US" sz="2400" dirty="0"/>
              <a:t>Iterative Design Process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2912997" y="595039"/>
            <a:ext cx="1303753" cy="69249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0" i="0" dirty="0">
                <a:solidFill>
                  <a:srgbClr val="0C234B"/>
                </a:solidFill>
                <a:latin typeface="+mn-lt"/>
              </a:rPr>
              <a:t>Identify Need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3546255" y="1894206"/>
            <a:ext cx="1952784" cy="69249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C234B"/>
                </a:solidFill>
                <a:latin typeface="+mn-lt"/>
              </a:rPr>
              <a:t>(Re-)Design System</a:t>
            </a:r>
            <a:endParaRPr lang="en-US" sz="2000" b="0" i="0" dirty="0">
              <a:solidFill>
                <a:srgbClr val="0C234B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96838" y="591569"/>
            <a:ext cx="2059306" cy="69249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C234B"/>
                </a:solidFill>
                <a:latin typeface="+mn-lt"/>
              </a:rPr>
              <a:t>Preliminary Investigation</a:t>
            </a:r>
            <a:endParaRPr lang="en-US" sz="2000" b="0" i="0" dirty="0">
              <a:solidFill>
                <a:srgbClr val="0C234B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666360" y="3911009"/>
            <a:ext cx="1795690" cy="38472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C234B"/>
                </a:solidFill>
                <a:latin typeface="+mn-lt"/>
              </a:rPr>
              <a:t>Evaluate</a:t>
            </a:r>
            <a:endParaRPr lang="en-US" sz="2000" b="0" i="0" dirty="0">
              <a:solidFill>
                <a:srgbClr val="0C234B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365153" y="2836739"/>
            <a:ext cx="1902213" cy="69249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C234B"/>
                </a:solidFill>
                <a:latin typeface="+mn-lt"/>
              </a:rPr>
              <a:t>Identify changes to be made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831939" y="2799100"/>
            <a:ext cx="2490596" cy="776842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20839" y="3859551"/>
            <a:ext cx="1282287" cy="579549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360709" y="2828191"/>
            <a:ext cx="1894327" cy="760082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752668" y="1817062"/>
            <a:ext cx="1524436" cy="80940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971453" y="526755"/>
            <a:ext cx="1158990" cy="80940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7345" y="543516"/>
            <a:ext cx="1573756" cy="80940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1" name="Circular Arrow 30"/>
          <p:cNvSpPr/>
          <p:nvPr/>
        </p:nvSpPr>
        <p:spPr bwMode="auto">
          <a:xfrm>
            <a:off x="1565870" y="0"/>
            <a:ext cx="1837122" cy="1504362"/>
          </a:xfrm>
          <a:prstGeom prst="circularArrow">
            <a:avLst>
              <a:gd name="adj1" fmla="val 10598"/>
              <a:gd name="adj2" fmla="val 1315429"/>
              <a:gd name="adj3" fmla="val 19421852"/>
              <a:gd name="adj4" fmla="val 11847136"/>
              <a:gd name="adj5" fmla="val 12894"/>
            </a:avLst>
          </a:prstGeom>
          <a:solidFill>
            <a:srgbClr val="0C234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2" name="Circular Arrow 31"/>
          <p:cNvSpPr/>
          <p:nvPr/>
        </p:nvSpPr>
        <p:spPr bwMode="auto">
          <a:xfrm rot="10800000">
            <a:off x="1545654" y="312701"/>
            <a:ext cx="1837122" cy="1504362"/>
          </a:xfrm>
          <a:prstGeom prst="circularArrow">
            <a:avLst>
              <a:gd name="adj1" fmla="val 10598"/>
              <a:gd name="adj2" fmla="val 1315429"/>
              <a:gd name="adj3" fmla="val 19421852"/>
              <a:gd name="adj4" fmla="val 11847136"/>
              <a:gd name="adj5" fmla="val 12894"/>
            </a:avLst>
          </a:prstGeom>
          <a:solidFill>
            <a:srgbClr val="0C234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3" name="Bent Arrow 32"/>
          <p:cNvSpPr/>
          <p:nvPr/>
        </p:nvSpPr>
        <p:spPr bwMode="auto">
          <a:xfrm rot="5400000">
            <a:off x="4130442" y="900152"/>
            <a:ext cx="961744" cy="961742"/>
          </a:xfrm>
          <a:prstGeom prst="bentArrow">
            <a:avLst>
              <a:gd name="adj1" fmla="val 18310"/>
              <a:gd name="adj2" fmla="val 25641"/>
              <a:gd name="adj3" fmla="val 26282"/>
              <a:gd name="adj4" fmla="val 43750"/>
            </a:avLst>
          </a:prstGeom>
          <a:solidFill>
            <a:srgbClr val="0C234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Bent Arrow 34"/>
          <p:cNvSpPr/>
          <p:nvPr/>
        </p:nvSpPr>
        <p:spPr bwMode="auto">
          <a:xfrm rot="5400000">
            <a:off x="5515784" y="1874323"/>
            <a:ext cx="686097" cy="1212779"/>
          </a:xfrm>
          <a:prstGeom prst="bentArrow">
            <a:avLst>
              <a:gd name="adj1" fmla="val 24732"/>
              <a:gd name="adj2" fmla="val 26282"/>
              <a:gd name="adj3" fmla="val 26282"/>
              <a:gd name="adj4" fmla="val 43750"/>
            </a:avLst>
          </a:prstGeom>
          <a:solidFill>
            <a:srgbClr val="0C234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" name="Bent Arrow 35"/>
          <p:cNvSpPr/>
          <p:nvPr/>
        </p:nvSpPr>
        <p:spPr bwMode="auto">
          <a:xfrm rot="10800000">
            <a:off x="5203123" y="3588270"/>
            <a:ext cx="1158993" cy="761003"/>
          </a:xfrm>
          <a:prstGeom prst="bentArrow">
            <a:avLst>
              <a:gd name="adj1" fmla="val 24732"/>
              <a:gd name="adj2" fmla="val 26282"/>
              <a:gd name="adj3" fmla="val 26282"/>
              <a:gd name="adj4" fmla="val 43750"/>
            </a:avLst>
          </a:prstGeom>
          <a:solidFill>
            <a:srgbClr val="0C234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7" name="Bent Arrow 36"/>
          <p:cNvSpPr/>
          <p:nvPr/>
        </p:nvSpPr>
        <p:spPr bwMode="auto">
          <a:xfrm rot="16200000">
            <a:off x="2912855" y="3246153"/>
            <a:ext cx="702860" cy="1337772"/>
          </a:xfrm>
          <a:prstGeom prst="bentArrow">
            <a:avLst>
              <a:gd name="adj1" fmla="val 25267"/>
              <a:gd name="adj2" fmla="val 35053"/>
              <a:gd name="adj3" fmla="val 26282"/>
              <a:gd name="adj4" fmla="val 43750"/>
            </a:avLst>
          </a:prstGeom>
          <a:solidFill>
            <a:srgbClr val="0C234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8" name="Bent Arrow 37"/>
          <p:cNvSpPr/>
          <p:nvPr/>
        </p:nvSpPr>
        <p:spPr bwMode="auto">
          <a:xfrm>
            <a:off x="2761849" y="2071579"/>
            <a:ext cx="1018596" cy="739851"/>
          </a:xfrm>
          <a:prstGeom prst="bentArrow">
            <a:avLst>
              <a:gd name="adj1" fmla="val 22935"/>
              <a:gd name="adj2" fmla="val 19857"/>
              <a:gd name="adj3" fmla="val 27663"/>
              <a:gd name="adj4" fmla="val 43750"/>
            </a:avLst>
          </a:prstGeom>
          <a:solidFill>
            <a:srgbClr val="0C234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9" name="Bent Arrow 38"/>
          <p:cNvSpPr/>
          <p:nvPr/>
        </p:nvSpPr>
        <p:spPr bwMode="auto">
          <a:xfrm rot="10800000" flipH="1">
            <a:off x="4911654" y="4439098"/>
            <a:ext cx="2066946" cy="468574"/>
          </a:xfrm>
          <a:prstGeom prst="bentArrow">
            <a:avLst>
              <a:gd name="adj1" fmla="val 37889"/>
              <a:gd name="adj2" fmla="val 35492"/>
              <a:gd name="adj3" fmla="val 42070"/>
              <a:gd name="adj4" fmla="val 43750"/>
            </a:avLst>
          </a:prstGeom>
          <a:solidFill>
            <a:srgbClr val="0C234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6777883" y="4482658"/>
            <a:ext cx="1795690" cy="384721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C234B"/>
                </a:solidFill>
                <a:latin typeface="+mn-lt"/>
              </a:rPr>
              <a:t>Outcome</a:t>
            </a:r>
            <a:endParaRPr lang="en-US" sz="2000" b="0" i="0" dirty="0">
              <a:solidFill>
                <a:srgbClr val="0C234B"/>
              </a:solidFill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995370" y="4406538"/>
            <a:ext cx="1282287" cy="579549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856598" y="2827879"/>
            <a:ext cx="2425504" cy="69249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C234B"/>
                </a:solidFill>
                <a:latin typeface="+mn-lt"/>
              </a:rPr>
              <a:t>Create representation of System</a:t>
            </a:r>
            <a:endParaRPr lang="en-US" sz="2000" b="0" i="0" dirty="0">
              <a:solidFill>
                <a:srgbClr val="0C234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515717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1D21-4A4F-034C-896A-AD009F94F6BB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3865"/>
          </a:xfrm>
        </p:spPr>
        <p:txBody>
          <a:bodyPr/>
          <a:lstStyle/>
          <a:p>
            <a:r>
              <a:rPr lang="en-US" sz="2600" dirty="0"/>
              <a:t>Preliminary Investigation &amp; Identifying Needs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6582" y="1068310"/>
            <a:ext cx="8102852" cy="4436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Recall: Functional &amp; Non-Functional Requirements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0" y="4881890"/>
            <a:ext cx="2896145" cy="26161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rgbClr val="0C234B"/>
                </a:solidFill>
                <a:latin typeface="+mn-lt"/>
              </a:rPr>
              <a:t>Martin Reddy, API design for C++</a:t>
            </a:r>
            <a:endParaRPr lang="en-US" sz="1200" b="0" i="0" dirty="0">
              <a:solidFill>
                <a:srgbClr val="0C234B"/>
              </a:solidFill>
              <a:latin typeface="+mn-lt"/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606582" y="1756374"/>
            <a:ext cx="2860895" cy="31255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Functional:</a:t>
            </a:r>
          </a:p>
          <a:p>
            <a:r>
              <a:rPr lang="en-US" dirty="0"/>
              <a:t>The intended functionality of the API</a:t>
            </a:r>
          </a:p>
          <a:p>
            <a:r>
              <a:rPr lang="en-US" dirty="0"/>
              <a:t>What does the system do?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4886721" y="1756374"/>
            <a:ext cx="2860895" cy="31255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Non-Functional: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Platforms supported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Concurrency</a:t>
            </a:r>
          </a:p>
          <a:p>
            <a:r>
              <a:rPr lang="en-US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9613394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">
      <a:majorFont>
        <a:latin typeface="Calibri"/>
        <a:ea typeface="ヒラギノ角ゴ ProN W3"/>
        <a:cs typeface="ヒラギノ角ゴ ProN W3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 bwMode="auto">
        <a:noFill/>
        <a:ln>
          <a:noFill/>
        </a:ln>
        <a:effectLst/>
        <a:extLst>
          <a:ext uri="{FAA26D3D-D897-4be2-8F04-BA451C77F1D7}">
            <ma14:placeholderFlag xmlns:ma14="http://schemas.microsoft.com/office/mac/drawingml/2011/main" xmlns="" val="1"/>
          </a:ext>
          <a:ext uri="{909E8E84-426E-40dd-AFC4-6F175D3DCCD1}">
            <a14:hiddenFill xmlns="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w="12700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38100" tIns="38100" rIns="38100" bIns="38100" numCol="1" anchor="ctr" anchorCtr="0" compatLnSpc="1">
        <a:prstTxWarp prst="textNoShape">
          <a:avLst/>
        </a:prstTxWarp>
      </a:bodyPr>
      <a:lstStyle>
        <a:defPPr>
          <a:defRPr sz="3400" b="0" i="0" dirty="0" smtClean="0">
            <a:latin typeface="Times New Roman"/>
          </a:defRPr>
        </a:defPPr>
      </a:lstStyle>
    </a:txDef>
  </a:objectDefaults>
  <a:extraClrSchemeLst>
    <a:extraClrScheme>
      <a:clrScheme name="Default - 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32902</TotalTime>
  <Pages>0</Pages>
  <Words>1339</Words>
  <Characters>0</Characters>
  <Application>Microsoft Macintosh PowerPoint</Application>
  <PresentationFormat>On-screen Show (16:9)</PresentationFormat>
  <Lines>0</Lines>
  <Paragraphs>204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Gill Sans</vt:lpstr>
      <vt:lpstr>Verdana</vt:lpstr>
      <vt:lpstr>Default - Title Slide</vt:lpstr>
      <vt:lpstr>API Design</vt:lpstr>
      <vt:lpstr>Application Programming Interface (API)</vt:lpstr>
      <vt:lpstr>Bezos Mandate</vt:lpstr>
      <vt:lpstr>Using what we know from this class, how might we design an API?</vt:lpstr>
      <vt:lpstr>Methods for Improving Design</vt:lpstr>
      <vt:lpstr>PowerPoint Presentation</vt:lpstr>
      <vt:lpstr>Design Principles for APIs</vt:lpstr>
      <vt:lpstr>Iterative Design Process</vt:lpstr>
      <vt:lpstr>Preliminary Investigation &amp; Identifying Needs</vt:lpstr>
      <vt:lpstr>Considerations In Determining Requirements</vt:lpstr>
      <vt:lpstr>Requirements, Users, and Use</vt:lpstr>
      <vt:lpstr>Iterative Design Process</vt:lpstr>
      <vt:lpstr>Applying the Design Principles: Naming</vt:lpstr>
      <vt:lpstr>Applying the Design Principles: Naming</vt:lpstr>
      <vt:lpstr>Applying the Design Principles: Naming</vt:lpstr>
      <vt:lpstr>Applying the Design Principles: Parameters</vt:lpstr>
      <vt:lpstr>Applying the Design Principles: Documentation</vt:lpstr>
      <vt:lpstr>Design Rationale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Love</dc:creator>
  <cp:lastModifiedBy>Isaacs, Katherine - (kisaacs)</cp:lastModifiedBy>
  <cp:revision>764</cp:revision>
  <cp:lastPrinted>2014-05-13T16:42:03Z</cp:lastPrinted>
  <dcterms:modified xsi:type="dcterms:W3CDTF">2020-07-02T15:54:01Z</dcterms:modified>
</cp:coreProperties>
</file>