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9"/>
  </p:handoutMasterIdLst>
  <p:sldIdLst>
    <p:sldId id="274" r:id="rId3"/>
    <p:sldId id="275" r:id="rId4"/>
    <p:sldId id="265" r:id="rId5"/>
    <p:sldId id="276" r:id="rId6"/>
    <p:sldId id="256" r:id="rId7"/>
    <p:sldId id="279" r:id="rId9"/>
    <p:sldId id="282" r:id="rId10"/>
    <p:sldId id="283" r:id="rId11"/>
    <p:sldId id="284" r:id="rId12"/>
    <p:sldId id="286" r:id="rId13"/>
    <p:sldId id="287" r:id="rId14"/>
    <p:sldId id="288" r:id="rId15"/>
    <p:sldId id="278" r:id="rId16"/>
    <p:sldId id="273" r:id="rId17"/>
    <p:sldId id="28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/>
              <a:t>Map is a function which "transforms" items in some kind of list to another kind of item and put them back in the same kind of list.</a:t>
            </a:r>
            <a:endParaRPr lang="en-US" sz="2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Hello word of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Count</a:t>
            </a:r>
            <a:r>
              <a:rPr lang="en-US" baseline="0" dirty="0" smtClean="0"/>
              <a:t> the word frequency of a file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523999" y="605254"/>
            <a:ext cx="9239003" cy="16391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M</a:t>
            </a:r>
            <a:r>
              <a:rPr lang="en-US" sz="4000" b="1" dirty="0" smtClean="0">
                <a:solidFill>
                  <a:schemeClr val="bg1"/>
                </a:solidFill>
              </a:rPr>
              <a:t>apReduce: Simplified Data Processing on Large Cluster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2860428" y="327999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None/>
              <a:defRPr sz="24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</a:rPr>
              <a:t>Authors: Jeffrey Dean and Sanjay </a:t>
            </a:r>
            <a:r>
              <a:rPr lang="en-US" dirty="0" err="1" smtClean="0">
                <a:solidFill>
                  <a:schemeClr val="bg1"/>
                </a:solidFill>
              </a:rPr>
              <a:t>Ghemawat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Presented by: </a:t>
            </a:r>
            <a:r>
              <a:rPr lang="" altLang="en-US" dirty="0" smtClean="0">
                <a:solidFill>
                  <a:schemeClr val="bg1"/>
                </a:solidFill>
              </a:rPr>
              <a:t>Kisan Tamang, </a:t>
            </a:r>
            <a:endParaRPr lang="" altLang="en-US" dirty="0" smtClean="0">
              <a:solidFill>
                <a:schemeClr val="bg1"/>
              </a:solidFill>
            </a:endParaRPr>
          </a:p>
          <a:p>
            <a:pPr algn="l"/>
            <a:r>
              <a:rPr lang="" altLang="en-US" dirty="0" smtClean="0">
                <a:solidFill>
                  <a:schemeClr val="bg1"/>
                </a:solidFill>
              </a:rPr>
              <a:t>Sunway Int'l B. School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Execution</a:t>
            </a:r>
            <a:endParaRPr lang="en-US" sz="44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index-auto-0007-00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30" y="1584325"/>
            <a:ext cx="6199505" cy="427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1503259" y="2946177"/>
            <a:ext cx="1478882" cy="2728357"/>
            <a:chOff x="8972550" y="3139837"/>
            <a:chExt cx="1478882" cy="2728357"/>
          </a:xfrm>
        </p:grpSpPr>
        <p:sp>
          <p:nvSpPr>
            <p:cNvPr id="193" name="Rounded Rectangle 192"/>
            <p:cNvSpPr/>
            <p:nvPr/>
          </p:nvSpPr>
          <p:spPr>
            <a:xfrm>
              <a:off x="8972550" y="3452812"/>
              <a:ext cx="1478882" cy="241538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4" name="Text Box 40"/>
            <p:cNvSpPr txBox="1">
              <a:spLocks noChangeArrowheads="1"/>
            </p:cNvSpPr>
            <p:nvPr/>
          </p:nvSpPr>
          <p:spPr bwMode="auto">
            <a:xfrm>
              <a:off x="9350227" y="3139837"/>
              <a:ext cx="654346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 smtClean="0">
                  <a:solidFill>
                    <a:schemeClr val="bg1"/>
                  </a:solidFill>
                </a:rPr>
                <a:t>GFS</a:t>
              </a:r>
              <a:endParaRPr lang="en-US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8972550" y="3139837"/>
            <a:ext cx="1478882" cy="2728357"/>
            <a:chOff x="8972550" y="3139837"/>
            <a:chExt cx="1478882" cy="2728357"/>
          </a:xfrm>
        </p:grpSpPr>
        <p:sp>
          <p:nvSpPr>
            <p:cNvPr id="189" name="Rounded Rectangle 188"/>
            <p:cNvSpPr/>
            <p:nvPr/>
          </p:nvSpPr>
          <p:spPr>
            <a:xfrm>
              <a:off x="8972550" y="3452812"/>
              <a:ext cx="1478882" cy="2415382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0" name="Text Box 40"/>
            <p:cNvSpPr txBox="1">
              <a:spLocks noChangeArrowheads="1"/>
            </p:cNvSpPr>
            <p:nvPr/>
          </p:nvSpPr>
          <p:spPr bwMode="auto">
            <a:xfrm>
              <a:off x="9350227" y="3139837"/>
              <a:ext cx="654346" cy="36933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 smtClean="0">
                  <a:solidFill>
                    <a:schemeClr val="bg1"/>
                  </a:solidFill>
                </a:rPr>
                <a:t>GFS</a:t>
              </a:r>
              <a:endParaRPr lang="en-US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3424989" y="1408113"/>
            <a:ext cx="6673516" cy="4591635"/>
            <a:chOff x="3424989" y="1408113"/>
            <a:chExt cx="6673516" cy="4591635"/>
          </a:xfrm>
        </p:grpSpPr>
        <p:sp>
          <p:nvSpPr>
            <p:cNvPr id="184" name="Rounded Rectangle 183"/>
            <p:cNvSpPr/>
            <p:nvPr/>
          </p:nvSpPr>
          <p:spPr>
            <a:xfrm>
              <a:off x="3424989" y="2620964"/>
              <a:ext cx="5077327" cy="337878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8819147" y="1529279"/>
              <a:ext cx="1279358" cy="64797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Scheduler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629400" y="1408113"/>
              <a:ext cx="2411685" cy="1212851"/>
              <a:chOff x="6629400" y="1408113"/>
              <a:chExt cx="2411685" cy="1212851"/>
            </a:xfrm>
          </p:grpSpPr>
          <p:cxnSp>
            <p:nvCxnSpPr>
              <p:cNvPr id="167" name="Straight Arrow Connector 166"/>
              <p:cNvCxnSpPr>
                <a:stCxn id="61" idx="6"/>
                <a:endCxn id="170" idx="1"/>
              </p:cNvCxnSpPr>
              <p:nvPr/>
            </p:nvCxnSpPr>
            <p:spPr>
              <a:xfrm>
                <a:off x="6629400" y="1638300"/>
                <a:ext cx="2189747" cy="214968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69" name="Text Box 40"/>
              <p:cNvSpPr txBox="1">
                <a:spLocks noChangeArrowheads="1"/>
              </p:cNvSpPr>
              <p:nvPr/>
            </p:nvSpPr>
            <p:spPr bwMode="auto">
              <a:xfrm>
                <a:off x="7368382" y="1408113"/>
                <a:ext cx="974947" cy="36933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dirty="0" smtClean="0">
                    <a:solidFill>
                      <a:schemeClr val="bg1"/>
                    </a:solidFill>
                  </a:rPr>
                  <a:t>submit</a:t>
                </a:r>
                <a:endParaRPr lang="en-US" altLang="en-US" dirty="0" smtClean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9" name="Straight Arrow Connector 178"/>
              <p:cNvCxnSpPr>
                <a:stCxn id="170" idx="1"/>
              </p:cNvCxnSpPr>
              <p:nvPr/>
            </p:nvCxnSpPr>
            <p:spPr>
              <a:xfrm flipH="1">
                <a:off x="8213725" y="1853268"/>
                <a:ext cx="605422" cy="767696"/>
              </a:xfrm>
              <a:prstGeom prst="straightConnector1">
                <a:avLst/>
              </a:prstGeom>
              <a:ln>
                <a:tailEnd type="triangl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82" name="Text Box 40"/>
              <p:cNvSpPr txBox="1">
                <a:spLocks noChangeArrowheads="1"/>
              </p:cNvSpPr>
              <p:nvPr/>
            </p:nvSpPr>
            <p:spPr bwMode="auto">
              <a:xfrm>
                <a:off x="7963546" y="2112251"/>
                <a:ext cx="1077539" cy="369332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 dirty="0">
                    <a:solidFill>
                      <a:schemeClr val="bg1"/>
                    </a:solidFill>
                  </a:rPr>
                  <a:t>a</a:t>
                </a:r>
                <a:r>
                  <a:rPr lang="en-US" altLang="en-US" dirty="0" smtClean="0">
                    <a:solidFill>
                      <a:schemeClr val="bg1"/>
                    </a:solidFill>
                  </a:rPr>
                  <a:t>llocate</a:t>
                </a:r>
                <a:endParaRPr lang="en-US" altLang="en-US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Control Flow and data flow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5181600" y="12954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dirty="0">
                <a:solidFill>
                  <a:schemeClr val="bg1"/>
                </a:solidFill>
              </a:rPr>
              <a:t>User</a:t>
            </a:r>
            <a:endParaRPr lang="en-US" altLang="en-US" dirty="0">
              <a:solidFill>
                <a:schemeClr val="bg1"/>
              </a:solidFill>
            </a:endParaRPr>
          </a:p>
          <a:p>
            <a:pPr algn="ctr"/>
            <a:r>
              <a:rPr lang="en-US" altLang="en-US" dirty="0">
                <a:solidFill>
                  <a:schemeClr val="bg1"/>
                </a:solidFill>
              </a:rPr>
              <a:t>Program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62" name="Group 68"/>
          <p:cNvGrpSpPr/>
          <p:nvPr/>
        </p:nvGrpSpPr>
        <p:grpSpPr bwMode="auto">
          <a:xfrm>
            <a:off x="3505200" y="1828800"/>
            <a:ext cx="4648200" cy="3962400"/>
            <a:chOff x="1248" y="1200"/>
            <a:chExt cx="2928" cy="2496"/>
          </a:xfrm>
        </p:grpSpPr>
        <p:sp>
          <p:nvSpPr>
            <p:cNvPr id="63" name="Oval 23"/>
            <p:cNvSpPr>
              <a:spLocks noChangeArrowheads="1"/>
            </p:cNvSpPr>
            <p:nvPr/>
          </p:nvSpPr>
          <p:spPr bwMode="auto">
            <a:xfrm>
              <a:off x="3552" y="316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Worker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64" name="Oval 24"/>
            <p:cNvSpPr>
              <a:spLocks noChangeArrowheads="1"/>
            </p:cNvSpPr>
            <p:nvPr/>
          </p:nvSpPr>
          <p:spPr bwMode="auto">
            <a:xfrm>
              <a:off x="3552" y="2544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Worker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grpSp>
          <p:nvGrpSpPr>
            <p:cNvPr id="65" name="Group 67"/>
            <p:cNvGrpSpPr/>
            <p:nvPr/>
          </p:nvGrpSpPr>
          <p:grpSpPr bwMode="auto">
            <a:xfrm>
              <a:off x="1248" y="1200"/>
              <a:ext cx="2592" cy="2496"/>
              <a:chOff x="1248" y="1200"/>
              <a:chExt cx="2592" cy="2496"/>
            </a:xfrm>
          </p:grpSpPr>
          <p:sp>
            <p:nvSpPr>
              <p:cNvPr id="66" name="Oval 5"/>
              <p:cNvSpPr>
                <a:spLocks noChangeArrowheads="1"/>
              </p:cNvSpPr>
              <p:nvPr/>
            </p:nvSpPr>
            <p:spPr bwMode="auto">
              <a:xfrm>
                <a:off x="2448" y="1728"/>
                <a:ext cx="62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Master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7" name="Group 66"/>
              <p:cNvGrpSpPr/>
              <p:nvPr/>
            </p:nvGrpSpPr>
            <p:grpSpPr bwMode="auto">
              <a:xfrm>
                <a:off x="1248" y="1200"/>
                <a:ext cx="2592" cy="2496"/>
                <a:chOff x="1248" y="1200"/>
                <a:chExt cx="2592" cy="2496"/>
              </a:xfrm>
            </p:grpSpPr>
            <p:grpSp>
              <p:nvGrpSpPr>
                <p:cNvPr id="68" name="Group 65"/>
                <p:cNvGrpSpPr/>
                <p:nvPr/>
              </p:nvGrpSpPr>
              <p:grpSpPr bwMode="auto">
                <a:xfrm>
                  <a:off x="1248" y="2352"/>
                  <a:ext cx="624" cy="1344"/>
                  <a:chOff x="1248" y="2352"/>
                  <a:chExt cx="624" cy="1344"/>
                </a:xfrm>
              </p:grpSpPr>
              <p:sp>
                <p:nvSpPr>
                  <p:cNvPr id="76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352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chemeClr val="bg1"/>
                        </a:solidFill>
                      </a:rPr>
                      <a:t>Worker</a:t>
                    </a:r>
                    <a:endParaRPr lang="en-US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7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880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chemeClr val="bg1"/>
                        </a:solidFill>
                      </a:rPr>
                      <a:t>Worker</a:t>
                    </a:r>
                    <a:endParaRPr lang="en-US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3408"/>
                    <a:ext cx="624" cy="2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chemeClr val="bg1"/>
                        </a:solidFill>
                      </a:rPr>
                      <a:t>Worker</a:t>
                    </a:r>
                    <a:endParaRPr lang="en-US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69" name="Group 36"/>
                <p:cNvGrpSpPr/>
                <p:nvPr/>
              </p:nvGrpSpPr>
              <p:grpSpPr bwMode="auto">
                <a:xfrm>
                  <a:off x="1536" y="1200"/>
                  <a:ext cx="2304" cy="1296"/>
                  <a:chOff x="1536" y="1200"/>
                  <a:chExt cx="2304" cy="1296"/>
                </a:xfrm>
              </p:grpSpPr>
              <p:sp>
                <p:nvSpPr>
                  <p:cNvPr id="7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736" y="1296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36" y="1200"/>
                    <a:ext cx="864" cy="1152"/>
                  </a:xfrm>
                  <a:prstGeom prst="line">
                    <a:avLst/>
                  </a:prstGeom>
                  <a:ln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1200"/>
                    <a:ext cx="672" cy="1296"/>
                  </a:xfrm>
                  <a:prstGeom prst="line">
                    <a:avLst/>
                  </a:prstGeom>
                  <a:ln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style>
                  <a:lnRef idx="2">
                    <a:schemeClr val="accent2"/>
                  </a:lnRef>
                  <a:fillRef idx="0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1392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r>
                      <a:rPr lang="en-US" altLang="en-US">
                        <a:solidFill>
                          <a:schemeClr val="bg1"/>
                        </a:solidFill>
                      </a:rPr>
                      <a:t>fork</a:t>
                    </a:r>
                    <a:endParaRPr lang="en-US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4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84" y="1353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r>
                      <a:rPr lang="en-US" altLang="en-US" dirty="0">
                        <a:solidFill>
                          <a:schemeClr val="bg1"/>
                        </a:solidFill>
                      </a:rPr>
                      <a:t>fork</a:t>
                    </a:r>
                    <a:endParaRPr lang="en-US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12" y="1344"/>
                    <a:ext cx="40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</a:defRPr>
                    </a:lvl9pPr>
                  </a:lstStyle>
                  <a:p>
                    <a:r>
                      <a:rPr lang="en-US" altLang="en-US">
                        <a:solidFill>
                          <a:schemeClr val="bg1"/>
                        </a:solidFill>
                      </a:rPr>
                      <a:t>fork</a:t>
                    </a:r>
                    <a:endParaRPr lang="en-US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79" name="Group 41"/>
          <p:cNvGrpSpPr/>
          <p:nvPr/>
        </p:nvGrpSpPr>
        <p:grpSpPr bwMode="auto">
          <a:xfrm>
            <a:off x="4267200" y="2819400"/>
            <a:ext cx="3429000" cy="1143000"/>
            <a:chOff x="1728" y="1824"/>
            <a:chExt cx="2160" cy="720"/>
          </a:xfrm>
        </p:grpSpPr>
        <p:sp>
          <p:nvSpPr>
            <p:cNvPr id="80" name="Line 37"/>
            <p:cNvSpPr>
              <a:spLocks noChangeShapeType="1"/>
            </p:cNvSpPr>
            <p:nvPr/>
          </p:nvSpPr>
          <p:spPr bwMode="auto">
            <a:xfrm flipH="1">
              <a:off x="1824" y="1920"/>
              <a:ext cx="6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>
              <a:off x="3072" y="1920"/>
              <a:ext cx="5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39"/>
            <p:cNvSpPr txBox="1">
              <a:spLocks noChangeArrowheads="1"/>
            </p:cNvSpPr>
            <p:nvPr/>
          </p:nvSpPr>
          <p:spPr bwMode="auto">
            <a:xfrm>
              <a:off x="1728" y="1824"/>
              <a:ext cx="57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assign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r>
                <a:rPr lang="en-US" altLang="en-US" dirty="0">
                  <a:solidFill>
                    <a:schemeClr val="bg1"/>
                  </a:solidFill>
                </a:rPr>
                <a:t>map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3283" y="1892"/>
              <a:ext cx="6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assign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r>
                <a:rPr lang="en-US" altLang="en-US" dirty="0">
                  <a:solidFill>
                    <a:schemeClr val="bg1"/>
                  </a:solidFill>
                </a:rPr>
                <a:t>reduce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46"/>
          <p:cNvGrpSpPr/>
          <p:nvPr/>
        </p:nvGrpSpPr>
        <p:grpSpPr bwMode="auto">
          <a:xfrm>
            <a:off x="2590800" y="3886200"/>
            <a:ext cx="914400" cy="1676400"/>
            <a:chOff x="672" y="2496"/>
            <a:chExt cx="576" cy="1056"/>
          </a:xfrm>
        </p:grpSpPr>
        <p:sp>
          <p:nvSpPr>
            <p:cNvPr id="85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read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Group 59"/>
          <p:cNvGrpSpPr/>
          <p:nvPr/>
        </p:nvGrpSpPr>
        <p:grpSpPr bwMode="auto">
          <a:xfrm>
            <a:off x="6096000" y="3886200"/>
            <a:ext cx="1157288" cy="2439988"/>
            <a:chOff x="2880" y="2496"/>
            <a:chExt cx="729" cy="1537"/>
          </a:xfrm>
        </p:grpSpPr>
        <p:sp>
          <p:nvSpPr>
            <p:cNvPr id="104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633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>
                  <a:solidFill>
                    <a:schemeClr val="bg1"/>
                  </a:solidFill>
                </a:rPr>
                <a:t>remote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r>
                <a:rPr lang="en-US" altLang="en-US" dirty="0">
                  <a:solidFill>
                    <a:schemeClr val="bg1"/>
                  </a:solidFill>
                </a:rPr>
                <a:t>read,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r>
                <a:rPr lang="en-US" altLang="en-US" dirty="0">
                  <a:solidFill>
                    <a:schemeClr val="bg1"/>
                  </a:solidFill>
                </a:rPr>
                <a:t>sort</a:t>
              </a:r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1" name="Group 63"/>
          <p:cNvGrpSpPr/>
          <p:nvPr/>
        </p:nvGrpSpPr>
        <p:grpSpPr bwMode="auto">
          <a:xfrm>
            <a:off x="8153400" y="3810000"/>
            <a:ext cx="1981200" cy="1600200"/>
            <a:chOff x="4176" y="2448"/>
            <a:chExt cx="1248" cy="1008"/>
          </a:xfrm>
        </p:grpSpPr>
        <p:sp>
          <p:nvSpPr>
            <p:cNvPr id="112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Output</a:t>
              </a:r>
              <a:endParaRPr lang="en-US" altLang="en-US">
                <a:solidFill>
                  <a:schemeClr val="bg1"/>
                </a:solidFill>
              </a:endParaRP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File 0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Output</a:t>
              </a:r>
              <a:endParaRPr lang="en-US" altLang="en-US">
                <a:solidFill>
                  <a:schemeClr val="bg1"/>
                </a:solidFill>
              </a:endParaRPr>
            </a:p>
            <a:p>
              <a:pPr algn="ctr"/>
              <a:r>
                <a:rPr lang="en-US" altLang="en-US">
                  <a:solidFill>
                    <a:schemeClr val="bg1"/>
                  </a:solidFill>
                </a:rPr>
                <a:t>File 1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  <p:sp>
          <p:nvSpPr>
            <p:cNvPr id="114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write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7" name="Group 70"/>
          <p:cNvGrpSpPr/>
          <p:nvPr/>
        </p:nvGrpSpPr>
        <p:grpSpPr bwMode="auto">
          <a:xfrm>
            <a:off x="1524000" y="3657600"/>
            <a:ext cx="1423988" cy="1524000"/>
            <a:chOff x="0" y="2352"/>
            <a:chExt cx="897" cy="960"/>
          </a:xfrm>
        </p:grpSpPr>
        <p:grpSp>
          <p:nvGrpSpPr>
            <p:cNvPr id="118" name="Group 64"/>
            <p:cNvGrpSpPr/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120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Split 0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Split 1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bg1"/>
                    </a:solidFill>
                  </a:rPr>
                  <a:t>Split 2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9" name="Text Box 69"/>
            <p:cNvSpPr txBox="1">
              <a:spLocks noChangeArrowheads="1"/>
            </p:cNvSpPr>
            <p:nvPr/>
          </p:nvSpPr>
          <p:spPr bwMode="auto">
            <a:xfrm>
              <a:off x="0" y="2352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>
                  <a:solidFill>
                    <a:schemeClr val="bg1"/>
                  </a:solidFill>
                </a:rPr>
                <a:t>Input Data</a:t>
              </a:r>
              <a:endParaRPr lang="en-US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4495800" y="3657600"/>
            <a:ext cx="1600200" cy="2133600"/>
            <a:chOff x="4495800" y="3657600"/>
            <a:chExt cx="1600200" cy="2133600"/>
          </a:xfrm>
        </p:grpSpPr>
        <p:grpSp>
          <p:nvGrpSpPr>
            <p:cNvPr id="89" name="Group 51"/>
            <p:cNvGrpSpPr/>
            <p:nvPr/>
          </p:nvGrpSpPr>
          <p:grpSpPr bwMode="auto">
            <a:xfrm>
              <a:off x="4495800" y="3657600"/>
              <a:ext cx="1600200" cy="2133600"/>
              <a:chOff x="1872" y="2352"/>
              <a:chExt cx="1008" cy="1344"/>
            </a:xfrm>
          </p:grpSpPr>
          <p:sp>
            <p:nvSpPr>
              <p:cNvPr id="101" name="Rectangle 14"/>
              <p:cNvSpPr>
                <a:spLocks noChangeArrowheads="1"/>
              </p:cNvSpPr>
              <p:nvPr/>
            </p:nvSpPr>
            <p:spPr bwMode="auto">
              <a:xfrm>
                <a:off x="2592" y="2352"/>
                <a:ext cx="288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9" name="Rectangle 18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88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Rectangle 21"/>
              <p:cNvSpPr>
                <a:spLocks noChangeArrowheads="1"/>
              </p:cNvSpPr>
              <p:nvPr/>
            </p:nvSpPr>
            <p:spPr bwMode="auto">
              <a:xfrm>
                <a:off x="2592" y="3408"/>
                <a:ext cx="288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endParaRPr lang="en-US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Line 47"/>
              <p:cNvSpPr>
                <a:spLocks noChangeShapeType="1"/>
              </p:cNvSpPr>
              <p:nvPr/>
            </p:nvSpPr>
            <p:spPr bwMode="auto">
              <a:xfrm>
                <a:off x="1872" y="24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48"/>
              <p:cNvSpPr>
                <a:spLocks noChangeShapeType="1"/>
              </p:cNvSpPr>
              <p:nvPr/>
            </p:nvSpPr>
            <p:spPr bwMode="auto">
              <a:xfrm>
                <a:off x="1872" y="3024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49"/>
              <p:cNvSpPr>
                <a:spLocks noChangeShapeType="1"/>
              </p:cNvSpPr>
              <p:nvPr/>
            </p:nvSpPr>
            <p:spPr bwMode="auto">
              <a:xfrm>
                <a:off x="1872" y="355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0"/>
              <p:cNvSpPr txBox="1">
                <a:spLocks noChangeArrowheads="1"/>
              </p:cNvSpPr>
              <p:nvPr/>
            </p:nvSpPr>
            <p:spPr bwMode="auto">
              <a:xfrm>
                <a:off x="1970" y="2620"/>
                <a:ext cx="47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r>
                  <a:rPr lang="en-US" altLang="en-US">
                    <a:solidFill>
                      <a:schemeClr val="bg1"/>
                    </a:solidFill>
                  </a:rPr>
                  <a:t>local</a:t>
                </a:r>
                <a:endParaRPr lang="en-US" altLang="en-US">
                  <a:solidFill>
                    <a:schemeClr val="bg1"/>
                  </a:solidFill>
                </a:endParaRPr>
              </a:p>
              <a:p>
                <a:r>
                  <a:rPr lang="en-US" altLang="en-US">
                    <a:solidFill>
                      <a:schemeClr val="bg1"/>
                    </a:solidFill>
                  </a:rPr>
                  <a:t>write</a:t>
                </a:r>
                <a:endParaRPr lang="en-US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5638800" y="3886200"/>
              <a:ext cx="457200" cy="1676401"/>
              <a:chOff x="5638800" y="3886200"/>
              <a:chExt cx="457200" cy="1676401"/>
            </a:xfrm>
          </p:grpSpPr>
          <p:cxnSp>
            <p:nvCxnSpPr>
              <p:cNvPr id="154" name="Straight Connector 153"/>
              <p:cNvCxnSpPr>
                <a:stCxn id="101" idx="1"/>
                <a:endCxn id="101" idx="3"/>
              </p:cNvCxnSpPr>
              <p:nvPr/>
            </p:nvCxnSpPr>
            <p:spPr>
              <a:xfrm>
                <a:off x="5638800" y="3886200"/>
                <a:ext cx="457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>
                <a:stCxn id="99" idx="1"/>
                <a:endCxn id="99" idx="3"/>
              </p:cNvCxnSpPr>
              <p:nvPr/>
            </p:nvCxnSpPr>
            <p:spPr>
              <a:xfrm>
                <a:off x="5638800" y="4724400"/>
                <a:ext cx="457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>
                <a:stCxn id="95" idx="1"/>
                <a:endCxn id="97" idx="3"/>
              </p:cNvCxnSpPr>
              <p:nvPr/>
            </p:nvCxnSpPr>
            <p:spPr>
              <a:xfrm flipV="1">
                <a:off x="5638800" y="5562600"/>
                <a:ext cx="457200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163"/>
          <p:cNvGrpSpPr/>
          <p:nvPr/>
        </p:nvGrpSpPr>
        <p:grpSpPr>
          <a:xfrm>
            <a:off x="4648200" y="3109912"/>
            <a:ext cx="2346325" cy="1064618"/>
            <a:chOff x="4648200" y="3109912"/>
            <a:chExt cx="2346325" cy="1064618"/>
          </a:xfrm>
        </p:grpSpPr>
        <p:sp>
          <p:nvSpPr>
            <p:cNvPr id="161" name="Line 37"/>
            <p:cNvSpPr>
              <a:spLocks noChangeShapeType="1"/>
            </p:cNvSpPr>
            <p:nvPr/>
          </p:nvSpPr>
          <p:spPr bwMode="auto">
            <a:xfrm flipV="1">
              <a:off x="4648200" y="3109912"/>
              <a:ext cx="930274" cy="6858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39"/>
            <p:cNvSpPr txBox="1">
              <a:spLocks noChangeArrowheads="1"/>
            </p:cNvSpPr>
            <p:nvPr/>
          </p:nvSpPr>
          <p:spPr bwMode="auto">
            <a:xfrm>
              <a:off x="5118015" y="3251200"/>
              <a:ext cx="185384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 dirty="0" smtClean="0">
                  <a:solidFill>
                    <a:schemeClr val="bg1"/>
                  </a:solidFill>
                </a:rPr>
                <a:t>Notify location</a:t>
              </a:r>
              <a:endParaRPr lang="en-US" altLang="en-US" dirty="0" smtClean="0">
                <a:solidFill>
                  <a:schemeClr val="bg1"/>
                </a:solidFill>
              </a:endParaRPr>
            </a:p>
            <a:p>
              <a:r>
                <a:rPr lang="en-US" altLang="en-US" dirty="0" smtClean="0">
                  <a:solidFill>
                    <a:schemeClr val="bg1"/>
                  </a:solidFill>
                </a:rPr>
                <a:t>of local write</a:t>
              </a:r>
              <a:endParaRPr lang="en-US" altLang="en-US" dirty="0">
                <a:solidFill>
                  <a:schemeClr val="bg1"/>
                </a:solidFill>
              </a:endParaRPr>
            </a:p>
            <a:p>
              <a:endParaRPr lang="en-US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2" name="Line 37"/>
            <p:cNvSpPr>
              <a:spLocks noChangeShapeType="1"/>
            </p:cNvSpPr>
            <p:nvPr/>
          </p:nvSpPr>
          <p:spPr bwMode="auto">
            <a:xfrm>
              <a:off x="6305549" y="3140670"/>
              <a:ext cx="688976" cy="76199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Parallel Execution</a:t>
            </a:r>
            <a:endParaRPr lang="en-US" sz="3600" dirty="0" smtClean="0">
              <a:solidFill>
                <a:schemeClr val="bg1"/>
              </a:solidFill>
            </a:endParaRPr>
          </a:p>
        </p:txBody>
      </p:sp>
      <p:pic>
        <p:nvPicPr>
          <p:cNvPr id="6" name="Picture 6" descr="index-auto-0008-00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353458"/>
            <a:ext cx="680085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" altLang="en-US" sz="4000" dirty="0" smtClean="0">
                <a:solidFill>
                  <a:schemeClr val="bg1"/>
                </a:solidFill>
              </a:rPr>
              <a:t>MapReduce Implementation</a:t>
            </a:r>
            <a:endParaRPr lang="" altLang="en-US" sz="40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311089" y="4096155"/>
            <a:ext cx="5606142" cy="609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Hadoop MapReduce</a:t>
            </a:r>
            <a:endParaRPr lang="en-US" sz="3400" dirty="0"/>
          </a:p>
        </p:txBody>
      </p:sp>
      <p:sp>
        <p:nvSpPr>
          <p:cNvPr id="14" name="Rounded Rectangle 13"/>
          <p:cNvSpPr/>
          <p:nvPr/>
        </p:nvSpPr>
        <p:spPr>
          <a:xfrm>
            <a:off x="10464430" y="3290430"/>
            <a:ext cx="1519979" cy="6091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Giraph</a:t>
            </a:r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990600" y="4105980"/>
            <a:ext cx="4931229" cy="5993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MapReduce</a:t>
            </a:r>
            <a:endParaRPr lang="en-US" sz="3400" dirty="0"/>
          </a:p>
        </p:txBody>
      </p:sp>
      <p:sp>
        <p:nvSpPr>
          <p:cNvPr id="19" name="Rounded Rectangle 18"/>
          <p:cNvSpPr/>
          <p:nvPr/>
        </p:nvSpPr>
        <p:spPr>
          <a:xfrm>
            <a:off x="2972961" y="3319306"/>
            <a:ext cx="1599501" cy="5993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MillWheel</a:t>
            </a:r>
            <a:endParaRPr lang="en-US" sz="2400" dirty="0"/>
          </a:p>
        </p:txBody>
      </p:sp>
      <p:sp>
        <p:nvSpPr>
          <p:cNvPr id="20" name="Rounded Rectangle 19"/>
          <p:cNvSpPr/>
          <p:nvPr/>
        </p:nvSpPr>
        <p:spPr>
          <a:xfrm>
            <a:off x="990600" y="2532633"/>
            <a:ext cx="4931228" cy="599371"/>
          </a:xfrm>
          <a:prstGeom prst="roundRect">
            <a:avLst/>
          </a:prstGeom>
          <a:solidFill>
            <a:srgbClr val="07A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DataFlow</a:t>
            </a:r>
            <a:r>
              <a:rPr lang="en-US" sz="2400" dirty="0" smtClean="0"/>
              <a:t> Model(Apache Beam)</a:t>
            </a:r>
            <a:endParaRPr lang="en-US" sz="2400" dirty="0" smtClean="0"/>
          </a:p>
        </p:txBody>
      </p:sp>
      <p:sp>
        <p:nvSpPr>
          <p:cNvPr id="21" name="Rounded Rectangle 20"/>
          <p:cNvSpPr/>
          <p:nvPr/>
        </p:nvSpPr>
        <p:spPr>
          <a:xfrm>
            <a:off x="990600" y="1798638"/>
            <a:ext cx="4931228" cy="5993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err="1" smtClean="0"/>
              <a:t>TensorFlow</a:t>
            </a:r>
            <a:endParaRPr lang="en-US" sz="3400" dirty="0"/>
          </a:p>
        </p:txBody>
      </p:sp>
      <p:sp>
        <p:nvSpPr>
          <p:cNvPr id="22" name="Rounded Rectangle 21"/>
          <p:cNvSpPr/>
          <p:nvPr/>
        </p:nvSpPr>
        <p:spPr>
          <a:xfrm>
            <a:off x="4643930" y="3319306"/>
            <a:ext cx="1273902" cy="5993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Pregel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920650" y="1322674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Google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195814" y="1371309"/>
            <a:ext cx="178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Open Source</a:t>
            </a:r>
            <a:endParaRPr lang="en-US" sz="24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632979" y="5248538"/>
            <a:ext cx="10926043" cy="907973"/>
            <a:chOff x="632978" y="5248538"/>
            <a:chExt cx="10926043" cy="907973"/>
          </a:xfrm>
        </p:grpSpPr>
        <p:sp>
          <p:nvSpPr>
            <p:cNvPr id="29" name="Rounded Rectangle 28"/>
            <p:cNvSpPr/>
            <p:nvPr/>
          </p:nvSpPr>
          <p:spPr>
            <a:xfrm>
              <a:off x="632978" y="5253315"/>
              <a:ext cx="1524061" cy="8872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MapReduce</a:t>
              </a: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513374" y="5253315"/>
              <a:ext cx="1524061" cy="8872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DAG Computing</a:t>
              </a:r>
              <a:endParaRPr lang="en-US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393770" y="5248538"/>
              <a:ext cx="1524061" cy="88723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Graph Computing</a:t>
              </a:r>
              <a:endParaRPr lang="en-US" dirty="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274166" y="5260934"/>
              <a:ext cx="1524061" cy="887232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Stream Processing</a:t>
              </a:r>
              <a:endParaRPr lang="en-US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154562" y="5269279"/>
              <a:ext cx="1524061" cy="88723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</a:t>
              </a:r>
              <a:r>
                <a:rPr lang="en-US" dirty="0" smtClean="0"/>
                <a:t>Learning</a:t>
              </a:r>
              <a:endParaRPr lang="en-US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0034960" y="5269279"/>
              <a:ext cx="1524061" cy="887232"/>
            </a:xfrm>
            <a:prstGeom prst="roundRect">
              <a:avLst/>
            </a:prstGeom>
            <a:solidFill>
              <a:srgbClr val="07A9A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General Model</a:t>
              </a:r>
              <a:endParaRPr lang="en-US" dirty="0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6378268" y="3290432"/>
            <a:ext cx="1073680" cy="60919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Tez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584945" y="3290430"/>
            <a:ext cx="1349366" cy="59688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Spark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990600" y="3319306"/>
            <a:ext cx="1798589" cy="5993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FlumeJava</a:t>
            </a:r>
            <a:endParaRPr lang="en-US" sz="2400" dirty="0" err="1" smtClean="0"/>
          </a:p>
        </p:txBody>
      </p:sp>
      <p:sp>
        <p:nvSpPr>
          <p:cNvPr id="11" name="Rounded Rectangle 10"/>
          <p:cNvSpPr/>
          <p:nvPr/>
        </p:nvSpPr>
        <p:spPr>
          <a:xfrm>
            <a:off x="6320526" y="1811958"/>
            <a:ext cx="5755360" cy="884914"/>
          </a:xfrm>
          <a:prstGeom prst="roundRect">
            <a:avLst/>
          </a:prstGeom>
          <a:solidFill>
            <a:srgbClr val="07A9AD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ounded Rectangle 22"/>
          <p:cNvSpPr/>
          <p:nvPr/>
        </p:nvSpPr>
        <p:spPr>
          <a:xfrm>
            <a:off x="6389492" y="1922431"/>
            <a:ext cx="932071" cy="7267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39900" y="1922431"/>
            <a:ext cx="1519067" cy="720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GraphX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10089352" y="1922431"/>
            <a:ext cx="1895057" cy="7156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Spark Streaming</a:t>
            </a:r>
            <a:endParaRPr lang="en-US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7451947" y="1916894"/>
            <a:ext cx="857568" cy="7267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SparkNet</a:t>
            </a:r>
            <a:endParaRPr lang="en-US" dirty="0"/>
          </a:p>
        </p:txBody>
      </p:sp>
      <p:sp>
        <p:nvSpPr>
          <p:cNvPr id="42" name="Left Brace 41"/>
          <p:cNvSpPr/>
          <p:nvPr/>
        </p:nvSpPr>
        <p:spPr>
          <a:xfrm rot="16200000">
            <a:off x="9022601" y="78717"/>
            <a:ext cx="351212" cy="5755360"/>
          </a:xfrm>
          <a:prstGeom prst="leftBrace">
            <a:avLst>
              <a:gd name="adj1" fmla="val 8333"/>
              <a:gd name="adj2" fmla="val 31521"/>
            </a:avLst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9114160" y="3287942"/>
            <a:ext cx="1130792" cy="5993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  <a:r>
              <a:rPr lang="en-US" sz="2400" smtClean="0"/>
              <a:t>torm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8" grpId="0" bldLvl="0" animBg="1"/>
      <p:bldP spid="9" grpId="0" bldLvl="0" animBg="1"/>
      <p:bldP spid="18" grpId="0" bldLvl="0" animBg="1"/>
      <p:bldP spid="11" grpId="0" bldLvl="0" animBg="1"/>
      <p:bldP spid="23" grpId="0" bldLvl="0" animBg="1"/>
      <p:bldP spid="24" grpId="0" bldLvl="0" animBg="1"/>
      <p:bldP spid="25" grpId="0" bldLvl="0" animBg="1"/>
      <p:bldP spid="41" grpId="0" bldLvl="0" animBg="1"/>
      <p:bldP spid="42" grpId="0" bldLvl="0" animBg="1"/>
      <p:bldP spid="3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821180" y="913130"/>
            <a:ext cx="777240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2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Pseudo Code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map(String key, String value)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// key: document name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// value: document contents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for each word w in value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   EmitIntermediate(w, "1")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1180" y="3817620"/>
            <a:ext cx="83731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reduce(String key, Iterator values):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// key: word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// values: a list of counts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  for each v in values: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    result += ParseInt(v);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400" b="1">
                <a:solidFill>
                  <a:schemeClr val="bg1"/>
                </a:solidFill>
                <a:latin typeface="Bitstream Vera Sans Mono" panose="020B0609030804020204" charset="0"/>
                <a:cs typeface="Bitstream Vera Sans Mono" panose="020B0609030804020204" charset="0"/>
                <a:sym typeface="+mn-ea"/>
              </a:rPr>
              <a:t>    Emit(AsString(result));</a:t>
            </a:r>
            <a:endParaRPr lang="en-US" sz="2400" b="1">
              <a:solidFill>
                <a:schemeClr val="bg1"/>
              </a:solidFill>
              <a:latin typeface="Bitstream Vera Sans Mono" panose="020B0609030804020204" charset="0"/>
              <a:cs typeface="Bitstream Vera Sans Mono" panose="020B06090308040202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0" y="2952115"/>
            <a:ext cx="10515600" cy="954405"/>
          </a:xfrm>
        </p:spPr>
        <p:txBody>
          <a:bodyPr/>
          <a:p>
            <a:pPr marL="0" indent="0" algn="ctr">
              <a:buNone/>
            </a:pPr>
            <a:r>
              <a:rPr lang="" altLang="en-US" sz="5400" b="1">
                <a:solidFill>
                  <a:schemeClr val="bg1"/>
                </a:solidFill>
              </a:rPr>
              <a:t>Thank You</a:t>
            </a:r>
            <a:endParaRPr lang="" altLang="en-US" sz="5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p>
            <a:pPr algn="ctr"/>
            <a:r>
              <a:rPr lang="" altLang="en-US" sz="3200" b="0" dirty="0" smtClean="0">
                <a:solidFill>
                  <a:schemeClr val="bg1"/>
                </a:solidFill>
                <a:effectLst/>
              </a:rPr>
              <a:t>About the Authors</a:t>
            </a:r>
            <a:endParaRPr lang="" altLang="en-US" sz="3200" b="0" dirty="0" smtClean="0">
              <a:solidFill>
                <a:schemeClr val="bg1"/>
              </a:solidFill>
              <a:effectLst/>
            </a:endParaRPr>
          </a:p>
        </p:txBody>
      </p:sp>
      <p:pic>
        <p:nvPicPr>
          <p:cNvPr id="1028" name="Picture 4" descr="http://www.slate.com/content/dam/slate/articles/technology/technology/2013/01/120117_TECH_jeffdean.jpg.CROP.article250-medium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274" y="1584597"/>
            <a:ext cx="2492623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qph.is.quoracdn.net/main-qimg-82c2f7e70e58cb7d6b2751ad5ed96555?convert_to_webp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17" y="1582782"/>
            <a:ext cx="3271859" cy="356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9485" y="980440"/>
            <a:ext cx="4726940" cy="3152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170" y="2202815"/>
            <a:ext cx="5057140" cy="37928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87465" y="864870"/>
            <a:ext cx="485584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8800" b="1">
                <a:solidFill>
                  <a:schemeClr val="bg1"/>
                </a:solidFill>
              </a:rPr>
              <a:t>Big Data</a:t>
            </a:r>
            <a:endParaRPr lang="en-US" altLang="en-US" sz="88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7700" y="4550410"/>
            <a:ext cx="52101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400" b="1">
                <a:solidFill>
                  <a:schemeClr val="bg1"/>
                </a:solidFill>
              </a:rPr>
              <a:t>Huge Challenge to Process it</a:t>
            </a:r>
            <a:endParaRPr lang="en-US" altLang="en-US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p>
            <a:r>
              <a:rPr lang="" altLang="en-US" sz="4400">
                <a:solidFill>
                  <a:schemeClr val="bg1"/>
                </a:solidFill>
              </a:rPr>
              <a:t>Motivation</a:t>
            </a:r>
            <a:endParaRPr lang="" altLang="en-US" sz="440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3200" dirty="0" smtClean="0">
                <a:solidFill>
                  <a:schemeClr val="bg1"/>
                </a:solidFill>
              </a:rPr>
              <a:t>Challenge at google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Input data too large -&gt; distributed computing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Most computations are straightforward(log processing, inverted index) </a:t>
            </a:r>
            <a:r>
              <a:rPr lang="en-US" sz="2800" dirty="0">
                <a:solidFill>
                  <a:schemeClr val="bg1"/>
                </a:solidFill>
              </a:rPr>
              <a:t>-&gt; boring </a:t>
            </a:r>
            <a:r>
              <a:rPr lang="en-US" sz="2800" dirty="0" smtClean="0">
                <a:solidFill>
                  <a:schemeClr val="bg1"/>
                </a:solidFill>
              </a:rPr>
              <a:t>work 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8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Complexity of distributed computing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Machine failure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Scheduling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864995" y="2444115"/>
            <a:ext cx="904748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MapReduce is a programming </a:t>
            </a:r>
            <a:r>
              <a:rPr lang="en-US" altLang="en-US" sz="2800" b="1">
                <a:solidFill>
                  <a:schemeClr val="bg1"/>
                </a:solidFill>
              </a:rPr>
              <a:t>model </a:t>
            </a:r>
            <a:r>
              <a:rPr lang="en-US" sz="2800" b="1">
                <a:solidFill>
                  <a:schemeClr val="bg1"/>
                </a:solidFill>
              </a:rPr>
              <a:t>that allows to perform distributed and parallel processing on large data sets in a distributed environment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64995" y="1436370"/>
            <a:ext cx="35356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4400" b="1">
                <a:solidFill>
                  <a:schemeClr val="bg1"/>
                </a:solidFill>
              </a:rPr>
              <a:t>MapReduce</a:t>
            </a:r>
            <a:endParaRPr lang="" altLang="en-US" sz="44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499745"/>
            <a:ext cx="10515600" cy="1325563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Solution: MapReduce</a:t>
            </a:r>
            <a:endParaRPr lang="en-US" sz="4000" dirty="0" smtClean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MapReduce as the distributed programing </a:t>
            </a:r>
            <a:r>
              <a:rPr lang="en-US" sz="3200" dirty="0" smtClean="0">
                <a:solidFill>
                  <a:schemeClr val="bg1"/>
                </a:solidFill>
              </a:rPr>
              <a:t>infrastructure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1"/>
            <a:endParaRPr lang="en-US" sz="600" dirty="0" smtClean="0">
              <a:solidFill>
                <a:schemeClr val="bg1"/>
              </a:solidFill>
            </a:endParaRPr>
          </a:p>
          <a:p>
            <a:pPr lvl="1"/>
            <a:r>
              <a:rPr lang="en-US" sz="2800" dirty="0" smtClean="0">
                <a:solidFill>
                  <a:schemeClr val="bg1"/>
                </a:solidFill>
              </a:rPr>
              <a:t>Simple Programming interface: Map + Reduce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endParaRPr lang="en-US" sz="900" dirty="0" smtClean="0">
              <a:solidFill>
                <a:schemeClr val="bg1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sz="2800" dirty="0" smtClean="0">
                <a:solidFill>
                  <a:schemeClr val="bg1"/>
                </a:solidFill>
              </a:rPr>
              <a:t>Distributed implementation that hides </a:t>
            </a:r>
            <a:r>
              <a:rPr lang="en-US" sz="2800" dirty="0">
                <a:solidFill>
                  <a:schemeClr val="bg1"/>
                </a:solidFill>
              </a:rPr>
              <a:t>all the messy </a:t>
            </a:r>
            <a:r>
              <a:rPr lang="en-US" sz="2800" dirty="0" smtClean="0">
                <a:solidFill>
                  <a:schemeClr val="bg1"/>
                </a:solidFill>
              </a:rPr>
              <a:t>details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Fault tolerance</a:t>
            </a:r>
            <a:endParaRPr lang="en-US" sz="2400" dirty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I/O scheduling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parallelization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Programing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Programmer only need to specify two functions:</a:t>
            </a:r>
            <a:endParaRPr lang="en-US" sz="3200" dirty="0" smtClean="0"/>
          </a:p>
          <a:p>
            <a:pPr lvl="1"/>
            <a:endParaRPr lang="en-US" sz="600" dirty="0" smtClean="0"/>
          </a:p>
          <a:p>
            <a:pPr lvl="1"/>
            <a:r>
              <a:rPr lang="en-US" sz="2800" b="1" dirty="0" smtClean="0">
                <a:solidFill>
                  <a:schemeClr val="accent2"/>
                </a:solidFill>
              </a:rPr>
              <a:t>Map Function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map (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in_key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in_value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) -&gt; list(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out_key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intermediate_value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) </a:t>
            </a:r>
            <a:endParaRPr lang="en-US" sz="2800" dirty="0" smtClean="0">
              <a:solidFill>
                <a:schemeClr val="bg1"/>
              </a:solidFill>
              <a:latin typeface="EucrosiaUPC" panose="02020603050405020304" pitchFamily="18" charset="-34"/>
              <a:cs typeface="EucrosiaUPC" panose="02020603050405020304" pitchFamily="18" charset="-34"/>
            </a:endParaRP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Process input key/value pair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2"/>
            <a:r>
              <a:rPr lang="en-US" sz="2400" dirty="0" smtClean="0">
                <a:solidFill>
                  <a:schemeClr val="bg1"/>
                </a:solidFill>
              </a:rPr>
              <a:t>Produce set of output key/intermediate value pairs</a:t>
            </a:r>
            <a:endParaRPr lang="en-US" sz="2400" dirty="0" smtClean="0">
              <a:solidFill>
                <a:schemeClr val="accent1"/>
              </a:solidFill>
            </a:endParaRPr>
          </a:p>
          <a:p>
            <a:pPr lvl="1"/>
            <a:endParaRPr lang="en-US" sz="900" dirty="0" smtClean="0"/>
          </a:p>
          <a:p>
            <a:pPr marL="685800" lvl="2">
              <a:spcBef>
                <a:spcPts val="1000"/>
              </a:spcBef>
            </a:pPr>
            <a:r>
              <a:rPr lang="en-US" sz="2800" b="1" dirty="0" smtClean="0">
                <a:solidFill>
                  <a:schemeClr val="accent2"/>
                </a:solidFill>
              </a:rPr>
              <a:t>Reduce Function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sz="2800" dirty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r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educe (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out_key</a:t>
            </a:r>
            <a:r>
              <a:rPr lang="en-US" sz="2800" dirty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, 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intermediate_value</a:t>
            </a:r>
            <a:r>
              <a:rPr lang="en-US" sz="2800" dirty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) -&gt; 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list(</a:t>
            </a:r>
            <a:r>
              <a:rPr lang="en-US" sz="2800" dirty="0" err="1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out_value</a:t>
            </a:r>
            <a:r>
              <a:rPr lang="en-US" sz="2800" dirty="0" smtClean="0">
                <a:solidFill>
                  <a:schemeClr val="bg1"/>
                </a:solidFill>
                <a:latin typeface="EucrosiaUPC" panose="02020603050405020304" pitchFamily="18" charset="-34"/>
                <a:cs typeface="EucrosiaUPC" panose="02020603050405020304" pitchFamily="18" charset="-34"/>
              </a:rPr>
              <a:t>)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Process intermediate key/value pairs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Combines intermediate values per unique key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1143000" lvl="3">
              <a:spcBef>
                <a:spcPts val="1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Produce a set of merged output values(usually just one)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Programming Model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EECS 582 – W16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>
                <a:solidFill>
                  <a:schemeClr val="bg1"/>
                </a:solidFill>
              </a:rPr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605561" y="3410856"/>
            <a:ext cx="2887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[input (key, value)]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545771" y="1567543"/>
            <a:ext cx="1001485" cy="4569392"/>
            <a:chOff x="1545771" y="1567543"/>
            <a:chExt cx="1001485" cy="4569392"/>
          </a:xfrm>
        </p:grpSpPr>
        <p:sp>
          <p:nvSpPr>
            <p:cNvPr id="3" name="Rectangle 2"/>
            <p:cNvSpPr/>
            <p:nvPr/>
          </p:nvSpPr>
          <p:spPr>
            <a:xfrm>
              <a:off x="1545771" y="1567543"/>
              <a:ext cx="1001485" cy="45693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23570" y="1954312"/>
              <a:ext cx="638629" cy="7598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09054" y="2970816"/>
              <a:ext cx="638629" cy="7598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09053" y="3987320"/>
              <a:ext cx="638629" cy="7598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12683" y="5003824"/>
              <a:ext cx="638629" cy="75985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012264" y="1567543"/>
            <a:ext cx="1682020" cy="4569392"/>
            <a:chOff x="4012264" y="1567543"/>
            <a:chExt cx="1682020" cy="4569392"/>
          </a:xfrm>
        </p:grpSpPr>
        <p:grpSp>
          <p:nvGrpSpPr>
            <p:cNvPr id="30" name="Group 29"/>
            <p:cNvGrpSpPr/>
            <p:nvPr/>
          </p:nvGrpSpPr>
          <p:grpSpPr>
            <a:xfrm>
              <a:off x="4012264" y="1567543"/>
              <a:ext cx="1001485" cy="4569392"/>
              <a:chOff x="4038600" y="1598378"/>
              <a:chExt cx="1001485" cy="456939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038600" y="1598378"/>
                <a:ext cx="1001485" cy="456939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216399" y="1985147"/>
                <a:ext cx="638629" cy="75985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201883" y="3001651"/>
                <a:ext cx="638629" cy="75985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4201882" y="4018155"/>
                <a:ext cx="638629" cy="759858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4205512" y="5034659"/>
                <a:ext cx="638629" cy="75985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 rot="16200000">
              <a:off x="3427028" y="3621464"/>
              <a:ext cx="40112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[Intermediate (key, value)]</a:t>
              </a:r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010397" y="1953063"/>
            <a:ext cx="653146" cy="3841454"/>
            <a:chOff x="7010397" y="1953063"/>
            <a:chExt cx="653146" cy="3841454"/>
          </a:xfrm>
        </p:grpSpPr>
        <p:sp>
          <p:nvSpPr>
            <p:cNvPr id="19" name="Rounded Rectangle 18"/>
            <p:cNvSpPr/>
            <p:nvPr/>
          </p:nvSpPr>
          <p:spPr>
            <a:xfrm>
              <a:off x="7024914" y="1953063"/>
              <a:ext cx="638629" cy="75985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010398" y="3001651"/>
              <a:ext cx="638629" cy="75985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010397" y="3986071"/>
              <a:ext cx="638629" cy="75985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014027" y="5034659"/>
              <a:ext cx="638629" cy="759858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953829" y="1686667"/>
            <a:ext cx="3923197" cy="4539961"/>
            <a:chOff x="7953829" y="1686667"/>
            <a:chExt cx="3923197" cy="4539961"/>
          </a:xfrm>
        </p:grpSpPr>
        <p:sp>
          <p:nvSpPr>
            <p:cNvPr id="23" name="Right Brace 22"/>
            <p:cNvSpPr/>
            <p:nvPr/>
          </p:nvSpPr>
          <p:spPr>
            <a:xfrm>
              <a:off x="7953829" y="1985147"/>
              <a:ext cx="1451428" cy="1745527"/>
            </a:xfrm>
            <a:prstGeom prst="rightBrac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7953829" y="3995080"/>
              <a:ext cx="1451428" cy="1745527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908572" y="2490661"/>
              <a:ext cx="1219200" cy="69668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08571" y="4519500"/>
              <a:ext cx="1219200" cy="69668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9345435" y="3695038"/>
              <a:ext cx="45399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[Unique key, output value list]</a:t>
              </a:r>
              <a:endParaRPr lang="en-US" sz="28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47682" y="2318974"/>
            <a:ext cx="1842381" cy="3095614"/>
            <a:chOff x="2347682" y="2318974"/>
            <a:chExt cx="1842381" cy="309561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362199" y="2318974"/>
              <a:ext cx="18278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362199" y="3350745"/>
              <a:ext cx="18278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2347682" y="4367249"/>
              <a:ext cx="18278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362199" y="5414588"/>
              <a:ext cx="182786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814176" y="2332992"/>
            <a:ext cx="2210738" cy="3081596"/>
            <a:chOff x="4814176" y="2332992"/>
            <a:chExt cx="2210738" cy="3081596"/>
          </a:xfrm>
        </p:grpSpPr>
        <p:cxnSp>
          <p:nvCxnSpPr>
            <p:cNvPr id="45" name="Straight Arrow Connector 44"/>
            <p:cNvCxnSpPr>
              <a:stCxn id="13" idx="3"/>
              <a:endCxn id="19" idx="1"/>
            </p:cNvCxnSpPr>
            <p:nvPr/>
          </p:nvCxnSpPr>
          <p:spPr>
            <a:xfrm flipV="1">
              <a:off x="4828692" y="2332992"/>
              <a:ext cx="2196222" cy="12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817805" y="4362114"/>
              <a:ext cx="2196222" cy="124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20" idx="1"/>
            </p:cNvCxnSpPr>
            <p:nvPr/>
          </p:nvCxnSpPr>
          <p:spPr>
            <a:xfrm flipV="1">
              <a:off x="4828692" y="3381580"/>
              <a:ext cx="2181706" cy="200043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3"/>
              <a:endCxn id="22" idx="1"/>
            </p:cNvCxnSpPr>
            <p:nvPr/>
          </p:nvCxnSpPr>
          <p:spPr>
            <a:xfrm>
              <a:off x="4814176" y="3350745"/>
              <a:ext cx="2199851" cy="206384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2535806" y="6081999"/>
            <a:ext cx="1487908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Map Function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52046" y="6119993"/>
            <a:ext cx="270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Shuffle (merge sort by key)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234128" y="6119993"/>
            <a:ext cx="1716304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Reduce function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Example: </a:t>
            </a:r>
            <a:r>
              <a:rPr lang="en-US" sz="2800" dirty="0" err="1" smtClean="0">
                <a:solidFill>
                  <a:schemeClr val="bg1"/>
                </a:solidFill>
              </a:rPr>
              <a:t>WordCount</a:t>
            </a:r>
            <a:endParaRPr lang="en-US" sz="2800" dirty="0" err="1" smtClean="0">
              <a:solidFill>
                <a:schemeClr val="bg1"/>
              </a:solidFill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838200" y="1357714"/>
            <a:ext cx="1490870" cy="4869945"/>
            <a:chOff x="838200" y="1357714"/>
            <a:chExt cx="1490870" cy="4869945"/>
          </a:xfrm>
        </p:grpSpPr>
        <p:sp>
          <p:nvSpPr>
            <p:cNvPr id="3" name="Rounded Rectangle 2"/>
            <p:cNvSpPr/>
            <p:nvPr/>
          </p:nvSpPr>
          <p:spPr>
            <a:xfrm>
              <a:off x="838200" y="1819379"/>
              <a:ext cx="1490870" cy="4408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the small brown fox</a:t>
              </a:r>
              <a:endParaRPr lang="en-US" sz="2000" dirty="0" smtClean="0">
                <a:solidFill>
                  <a:schemeClr val="bg1"/>
                </a:solidFill>
              </a:endParaRPr>
            </a:p>
            <a:p>
              <a:pPr algn="ctr"/>
              <a:endParaRPr lang="en-US" sz="20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a fox speaks to another fox</a:t>
              </a:r>
              <a:endParaRPr lang="en-US" sz="2000" dirty="0" smtClean="0">
                <a:solidFill>
                  <a:schemeClr val="bg1"/>
                </a:solidFill>
              </a:endParaRPr>
            </a:p>
            <a:p>
              <a:pPr algn="ctr"/>
              <a:endParaRPr lang="en-US" sz="2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brown cow cross the road</a:t>
              </a:r>
              <a:endParaRPr lang="en-US" sz="20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58678" y="1357714"/>
              <a:ext cx="8499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Input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051897" y="1360324"/>
            <a:ext cx="2920844" cy="4020859"/>
            <a:chOff x="5051897" y="1360324"/>
            <a:chExt cx="2920844" cy="4020859"/>
          </a:xfrm>
        </p:grpSpPr>
        <p:grpSp>
          <p:nvGrpSpPr>
            <p:cNvPr id="45" name="Group 44"/>
            <p:cNvGrpSpPr/>
            <p:nvPr/>
          </p:nvGrpSpPr>
          <p:grpSpPr>
            <a:xfrm>
              <a:off x="5051897" y="2358189"/>
              <a:ext cx="2920844" cy="3022994"/>
              <a:chOff x="5051897" y="2358189"/>
              <a:chExt cx="2920844" cy="3022994"/>
            </a:xfrm>
          </p:grpSpPr>
          <p:cxnSp>
            <p:nvCxnSpPr>
              <p:cNvPr id="37" name="Straight Arrow Connector 36"/>
              <p:cNvCxnSpPr>
                <a:stCxn id="17" idx="3"/>
                <a:endCxn id="19" idx="1"/>
              </p:cNvCxnSpPr>
              <p:nvPr/>
            </p:nvCxnSpPr>
            <p:spPr>
              <a:xfrm flipV="1">
                <a:off x="5051897" y="3205741"/>
                <a:ext cx="2909577" cy="66948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/>
              <p:cNvGrpSpPr/>
              <p:nvPr/>
            </p:nvGrpSpPr>
            <p:grpSpPr>
              <a:xfrm>
                <a:off x="5051897" y="2358189"/>
                <a:ext cx="2920844" cy="3022994"/>
                <a:chOff x="5051897" y="2358189"/>
                <a:chExt cx="2920844" cy="3022994"/>
              </a:xfrm>
            </p:grpSpPr>
            <p:cxnSp>
              <p:nvCxnSpPr>
                <p:cNvPr id="33" name="Straight Arrow Connector 32"/>
                <p:cNvCxnSpPr>
                  <a:stCxn id="16" idx="3"/>
                  <a:endCxn id="19" idx="1"/>
                </p:cNvCxnSpPr>
                <p:nvPr/>
              </p:nvCxnSpPr>
              <p:spPr>
                <a:xfrm>
                  <a:off x="5051898" y="2358189"/>
                  <a:ext cx="2909576" cy="84755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6" idx="3"/>
                  <a:endCxn id="20" idx="1"/>
                </p:cNvCxnSpPr>
                <p:nvPr/>
              </p:nvCxnSpPr>
              <p:spPr>
                <a:xfrm>
                  <a:off x="5051898" y="2358189"/>
                  <a:ext cx="2920843" cy="272163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17" idx="3"/>
                  <a:endCxn id="20" idx="1"/>
                </p:cNvCxnSpPr>
                <p:nvPr/>
              </p:nvCxnSpPr>
              <p:spPr>
                <a:xfrm>
                  <a:off x="5051897" y="3875221"/>
                  <a:ext cx="2920844" cy="120459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>
                  <a:stCxn id="18" idx="3"/>
                  <a:endCxn id="19" idx="1"/>
                </p:cNvCxnSpPr>
                <p:nvPr/>
              </p:nvCxnSpPr>
              <p:spPr>
                <a:xfrm flipV="1">
                  <a:off x="5051898" y="3205741"/>
                  <a:ext cx="2909576" cy="217544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>
                  <a:stCxn id="18" idx="3"/>
                  <a:endCxn id="20" idx="1"/>
                </p:cNvCxnSpPr>
                <p:nvPr/>
              </p:nvCxnSpPr>
              <p:spPr>
                <a:xfrm flipV="1">
                  <a:off x="5051898" y="5079819"/>
                  <a:ext cx="2920843" cy="3013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/>
            <p:cNvSpPr txBox="1"/>
            <p:nvPr/>
          </p:nvSpPr>
          <p:spPr>
            <a:xfrm>
              <a:off x="6119800" y="1360324"/>
              <a:ext cx="1060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Shuffle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628812" y="1365361"/>
            <a:ext cx="1229313" cy="4578238"/>
            <a:chOff x="2628812" y="1365361"/>
            <a:chExt cx="1229313" cy="4578238"/>
          </a:xfrm>
        </p:grpSpPr>
        <p:sp>
          <p:nvSpPr>
            <p:cNvPr id="8" name="TextBox 7"/>
            <p:cNvSpPr txBox="1"/>
            <p:nvPr/>
          </p:nvSpPr>
          <p:spPr>
            <a:xfrm>
              <a:off x="2814693" y="1365361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Split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28812" y="1937317"/>
              <a:ext cx="1229313" cy="1038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the small brown fox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628812" y="3357043"/>
              <a:ext cx="1229313" cy="1038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a fox speaks to another fox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628812" y="4905106"/>
              <a:ext cx="1229313" cy="10384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b</a:t>
              </a:r>
              <a:r>
                <a:rPr lang="en-US" sz="1600" dirty="0" smtClean="0">
                  <a:solidFill>
                    <a:schemeClr val="bg1"/>
                  </a:solidFill>
                </a:rPr>
                <a:t>rown cow cross the road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51878" y="1368275"/>
            <a:ext cx="785179" cy="4213434"/>
            <a:chOff x="4351878" y="1368275"/>
            <a:chExt cx="785179" cy="4213434"/>
          </a:xfrm>
        </p:grpSpPr>
        <p:sp>
          <p:nvSpPr>
            <p:cNvPr id="10" name="TextBox 9"/>
            <p:cNvSpPr txBox="1"/>
            <p:nvPr/>
          </p:nvSpPr>
          <p:spPr>
            <a:xfrm>
              <a:off x="4380119" y="1368275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Map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351878" y="2157662"/>
              <a:ext cx="700020" cy="3424047"/>
              <a:chOff x="4351878" y="2157662"/>
              <a:chExt cx="700020" cy="3424047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4351879" y="2157662"/>
                <a:ext cx="700019" cy="40105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Map</a:t>
                </a: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4351878" y="3674694"/>
                <a:ext cx="700019" cy="40105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Map</a:t>
                </a: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351879" y="5180656"/>
                <a:ext cx="700019" cy="40105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Map</a:t>
                </a:r>
                <a:endParaRPr lang="en-US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7887023" y="1360560"/>
            <a:ext cx="1107419" cy="3949189"/>
            <a:chOff x="7887023" y="1360560"/>
            <a:chExt cx="1107419" cy="3949189"/>
          </a:xfrm>
        </p:grpSpPr>
        <p:sp>
          <p:nvSpPr>
            <p:cNvPr id="12" name="TextBox 11"/>
            <p:cNvSpPr txBox="1"/>
            <p:nvPr/>
          </p:nvSpPr>
          <p:spPr>
            <a:xfrm>
              <a:off x="7887023" y="1360560"/>
              <a:ext cx="1107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Reduce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961474" y="2975810"/>
              <a:ext cx="969783" cy="2333939"/>
              <a:chOff x="7961474" y="2975810"/>
              <a:chExt cx="969783" cy="2333939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7961474" y="2975810"/>
                <a:ext cx="958516" cy="45986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Reduce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7972741" y="4849888"/>
                <a:ext cx="958516" cy="45986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</a:rPr>
                  <a:t>Reduce</a:t>
                </a:r>
                <a:endParaRPr lang="en-US" sz="1600" dirty="0" smtClean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5116206" y="1774615"/>
            <a:ext cx="1239442" cy="4453997"/>
            <a:chOff x="5116206" y="1774615"/>
            <a:chExt cx="1239442" cy="4453997"/>
          </a:xfrm>
        </p:grpSpPr>
        <p:sp>
          <p:nvSpPr>
            <p:cNvPr id="23" name="TextBox 22"/>
            <p:cNvSpPr txBox="1"/>
            <p:nvPr/>
          </p:nvSpPr>
          <p:spPr>
            <a:xfrm>
              <a:off x="5163631" y="1774615"/>
              <a:ext cx="11310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&lt;the,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&lt;small,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&lt;brown,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&lt;fox, 1&gt;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16206" y="3219777"/>
              <a:ext cx="123944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&lt;a,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&lt;fox, </a:t>
              </a:r>
              <a:r>
                <a:rPr lang="en-US" sz="1600" dirty="0">
                  <a:solidFill>
                    <a:schemeClr val="bg1"/>
                  </a:solidFill>
                </a:rPr>
                <a:t>1</a:t>
              </a:r>
              <a:r>
                <a:rPr lang="en-US" sz="1600" dirty="0" smtClean="0">
                  <a:solidFill>
                    <a:schemeClr val="bg1"/>
                  </a:solidFill>
                </a:rPr>
                <a:t>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&lt;fox,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&lt;speaks,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&lt;to,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&lt;another, 1&gt;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70387" y="5151394"/>
              <a:ext cx="10164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&lt;cow,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&lt;cross,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&lt;the, 1&gt;</a:t>
              </a:r>
              <a:endParaRPr lang="en-US" sz="1600" dirty="0" smtClean="0">
                <a:solidFill>
                  <a:schemeClr val="bg1"/>
                </a:solidFill>
              </a:endParaRPr>
            </a:p>
            <a:p>
              <a:r>
                <a:rPr lang="en-US" sz="1600" dirty="0" smtClean="0">
                  <a:solidFill>
                    <a:schemeClr val="bg1"/>
                  </a:solidFill>
                </a:rPr>
                <a:t>&lt;road, 1&gt;</a:t>
              </a:r>
              <a:endParaRPr lang="en-US" sz="16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366722" y="2407352"/>
            <a:ext cx="256008" cy="3174844"/>
            <a:chOff x="2366722" y="2407352"/>
            <a:chExt cx="256008" cy="3174844"/>
          </a:xfrm>
        </p:grpSpPr>
        <p:sp>
          <p:nvSpPr>
            <p:cNvPr id="26" name="Right Arrow 25"/>
            <p:cNvSpPr/>
            <p:nvPr/>
          </p:nvSpPr>
          <p:spPr>
            <a:xfrm>
              <a:off x="2373508" y="2407352"/>
              <a:ext cx="249222" cy="302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2366722" y="3745375"/>
              <a:ext cx="249222" cy="302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2373508" y="5279471"/>
              <a:ext cx="249222" cy="3027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881317" y="2229807"/>
            <a:ext cx="470561" cy="3323771"/>
            <a:chOff x="3881317" y="2229807"/>
            <a:chExt cx="470561" cy="3323771"/>
          </a:xfrm>
        </p:grpSpPr>
        <p:sp>
          <p:nvSpPr>
            <p:cNvPr id="29" name="Right Arrow 28"/>
            <p:cNvSpPr/>
            <p:nvPr/>
          </p:nvSpPr>
          <p:spPr>
            <a:xfrm>
              <a:off x="3904509" y="2229807"/>
              <a:ext cx="447369" cy="245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3885477" y="3752474"/>
              <a:ext cx="447369" cy="245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" name="Right Arrow 30"/>
            <p:cNvSpPr/>
            <p:nvPr/>
          </p:nvSpPr>
          <p:spPr>
            <a:xfrm>
              <a:off x="3881317" y="5308087"/>
              <a:ext cx="447369" cy="245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119930" y="1360561"/>
            <a:ext cx="1909017" cy="4615992"/>
            <a:chOff x="9119930" y="1360561"/>
            <a:chExt cx="1909017" cy="4615992"/>
          </a:xfrm>
        </p:grpSpPr>
        <p:sp>
          <p:nvSpPr>
            <p:cNvPr id="13" name="TextBox 12"/>
            <p:cNvSpPr txBox="1"/>
            <p:nvPr/>
          </p:nvSpPr>
          <p:spPr>
            <a:xfrm>
              <a:off x="9701567" y="1360561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bg1"/>
                  </a:solidFill>
                </a:rPr>
                <a:t>Output</a:t>
              </a:r>
              <a:endParaRPr lang="en-US" sz="2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9701567" y="1937318"/>
              <a:ext cx="1327380" cy="183257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a, 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  <a:r>
                <a:rPr lang="en-US" dirty="0" smtClean="0">
                  <a:solidFill>
                    <a:schemeClr val="bg1"/>
                  </a:solidFill>
                </a:rPr>
                <a:t>nother 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brown, 2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cross, </a:t>
              </a:r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cow, 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fox, 3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9701567" y="4292110"/>
              <a:ext cx="1327380" cy="168444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road, 1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small, 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dirty="0" smtClean="0">
                  <a:solidFill>
                    <a:schemeClr val="bg1"/>
                  </a:solidFill>
                </a:rPr>
                <a:t>peaks, 1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the, 2</a:t>
              </a:r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to, 1</a:t>
              </a:r>
              <a:endParaRPr 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47" name="Right Arrow 46"/>
            <p:cNvSpPr/>
            <p:nvPr/>
          </p:nvSpPr>
          <p:spPr>
            <a:xfrm>
              <a:off x="9119931" y="3052405"/>
              <a:ext cx="447369" cy="245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Right Arrow 47"/>
            <p:cNvSpPr/>
            <p:nvPr/>
          </p:nvSpPr>
          <p:spPr>
            <a:xfrm>
              <a:off x="9119930" y="4935165"/>
              <a:ext cx="447369" cy="245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5163630" y="2263003"/>
            <a:ext cx="1131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&lt;brown, 1&gt;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37057" y="4918248"/>
            <a:ext cx="1131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&lt;brown, 1&gt;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707 -0.2226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1113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16498 0.0796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2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allAtOnce"/>
      <p:bldP spid="64" grpId="0"/>
      <p:bldP spid="64" grpId="1"/>
    </p:bldLst>
  </p:timing>
</p:sld>
</file>

<file path=ppt/theme/theme1.xml><?xml version="1.0" encoding="utf-8"?>
<a:theme xmlns:a="http://schemas.openxmlformats.org/drawingml/2006/main" name="Office 主题​​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2638</Words>
  <Application>WPS Presentation</Application>
  <PresentationFormat>宽屏</PresentationFormat>
  <Paragraphs>278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SimSun</vt:lpstr>
      <vt:lpstr>Wingdings</vt:lpstr>
      <vt:lpstr>东文宋体</vt:lpstr>
      <vt:lpstr>Droid Sans Fallback</vt:lpstr>
      <vt:lpstr>Bitstream Vera Sans Mono</vt:lpstr>
      <vt:lpstr>微软雅黑</vt:lpstr>
      <vt:lpstr>Arial Unicode MS</vt:lpstr>
      <vt:lpstr>SimSun</vt:lpstr>
      <vt:lpstr>Arial Black</vt:lpstr>
      <vt:lpstr>Gill Sans</vt:lpstr>
      <vt:lpstr>Gubbi</vt:lpstr>
      <vt:lpstr>Arial</vt:lpstr>
      <vt:lpstr>Gill Sans Light</vt:lpstr>
      <vt:lpstr>MT Extra</vt:lpstr>
      <vt:lpstr>Times New Roman</vt:lpstr>
      <vt:lpstr>EucrosiaUPC</vt:lpstr>
      <vt:lpstr>FreeSerif</vt:lpstr>
      <vt:lpstr>Verdana</vt:lpstr>
      <vt:lpstr>SimSun</vt:lpstr>
      <vt:lpstr>Office 主题​​</vt:lpstr>
      <vt:lpstr>MapReduce: Simplified Data Processing on Large Cluster</vt:lpstr>
      <vt:lpstr>About the Authors</vt:lpstr>
      <vt:lpstr>PowerPoint 演示文稿</vt:lpstr>
      <vt:lpstr>Motivation</vt:lpstr>
      <vt:lpstr>PowerPoint 演示文稿</vt:lpstr>
      <vt:lpstr>Solution: MapReduce</vt:lpstr>
      <vt:lpstr>Programing Model</vt:lpstr>
      <vt:lpstr>Programming Model</vt:lpstr>
      <vt:lpstr>Example: WordCount</vt:lpstr>
      <vt:lpstr>Execution</vt:lpstr>
      <vt:lpstr>Control Flow and data flow</vt:lpstr>
      <vt:lpstr>Parallel Execution</vt:lpstr>
      <vt:lpstr>Post MapReduce System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jarvis</dc:creator>
  <cp:lastModifiedBy>jarvis</cp:lastModifiedBy>
  <cp:revision>27</cp:revision>
  <dcterms:created xsi:type="dcterms:W3CDTF">2019-12-09T01:11:59Z</dcterms:created>
  <dcterms:modified xsi:type="dcterms:W3CDTF">2019-12-09T01:11:59Z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