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4"/>
  </p:handoutMasterIdLst>
  <p:sldIdLst>
    <p:sldId id="256" r:id="rId3"/>
    <p:sldId id="262" r:id="rId5"/>
    <p:sldId id="265" r:id="rId6"/>
    <p:sldId id="259" r:id="rId7"/>
    <p:sldId id="257" r:id="rId8"/>
    <p:sldId id="258" r:id="rId9"/>
    <p:sldId id="263" r:id="rId10"/>
    <p:sldId id="264" r:id="rId11"/>
    <p:sldId id="271" r:id="rId12"/>
    <p:sldId id="273" r:id="rId1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8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pPr marL="457200" indent="-457200">
              <a:buFont typeface="Arial" panose="020B0604020202020204" pitchFamily="34" charset="0"/>
              <a:buAutoNum type="arabicPeriod"/>
            </a:pPr>
            <a:endParaRPr lang="en-US" sz="20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672080" y="1986915"/>
            <a:ext cx="648208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8800" b="1">
                <a:solidFill>
                  <a:schemeClr val="bg1"/>
                </a:solidFill>
              </a:rPr>
              <a:t>MapReduce</a:t>
            </a:r>
            <a:endParaRPr lang="en-US" altLang="en-US" sz="8800" b="1">
              <a:solidFill>
                <a:schemeClr val="bg1"/>
              </a:solidFill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2716530" y="3368675"/>
            <a:ext cx="639318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="1">
                <a:solidFill>
                  <a:schemeClr val="bg1"/>
                </a:solidFill>
              </a:rPr>
              <a:t>MapReduce is a programming </a:t>
            </a:r>
            <a:r>
              <a:rPr lang="en-US" altLang="en-US" b="1">
                <a:solidFill>
                  <a:schemeClr val="bg1"/>
                </a:solidFill>
              </a:rPr>
              <a:t>model </a:t>
            </a:r>
            <a:r>
              <a:rPr lang="en-US" b="1">
                <a:solidFill>
                  <a:schemeClr val="bg1"/>
                </a:solidFill>
              </a:rPr>
              <a:t>that allows to perform distributed and parallel processing on large data sets in a distributed environment</a:t>
            </a:r>
            <a:endParaRPr lang="en-US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821180" y="913130"/>
            <a:ext cx="777240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>
                <a:solidFill>
                  <a:schemeClr val="bg1"/>
                </a:solidFill>
                <a:latin typeface="Bitstream Vera Sans Mono" panose="020B0609030804020204" charset="0"/>
                <a:cs typeface="Bitstream Vera Sans Mono" panose="020B0609030804020204" charset="0"/>
              </a:rPr>
              <a:t>map(String key, String value)</a:t>
            </a:r>
            <a:endParaRPr lang="en-US" sz="2400" b="1">
              <a:solidFill>
                <a:schemeClr val="bg1"/>
              </a:solidFill>
              <a:latin typeface="Bitstream Vera Sans Mono" panose="020B0609030804020204" charset="0"/>
              <a:cs typeface="Bitstream Vera Sans Mono" panose="020B0609030804020204" charset="0"/>
            </a:endParaRPr>
          </a:p>
          <a:p>
            <a:r>
              <a:rPr lang="en-US" sz="2400" b="1">
                <a:solidFill>
                  <a:schemeClr val="bg1"/>
                </a:solidFill>
                <a:latin typeface="Bitstream Vera Sans Mono" panose="020B0609030804020204" charset="0"/>
                <a:cs typeface="Bitstream Vera Sans Mono" panose="020B0609030804020204" charset="0"/>
              </a:rPr>
              <a:t>// key: document name</a:t>
            </a:r>
            <a:endParaRPr lang="en-US" sz="2400" b="1">
              <a:solidFill>
                <a:schemeClr val="bg1"/>
              </a:solidFill>
              <a:latin typeface="Bitstream Vera Sans Mono" panose="020B0609030804020204" charset="0"/>
              <a:cs typeface="Bitstream Vera Sans Mono" panose="020B0609030804020204" charset="0"/>
            </a:endParaRPr>
          </a:p>
          <a:p>
            <a:r>
              <a:rPr lang="en-US" sz="2400" b="1">
                <a:solidFill>
                  <a:schemeClr val="bg1"/>
                </a:solidFill>
                <a:latin typeface="Bitstream Vera Sans Mono" panose="020B0609030804020204" charset="0"/>
                <a:cs typeface="Bitstream Vera Sans Mono" panose="020B0609030804020204" charset="0"/>
              </a:rPr>
              <a:t>// value: document contents</a:t>
            </a:r>
            <a:endParaRPr lang="en-US" sz="2400" b="1">
              <a:solidFill>
                <a:schemeClr val="bg1"/>
              </a:solidFill>
              <a:latin typeface="Bitstream Vera Sans Mono" panose="020B0609030804020204" charset="0"/>
              <a:cs typeface="Bitstream Vera Sans Mono" panose="020B0609030804020204" charset="0"/>
            </a:endParaRPr>
          </a:p>
          <a:p>
            <a:r>
              <a:rPr lang="en-US" sz="2400" b="1">
                <a:solidFill>
                  <a:schemeClr val="bg1"/>
                </a:solidFill>
                <a:latin typeface="Bitstream Vera Sans Mono" panose="020B0609030804020204" charset="0"/>
                <a:cs typeface="Bitstream Vera Sans Mono" panose="020B0609030804020204" charset="0"/>
              </a:rPr>
              <a:t> for each word w in value</a:t>
            </a:r>
            <a:endParaRPr lang="en-US" sz="2400" b="1">
              <a:solidFill>
                <a:schemeClr val="bg1"/>
              </a:solidFill>
              <a:latin typeface="Bitstream Vera Sans Mono" panose="020B0609030804020204" charset="0"/>
              <a:cs typeface="Bitstream Vera Sans Mono" panose="020B0609030804020204" charset="0"/>
            </a:endParaRPr>
          </a:p>
          <a:p>
            <a:r>
              <a:rPr lang="en-US" sz="2400" b="1">
                <a:solidFill>
                  <a:schemeClr val="bg1"/>
                </a:solidFill>
                <a:latin typeface="Bitstream Vera Sans Mono" panose="020B0609030804020204" charset="0"/>
                <a:cs typeface="Bitstream Vera Sans Mono" panose="020B0609030804020204" charset="0"/>
              </a:rPr>
              <a:t>   EmitIntermediate(w, "1")</a:t>
            </a:r>
            <a:endParaRPr lang="en-US" sz="2400" b="1">
              <a:solidFill>
                <a:schemeClr val="bg1"/>
              </a:solidFill>
              <a:latin typeface="Bitstream Vera Sans Mono" panose="020B0609030804020204" charset="0"/>
              <a:cs typeface="Bitstream Vera Sans Mono" panose="020B0609030804020204" charset="0"/>
            </a:endParaRPr>
          </a:p>
          <a:p>
            <a:endParaRPr lang="en-US" sz="2400" b="1">
              <a:solidFill>
                <a:schemeClr val="bg1"/>
              </a:solidFill>
              <a:latin typeface="Bitstream Vera Sans Mono" panose="020B0609030804020204" charset="0"/>
              <a:cs typeface="Bitstream Vera Sans Mono" panose="020B0609030804020204" charset="0"/>
            </a:endParaRPr>
          </a:p>
          <a:p>
            <a:endParaRPr lang="en-US" sz="2400" b="1">
              <a:solidFill>
                <a:schemeClr val="bg1"/>
              </a:solidFill>
              <a:latin typeface="Bitstream Vera Sans Mono" panose="020B0609030804020204" charset="0"/>
              <a:cs typeface="Bitstream Vera Sans Mono" panose="020B060903080402020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821180" y="3162300"/>
            <a:ext cx="837311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 b="1">
                <a:solidFill>
                  <a:schemeClr val="bg1"/>
                </a:solidFill>
                <a:latin typeface="Bitstream Vera Sans Mono" panose="020B0609030804020204" charset="0"/>
                <a:cs typeface="Bitstream Vera Sans Mono" panose="020B0609030804020204" charset="0"/>
                <a:sym typeface="+mn-ea"/>
              </a:rPr>
              <a:t>reduce(String key, Iterator values):</a:t>
            </a:r>
            <a:endParaRPr lang="en-US" sz="2400" b="1">
              <a:solidFill>
                <a:schemeClr val="bg1"/>
              </a:solidFill>
              <a:latin typeface="Bitstream Vera Sans Mono" panose="020B0609030804020204" charset="0"/>
              <a:cs typeface="Bitstream Vera Sans Mono" panose="020B0609030804020204" charset="0"/>
            </a:endParaRPr>
          </a:p>
          <a:p>
            <a:r>
              <a:rPr lang="en-US" sz="2400" b="1">
                <a:solidFill>
                  <a:schemeClr val="bg1"/>
                </a:solidFill>
                <a:latin typeface="Bitstream Vera Sans Mono" panose="020B0609030804020204" charset="0"/>
                <a:cs typeface="Bitstream Vera Sans Mono" panose="020B0609030804020204" charset="0"/>
                <a:sym typeface="+mn-ea"/>
              </a:rPr>
              <a:t>// key: word</a:t>
            </a:r>
            <a:endParaRPr lang="en-US" sz="2400" b="1">
              <a:solidFill>
                <a:schemeClr val="bg1"/>
              </a:solidFill>
              <a:latin typeface="Bitstream Vera Sans Mono" panose="020B0609030804020204" charset="0"/>
              <a:cs typeface="Bitstream Vera Sans Mono" panose="020B0609030804020204" charset="0"/>
            </a:endParaRPr>
          </a:p>
          <a:p>
            <a:r>
              <a:rPr lang="en-US" sz="2400" b="1">
                <a:solidFill>
                  <a:schemeClr val="bg1"/>
                </a:solidFill>
                <a:latin typeface="Bitstream Vera Sans Mono" panose="020B0609030804020204" charset="0"/>
                <a:cs typeface="Bitstream Vera Sans Mono" panose="020B0609030804020204" charset="0"/>
                <a:sym typeface="+mn-ea"/>
              </a:rPr>
              <a:t>// values: a list of counts</a:t>
            </a:r>
            <a:endParaRPr lang="en-US" sz="2400" b="1">
              <a:solidFill>
                <a:schemeClr val="bg1"/>
              </a:solidFill>
              <a:latin typeface="Bitstream Vera Sans Mono" panose="020B0609030804020204" charset="0"/>
              <a:cs typeface="Bitstream Vera Sans Mono" panose="020B0609030804020204" charset="0"/>
            </a:endParaRPr>
          </a:p>
          <a:p>
            <a:r>
              <a:rPr lang="en-US" sz="2400" b="1">
                <a:solidFill>
                  <a:schemeClr val="bg1"/>
                </a:solidFill>
                <a:latin typeface="Bitstream Vera Sans Mono" panose="020B0609030804020204" charset="0"/>
                <a:cs typeface="Bitstream Vera Sans Mono" panose="020B0609030804020204" charset="0"/>
                <a:sym typeface="+mn-ea"/>
              </a:rPr>
              <a:t>  for each v in values:</a:t>
            </a:r>
            <a:endParaRPr lang="en-US" sz="2400" b="1">
              <a:solidFill>
                <a:schemeClr val="bg1"/>
              </a:solidFill>
              <a:latin typeface="Bitstream Vera Sans Mono" panose="020B0609030804020204" charset="0"/>
              <a:cs typeface="Bitstream Vera Sans Mono" panose="020B0609030804020204" charset="0"/>
            </a:endParaRPr>
          </a:p>
          <a:p>
            <a:r>
              <a:rPr lang="en-US" sz="2400" b="1">
                <a:solidFill>
                  <a:schemeClr val="bg1"/>
                </a:solidFill>
                <a:latin typeface="Bitstream Vera Sans Mono" panose="020B0609030804020204" charset="0"/>
                <a:cs typeface="Bitstream Vera Sans Mono" panose="020B0609030804020204" charset="0"/>
                <a:sym typeface="+mn-ea"/>
              </a:rPr>
              <a:t>    result += ParseInt(v);</a:t>
            </a:r>
            <a:endParaRPr lang="en-US" sz="2400" b="1">
              <a:solidFill>
                <a:schemeClr val="bg1"/>
              </a:solidFill>
              <a:latin typeface="Bitstream Vera Sans Mono" panose="020B0609030804020204" charset="0"/>
              <a:cs typeface="Bitstream Vera Sans Mono" panose="020B0609030804020204" charset="0"/>
            </a:endParaRPr>
          </a:p>
          <a:p>
            <a:r>
              <a:rPr lang="en-US" sz="2400" b="1">
                <a:solidFill>
                  <a:schemeClr val="bg1"/>
                </a:solidFill>
                <a:latin typeface="Bitstream Vera Sans Mono" panose="020B0609030804020204" charset="0"/>
                <a:cs typeface="Bitstream Vera Sans Mono" panose="020B0609030804020204" charset="0"/>
                <a:sym typeface="+mn-ea"/>
              </a:rPr>
              <a:t>    Emit(AsString(result));</a:t>
            </a:r>
            <a:endParaRPr lang="en-US" sz="2400" b="1">
              <a:solidFill>
                <a:schemeClr val="bg1"/>
              </a:solidFill>
              <a:latin typeface="Bitstream Vera Sans Mono" panose="020B0609030804020204" charset="0"/>
              <a:cs typeface="Bitstream Vera Sans Mono" panose="020B0609030804020204" charset="0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Screenshot from 2019-12-02 14-55-1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2346325"/>
            <a:ext cx="10515600" cy="216471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59485" y="980440"/>
            <a:ext cx="4726940" cy="31527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6170" y="2202815"/>
            <a:ext cx="5057140" cy="379285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6387465" y="864870"/>
            <a:ext cx="4855845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8800" b="1">
                <a:solidFill>
                  <a:schemeClr val="bg1"/>
                </a:solidFill>
              </a:rPr>
              <a:t>Big Data</a:t>
            </a:r>
            <a:endParaRPr lang="" altLang="en-US" sz="8800" b="1">
              <a:solidFill>
                <a:schemeClr val="bg1"/>
              </a:solidFill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647700" y="4550410"/>
            <a:ext cx="5210175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4400" b="1">
                <a:solidFill>
                  <a:schemeClr val="bg1"/>
                </a:solidFill>
              </a:rPr>
              <a:t>Huge Challenge to Process it</a:t>
            </a:r>
            <a:endParaRPr lang="" altLang="en-US" sz="44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Screenshot from 2019-12-01 19-01-4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69820" y="741045"/>
            <a:ext cx="7731760" cy="5534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981325" y="1207135"/>
            <a:ext cx="642429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6000" b="1">
                <a:solidFill>
                  <a:schemeClr val="bg1"/>
                </a:solidFill>
              </a:rPr>
              <a:t>Why MapReduce?</a:t>
            </a:r>
            <a:endParaRPr lang="en-US" altLang="en-US" sz="6000" b="1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51125" y="2849245"/>
            <a:ext cx="7247255" cy="19970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86660" y="1671955"/>
            <a:ext cx="7218045" cy="33686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26970" y="1222375"/>
            <a:ext cx="7583805" cy="45923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3105150" y="2047240"/>
            <a:ext cx="665797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5400" b="1">
                <a:solidFill>
                  <a:schemeClr val="bg1"/>
                </a:solidFill>
              </a:rPr>
              <a:t>What the heck is MapReduce?</a:t>
            </a:r>
            <a:endParaRPr lang="en-US" altLang="en-US" sz="54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1295" y="991870"/>
            <a:ext cx="4346575" cy="881380"/>
          </a:xfrm>
        </p:spPr>
        <p:txBody>
          <a:bodyPr/>
          <a:p>
            <a:pPr marL="0" indent="0">
              <a:buNone/>
            </a:pPr>
            <a:r>
              <a:rPr lang="en-US" altLang="en-US" sz="4800" b="1">
                <a:solidFill>
                  <a:schemeClr val="bg1"/>
                </a:solidFill>
              </a:rPr>
              <a:t>Adavantages</a:t>
            </a:r>
            <a:endParaRPr lang="en-US" altLang="en-US" sz="4800" b="1">
              <a:solidFill>
                <a:schemeClr val="bg1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471295" y="1873250"/>
            <a:ext cx="36957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东文宋体" charset="0"/>
              <a:buNone/>
            </a:pPr>
            <a:r>
              <a:rPr lang="en-US" sz="3200" b="1">
                <a:solidFill>
                  <a:schemeClr val="bg1"/>
                </a:solidFill>
              </a:rPr>
              <a:t>Scalability</a:t>
            </a:r>
            <a:endParaRPr lang="en-US" sz="3200" b="1">
              <a:solidFill>
                <a:schemeClr val="bg1"/>
              </a:solidFill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471295" y="2456815"/>
            <a:ext cx="46120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 b="1">
                <a:solidFill>
                  <a:schemeClr val="bg1"/>
                </a:solidFill>
              </a:rPr>
              <a:t>Cost-effective solution</a:t>
            </a:r>
            <a:endParaRPr lang="en-US" sz="3200" b="1">
              <a:solidFill>
                <a:schemeClr val="bg1"/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1471295" y="3040380"/>
            <a:ext cx="46120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200" b="1">
                <a:solidFill>
                  <a:schemeClr val="bg1"/>
                </a:solidFill>
              </a:rPr>
              <a:t>Flexibility</a:t>
            </a:r>
            <a:endParaRPr lang="en-US" altLang="en-US" sz="3200" b="1">
              <a:solidFill>
                <a:schemeClr val="bg1"/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471295" y="3623945"/>
            <a:ext cx="46120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200" b="1">
                <a:solidFill>
                  <a:schemeClr val="bg1"/>
                </a:solidFill>
              </a:rPr>
              <a:t>Fast</a:t>
            </a:r>
            <a:endParaRPr lang="en-US" altLang="en-US" sz="3200" b="1">
              <a:solidFill>
                <a:schemeClr val="bg1"/>
              </a:solidFill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1471295" y="4207510"/>
            <a:ext cx="46120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200" b="1">
                <a:solidFill>
                  <a:schemeClr val="bg1"/>
                </a:solidFill>
              </a:rPr>
              <a:t>Parallel Processing</a:t>
            </a:r>
            <a:endParaRPr lang="en-US" altLang="en-US" sz="3200" b="1">
              <a:solidFill>
                <a:schemeClr val="bg1"/>
              </a:solidFill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1471295" y="4791075"/>
            <a:ext cx="46120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200" b="1">
                <a:solidFill>
                  <a:schemeClr val="bg1"/>
                </a:solidFill>
              </a:rPr>
              <a:t>Simple</a:t>
            </a:r>
            <a:endParaRPr lang="en-US" altLang="en-US" sz="32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590</Words>
  <Application>WPS Presentation</Application>
  <PresentationFormat>宽屏</PresentationFormat>
  <Paragraphs>41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5" baseType="lpstr">
      <vt:lpstr>Arial</vt:lpstr>
      <vt:lpstr>SimSun</vt:lpstr>
      <vt:lpstr>Wingdings</vt:lpstr>
      <vt:lpstr>东文宋体</vt:lpstr>
      <vt:lpstr>Droid Sans Fallback</vt:lpstr>
      <vt:lpstr>微软雅黑</vt:lpstr>
      <vt:lpstr>Arial Unicode MS</vt:lpstr>
      <vt:lpstr>SimSun</vt:lpstr>
      <vt:lpstr>Arial Black</vt:lpstr>
      <vt:lpstr>MT Extra</vt:lpstr>
      <vt:lpstr>Times New Roman</vt:lpstr>
      <vt:lpstr>Andale Mono</vt:lpstr>
      <vt:lpstr>Bitstream Vera Serif</vt:lpstr>
      <vt:lpstr>Bitstream Vera Sans Mono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jarvis</dc:creator>
  <cp:lastModifiedBy>jarvis</cp:lastModifiedBy>
  <cp:revision>17</cp:revision>
  <dcterms:created xsi:type="dcterms:W3CDTF">2019-12-03T11:41:01Z</dcterms:created>
  <dcterms:modified xsi:type="dcterms:W3CDTF">2019-12-03T11:41:01Z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1033-11.1.0.8865</vt:lpwstr>
  </property>
</Properties>
</file>