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0"/>
  </p:handoutMasterIdLst>
  <p:sldIdLst>
    <p:sldId id="256" r:id="rId2"/>
    <p:sldId id="262" r:id="rId3"/>
    <p:sldId id="271" r:id="rId4"/>
    <p:sldId id="286" r:id="rId5"/>
    <p:sldId id="296" r:id="rId6"/>
    <p:sldId id="297" r:id="rId7"/>
    <p:sldId id="298" r:id="rId8"/>
    <p:sldId id="29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7E8"/>
    <a:srgbClr val="E3EFCD"/>
    <a:srgbClr val="0B3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D3147E7-8433-4050-9509-957402A93F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83E81C-B8C5-43AB-BFDA-C23DB100E8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99BF4-0495-4577-82AB-D9E1087870AF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F3EF01-8305-4901-84B8-6E1987B422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997AA2-EF18-4A9B-9C17-AFAE2414E7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5AE31-FD74-49C5-9E34-0F281658C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828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9149E-4484-464E-9F90-78D4E318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97254-1E3D-4326-9D65-098E2C4C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B10BA-7921-4FB4-9905-20868FBA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26FB1E-750F-4A24-A8D0-F0244C6A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3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3">
            <a:extLst>
              <a:ext uri="{FF2B5EF4-FFF2-40B4-BE49-F238E27FC236}">
                <a16:creationId xmlns:a16="http://schemas.microsoft.com/office/drawing/2014/main" id="{A3207B87-5B75-432E-BBF0-248CF8790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59DD4B65-7675-47C9-AE8B-AF1B39F14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A920900-F388-4593-A08F-6817FC818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5BC7CB39-39F9-42B5-AC20-A5EF0ED04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FDBCEE3-58B9-425D-82AA-ECACF60B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3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>
            <a:extLst>
              <a:ext uri="{FF2B5EF4-FFF2-40B4-BE49-F238E27FC236}">
                <a16:creationId xmlns:a16="http://schemas.microsoft.com/office/drawing/2014/main" id="{E996F890-EC38-4DE9-A9C7-736E20567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C67D219C-53E0-402A-954D-9FA79F10E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65DA866-CFB8-4423-9B3E-298A26B8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AB8B1D2-FB3D-402A-AD60-80D34DB9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8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>
            <a:extLst>
              <a:ext uri="{FF2B5EF4-FFF2-40B4-BE49-F238E27FC236}">
                <a16:creationId xmlns:a16="http://schemas.microsoft.com/office/drawing/2014/main" id="{192EA4F1-5A57-41CA-9E60-F330D91BE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15">
            <a:extLst>
              <a:ext uri="{FF2B5EF4-FFF2-40B4-BE49-F238E27FC236}">
                <a16:creationId xmlns:a16="http://schemas.microsoft.com/office/drawing/2014/main" id="{F77B1FB7-0461-4269-875D-9DF4FA7E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" name="Oval 17">
            <a:extLst>
              <a:ext uri="{FF2B5EF4-FFF2-40B4-BE49-F238E27FC236}">
                <a16:creationId xmlns:a16="http://schemas.microsoft.com/office/drawing/2014/main" id="{8B99B310-E20D-4768-9BBE-B4C8FA78B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19">
            <a:extLst>
              <a:ext uri="{FF2B5EF4-FFF2-40B4-BE49-F238E27FC236}">
                <a16:creationId xmlns:a16="http://schemas.microsoft.com/office/drawing/2014/main" id="{FAA5411A-7EF5-4E70-89DC-EF2A39C2F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21">
            <a:extLst>
              <a:ext uri="{FF2B5EF4-FFF2-40B4-BE49-F238E27FC236}">
                <a16:creationId xmlns:a16="http://schemas.microsoft.com/office/drawing/2014/main" id="{1C64C277-5102-4097-9DD5-47D621AA6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FE692B55-49A2-4F81-AC58-A242659C7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E5920028-7261-4AD7-8C5B-D798358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0DD9A0F-3DDB-4C71-9839-C38AA717C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80841AB-F11A-4E9E-AE89-A81687C9F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708B5E8-DE91-410F-B8A1-28C52C1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8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74" r:id="rId4"/>
    <p:sldLayoutId id="2147483675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68" r:id="rId12"/>
    <p:sldLayoutId id="2147483667" r:id="rId13"/>
    <p:sldLayoutId id="2147483661" r:id="rId14"/>
    <p:sldLayoutId id="2147483664" r:id="rId15"/>
    <p:sldLayoutId id="2147483662" r:id="rId16"/>
    <p:sldLayoutId id="2147483669" r:id="rId17"/>
    <p:sldLayoutId id="2147483670" r:id="rId18"/>
    <p:sldLayoutId id="2147483658" r:id="rId19"/>
    <p:sldLayoutId id="2147483659" r:id="rId20"/>
    <p:sldLayoutId id="2147483671" r:id="rId21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916CE2-AEA3-43F5-992C-13E686AF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ALICE 13TeV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3E8B0FE5-173B-46A7-8CD3-0EBCF1F476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𝑡𝑟𝑖𝑔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𝑝𝑎𝑖𝑟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𝜙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𝑡𝑟𝑖𝑔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𝑎𝑠𝑠𝑜𝑐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		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(3.1)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𝑡𝑟𝑖𝑔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𝑝𝑎𝑖𝑟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.6&lt;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1.8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𝑡𝑟𝑖𝑔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𝑝𝑎𝑖𝑟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den>
                            </m:f>
                          </m:e>
                        </m:d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𝑍𝑌𝐴𝑀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(3.2)</m:t>
                    </m:r>
                  </m:oMath>
                </a14:m>
                <a:endParaRPr lang="en-US" altLang="ko-KR" dirty="0">
                  <a:latin typeface="Baskerville Old Face" panose="02020602080505020303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altLang="ko-KR" b="1" dirty="0">
                    <a:latin typeface="Baskerville Old Face" panose="02020602080505020303" pitchFamily="18" charset="0"/>
                  </a:rPr>
                  <a:t> normalization factor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&lt;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𝑡𝑟𝑖𝑔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𝑝𝑎𝑖𝑟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(3.3)</m:t>
                    </m:r>
                  </m:oMath>
                </a14:m>
                <a:endParaRPr lang="en-US" altLang="ko-KR" dirty="0">
                  <a:latin typeface="Baskerville Old Face" panose="02020602080505020303" pitchFamily="18" charset="0"/>
                </a:endParaRPr>
              </a:p>
              <a:p>
                <a:pPr lvl="1"/>
                <a:r>
                  <a:rPr lang="en-US" altLang="ko-KR" dirty="0">
                    <a:latin typeface="Baskerville Old Face" panose="02020602080505020303" pitchFamily="18" charset="0"/>
                  </a:rPr>
                  <a:t>The minimum yield(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𝑍𝑌𝐴𝑀</m:t>
                        </m:r>
                      </m:sub>
                    </m:sSub>
                  </m:oMath>
                </a14:m>
                <a:r>
                  <a:rPr lang="en-US" altLang="ko-KR" dirty="0">
                    <a:latin typeface="Baskerville Old Face" panose="02020602080505020303" pitchFamily="18" charset="0"/>
                  </a:rPr>
                  <a:t>)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altLang="ko-KR" dirty="0">
                  <a:latin typeface="Baskerville Old Face" panose="02020602080505020303" pitchFamily="18" charset="0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</a:rPr>
                  <a:t>Near-side 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m:rPr>
                        <m:brk m:alnAt="23"/>
                      </m:rP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28 →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(3.4)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위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𝑛𝑒𝑎𝑟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altLang="ko-KR" dirty="0">
                    <a:latin typeface="Baskerville Old Face" panose="02020602080505020303" pitchFamily="18" charset="0"/>
                  </a:rPr>
                  <a:t>near-side jet-like peak yield</a:t>
                </a:r>
                <a:endParaRPr lang="ko-KR" alt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3E8B0FE5-173B-46A7-8CD3-0EBCF1F476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60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57AF3627-FE74-4680-B348-E021DBEA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CMS, ALICE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>
                <a:extLst>
                  <a:ext uri="{FF2B5EF4-FFF2-40B4-BE49-F238E27FC236}">
                    <a16:creationId xmlns:a16="http://schemas.microsoft.com/office/drawing/2014/main" id="{9EA4903B-80C7-4A25-BEEE-28FD502666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Long-range : ALICE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m:rPr>
                        <m:brk m:alnAt="23"/>
                      </m:rP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.6&lt;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m:rPr>
                        <m:brk m:alnAt="23"/>
                      </m:rP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1.8</m:t>
                    </m:r>
                  </m:oMath>
                </a14:m>
                <a:endParaRPr lang="en-US" altLang="ko-KR" dirty="0"/>
              </a:p>
              <a:p>
                <a:pPr marL="1828800" lvl="4" indent="0">
                  <a:buNone/>
                </a:pPr>
                <a:r>
                  <a:rPr lang="en-US" altLang="ko-KR" sz="2000" dirty="0"/>
                  <a:t>  CMS   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  2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m:rPr>
                        <m:brk m:alnAt="23"/>
                      </m:rPr>
                      <a:rPr lang="en-US" altLang="ko-KR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4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dirty="0"/>
                  <a:t>High multiplicity : ALICE 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0~0.1%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				  CMS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trk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offline</m:t>
                        </m:r>
                      </m:sup>
                    </m:sSub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≥105 →0~0.03%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지금까지 </a:t>
                </a:r>
                <a:r>
                  <a:rPr lang="en-US" altLang="ko-KR" dirty="0"/>
                  <a:t>CMS</a:t>
                </a:r>
                <a:r>
                  <a:rPr lang="ko-KR" altLang="en-US" dirty="0"/>
                  <a:t>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Correlation</a:t>
                </a:r>
                <a:r>
                  <a:rPr lang="ko-KR" altLang="en-US" dirty="0"/>
                  <a:t>을 그릴 때에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그냥 적분을 하였음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ALICE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(3.2)</a:t>
                </a:r>
                <a:r>
                  <a:rPr lang="ko-KR" altLang="en-US" dirty="0"/>
                  <a:t>의 식을 이용하여 적분하여 다시 그려봐야 함</a:t>
                </a:r>
                <a:r>
                  <a:rPr lang="en-US" altLang="ko-KR" dirty="0"/>
                  <a:t>.(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CMS</a:t>
                </a:r>
                <a:r>
                  <a:rPr lang="ko-KR" altLang="en-US" dirty="0"/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𝑍𝑌𝐴𝑀</m:t>
                        </m:r>
                      </m:sub>
                    </m:sSub>
                  </m:oMath>
                </a14:m>
                <a:r>
                  <a:rPr lang="ko-KR" altLang="en-US" dirty="0"/>
                  <a:t>은 있지만</a:t>
                </a:r>
                <a:r>
                  <a:rPr lang="en-US" altLang="ko-KR" dirty="0"/>
                  <a:t>, ALICE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𝑍𝑌𝐴𝑀</m:t>
                        </m:r>
                      </m:sub>
                    </m:sSub>
                  </m:oMath>
                </a14:m>
                <a:r>
                  <a:rPr lang="ko-KR" altLang="en-US" dirty="0"/>
                  <a:t>이 없어 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&lt;4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그릴 수 없음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내용 개체 틀 8">
                <a:extLst>
                  <a:ext uri="{FF2B5EF4-FFF2-40B4-BE49-F238E27FC236}">
                    <a16:creationId xmlns:a16="http://schemas.microsoft.com/office/drawing/2014/main" id="{9EA4903B-80C7-4A25-BEEE-28FD502666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47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6BBC862-5402-4E36-BB42-91E6B9DE0771}"/>
              </a:ext>
            </a:extLst>
          </p:cNvPr>
          <p:cNvSpPr/>
          <p:nvPr/>
        </p:nvSpPr>
        <p:spPr>
          <a:xfrm>
            <a:off x="0" y="4017794"/>
            <a:ext cx="12192000" cy="2840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3FD7DE-0FAC-4F73-96F6-0682E5A5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계산식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6C44AF-9CE7-4021-B8CD-75E640543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10339271" cy="419548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Correlation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𝑡𝑟𝑖𝑔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𝑝𝑎𝑖𝑟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𝜙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.6&lt;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1.8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nary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𝑍𝑌𝐴𝑀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𝑟𝑖𝑑𝑔𝑒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5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1.28&lt;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1.28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.6&lt;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brk m:alnAt="23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d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1.8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limLoc m:val="undOvr"/>
                                        <m:subHide m:val="on"/>
                                        <m:supHide m:val="on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f>
                                          <m:f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𝜂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den>
                                        </m:f>
                                      </m:e>
                                    </m:nary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d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nary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6C44AF-9CE7-4021-B8CD-75E640543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10339271" cy="41954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4AFCB59-79DC-408A-B149-C9DCC6A99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435" y="4017794"/>
            <a:ext cx="3836565" cy="26391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8214DA-D37C-4BFC-9593-512254CBC4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6"/>
          <a:stretch/>
        </p:blipFill>
        <p:spPr>
          <a:xfrm>
            <a:off x="0" y="4017794"/>
            <a:ext cx="8355435" cy="239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448DF99-87FF-48D5-8534-F109BC8BC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878" y="2337789"/>
            <a:ext cx="5988233" cy="31501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16337A-3ECC-4B24-B9A6-73BBB6411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75" y="148909"/>
            <a:ext cx="5195018" cy="31501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0BC0B49-A5EF-4A66-859B-D59815AD8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51" y="3299034"/>
            <a:ext cx="5416408" cy="321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7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9C0DECCF-ED1C-4137-9E45-EB7A4C77E3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21850" y="1985232"/>
                <a:ext cx="3470150" cy="263432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457200" rtl="0" eaLnBrk="1" latinLnBrk="1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latinLnBrk="1" hangingPunct="1">
                  <a:defRPr>
                    <a:solidFill>
                      <a:schemeClr val="tx2"/>
                    </a:solidFill>
                  </a:defRPr>
                </a:lvl2pPr>
                <a:lvl3pPr eaLnBrk="1" latinLnBrk="1" hangingPunct="1">
                  <a:defRPr>
                    <a:solidFill>
                      <a:schemeClr val="tx2"/>
                    </a:solidFill>
                  </a:defRPr>
                </a:lvl3pPr>
                <a:lvl4pPr eaLnBrk="1" latinLnBrk="1" hangingPunct="1">
                  <a:defRPr>
                    <a:solidFill>
                      <a:schemeClr val="tx2"/>
                    </a:solidFill>
                  </a:defRPr>
                </a:lvl4pPr>
                <a:lvl5pPr eaLnBrk="1" latinLnBrk="1" hangingPunct="1">
                  <a:defRPr>
                    <a:solidFill>
                      <a:schemeClr val="tx2"/>
                    </a:solidFill>
                  </a:defRPr>
                </a:lvl5pPr>
                <a:lvl6pPr eaLnBrk="1" latinLnBrk="1" hangingPunct="1">
                  <a:defRPr>
                    <a:solidFill>
                      <a:schemeClr val="tx2"/>
                    </a:solidFill>
                  </a:defRPr>
                </a:lvl6pPr>
                <a:lvl7pPr eaLnBrk="1" latinLnBrk="1" hangingPunct="1">
                  <a:defRPr>
                    <a:solidFill>
                      <a:schemeClr val="tx2"/>
                    </a:solidFill>
                  </a:defRPr>
                </a:lvl7pPr>
                <a:lvl8pPr eaLnBrk="1" latinLnBrk="1" hangingPunct="1">
                  <a:defRPr>
                    <a:solidFill>
                      <a:schemeClr val="tx2"/>
                    </a:solidFill>
                  </a:defRPr>
                </a:lvl8pPr>
                <a:lvl9pPr eaLnBrk="1" latin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latinLnBrk="0"/>
                <a:r>
                  <a:rPr lang="en-US" altLang="ko-KR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21.09.06 Fitting</a:t>
                </a:r>
                <a:br>
                  <a:rPr lang="en-US" altLang="ko-KR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0.9 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e>
                      </m:rad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13000 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66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71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ko-KR" sz="2400" dirty="0">
                  <a:solidFill>
                    <a:schemeClr val="tx1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9C0DECCF-ED1C-4137-9E45-EB7A4C77E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850" y="1985232"/>
                <a:ext cx="3470150" cy="2634320"/>
              </a:xfrm>
              <a:prstGeom prst="rect">
                <a:avLst/>
              </a:prstGeom>
              <a:blipFill>
                <a:blip r:embed="rId2"/>
                <a:stretch>
                  <a:fillRect l="-2812" t="-5556" b="-3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868FA2EF-8E49-435E-A1AF-501CB2FAE411}"/>
              </a:ext>
            </a:extLst>
          </p:cNvPr>
          <p:cNvGrpSpPr/>
          <p:nvPr/>
        </p:nvGrpSpPr>
        <p:grpSpPr>
          <a:xfrm>
            <a:off x="0" y="283128"/>
            <a:ext cx="8721850" cy="6291743"/>
            <a:chOff x="822122" y="0"/>
            <a:chExt cx="7622504" cy="540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4B5585D-CD23-4DE5-83E1-5C93F9021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122" y="0"/>
              <a:ext cx="3811252" cy="1800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F69BC34-F32F-4EFF-8E78-C2AAFEF02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3374" y="900000"/>
              <a:ext cx="3811252" cy="18000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DDA7807-56CD-43C5-97EF-411FD2001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2122" y="1800000"/>
              <a:ext cx="3811252" cy="18000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9FC6FAE-BE4C-4494-9573-E8545E09C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2122" y="3600000"/>
              <a:ext cx="3811252" cy="180000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397C18E6-B2B5-40F9-B23F-5DAAF5BAE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33374" y="2700000"/>
              <a:ext cx="3811252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022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1567AD09-C17E-4D97-A330-94A6F1F35B8B}"/>
              </a:ext>
            </a:extLst>
          </p:cNvPr>
          <p:cNvGrpSpPr/>
          <p:nvPr/>
        </p:nvGrpSpPr>
        <p:grpSpPr>
          <a:xfrm>
            <a:off x="3676650" y="504825"/>
            <a:ext cx="8389549" cy="5848350"/>
            <a:chOff x="-23024" y="0"/>
            <a:chExt cx="7622504" cy="540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C7C84A3-EDB0-4882-BBD0-C16C2E78D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8228" y="0"/>
              <a:ext cx="3811252" cy="1800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7132DE1-0A79-4F14-9817-8280074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3024" y="900000"/>
              <a:ext cx="3811252" cy="1800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C94D93F-E2F2-4463-AC0A-CD938B340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8228" y="1800000"/>
              <a:ext cx="3811252" cy="18000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4DAE6CC-D5A1-438C-B4B0-475054DCC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8228" y="3600000"/>
              <a:ext cx="3811252" cy="18000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691A050-C219-4B47-9876-6BD11FE9F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23024" y="2700000"/>
              <a:ext cx="3811252" cy="1800000"/>
            </a:xfrm>
            <a:prstGeom prst="rect">
              <a:avLst/>
            </a:prstGeom>
          </p:spPr>
        </p:pic>
      </p:grpSp>
      <p:sp>
        <p:nvSpPr>
          <p:cNvPr id="13" name="제목 12">
            <a:extLst>
              <a:ext uri="{FF2B5EF4-FFF2-40B4-BE49-F238E27FC236}">
                <a16:creationId xmlns:a16="http://schemas.microsoft.com/office/drawing/2014/main" id="{743A7D90-6C22-4AF3-9E45-F0F065D365B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366713"/>
            <a:ext cx="9404350" cy="1400175"/>
          </a:xfrm>
        </p:spPr>
        <p:txBody>
          <a:bodyPr/>
          <a:lstStyle/>
          <a:p>
            <a:r>
              <a:rPr lang="en-US" altLang="ko-KR" i="1" dirty="0"/>
              <a:t>In CMS 7TeV</a:t>
            </a:r>
            <a:endParaRPr lang="ko-KR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제목 1">
                <a:extLst>
                  <a:ext uri="{FF2B5EF4-FFF2-40B4-BE49-F238E27FC236}">
                    <a16:creationId xmlns:a16="http://schemas.microsoft.com/office/drawing/2014/main" id="{FFF63B4E-8117-4F33-B52D-7BD0313051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500" y="1974850"/>
                <a:ext cx="3470150" cy="263432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457200" rtl="0" eaLnBrk="1" latinLnBrk="1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latinLnBrk="1" hangingPunct="1">
                  <a:defRPr>
                    <a:solidFill>
                      <a:schemeClr val="tx2"/>
                    </a:solidFill>
                  </a:defRPr>
                </a:lvl2pPr>
                <a:lvl3pPr eaLnBrk="1" latinLnBrk="1" hangingPunct="1">
                  <a:defRPr>
                    <a:solidFill>
                      <a:schemeClr val="tx2"/>
                    </a:solidFill>
                  </a:defRPr>
                </a:lvl3pPr>
                <a:lvl4pPr eaLnBrk="1" latinLnBrk="1" hangingPunct="1">
                  <a:defRPr>
                    <a:solidFill>
                      <a:schemeClr val="tx2"/>
                    </a:solidFill>
                  </a:defRPr>
                </a:lvl4pPr>
                <a:lvl5pPr eaLnBrk="1" latinLnBrk="1" hangingPunct="1">
                  <a:defRPr>
                    <a:solidFill>
                      <a:schemeClr val="tx2"/>
                    </a:solidFill>
                  </a:defRPr>
                </a:lvl5pPr>
                <a:lvl6pPr eaLnBrk="1" latinLnBrk="1" hangingPunct="1">
                  <a:defRPr>
                    <a:solidFill>
                      <a:schemeClr val="tx2"/>
                    </a:solidFill>
                  </a:defRPr>
                </a:lvl6pPr>
                <a:lvl7pPr eaLnBrk="1" latinLnBrk="1" hangingPunct="1">
                  <a:defRPr>
                    <a:solidFill>
                      <a:schemeClr val="tx2"/>
                    </a:solidFill>
                  </a:defRPr>
                </a:lvl7pPr>
                <a:lvl8pPr eaLnBrk="1" latinLnBrk="1" hangingPunct="1">
                  <a:defRPr>
                    <a:solidFill>
                      <a:schemeClr val="tx2"/>
                    </a:solidFill>
                  </a:defRPr>
                </a:lvl8pPr>
                <a:lvl9pPr eaLnBrk="1" latin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latinLnBrk="0"/>
                <a:r>
                  <a:rPr lang="en-US" altLang="ko-KR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21.09.06 Fitting</a:t>
                </a:r>
                <a:br>
                  <a:rPr lang="en-US" altLang="ko-KR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87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e>
                      </m:rad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000 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93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ko-KR" sz="2400" dirty="0">
                  <a:solidFill>
                    <a:schemeClr val="tx1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5" name="제목 1">
                <a:extLst>
                  <a:ext uri="{FF2B5EF4-FFF2-40B4-BE49-F238E27FC236}">
                    <a16:creationId xmlns:a16="http://schemas.microsoft.com/office/drawing/2014/main" id="{FFF63B4E-8117-4F33-B52D-7BD031305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00" y="1974850"/>
                <a:ext cx="3470150" cy="2634320"/>
              </a:xfrm>
              <a:prstGeom prst="rect">
                <a:avLst/>
              </a:prstGeom>
              <a:blipFill>
                <a:blip r:embed="rId7"/>
                <a:stretch>
                  <a:fillRect l="-2812" t="-5556" b="-3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58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68D2E36E-781A-4D23-B82F-FCE5B92B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4107"/>
          </a:xfrm>
        </p:spPr>
        <p:txBody>
          <a:bodyPr/>
          <a:lstStyle/>
          <a:p>
            <a:r>
              <a:rPr lang="en-US" altLang="ko-KR" dirty="0"/>
              <a:t>Deviation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30076A4-3DBB-4045-B699-E291B822E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1256" y="1385887"/>
            <a:ext cx="4396338" cy="576262"/>
          </a:xfrm>
        </p:spPr>
        <p:txBody>
          <a:bodyPr/>
          <a:lstStyle/>
          <a:p>
            <a:r>
              <a:rPr lang="en-US" altLang="ko-KR" dirty="0"/>
              <a:t>13 </a:t>
            </a:r>
            <a:r>
              <a:rPr lang="en-US" altLang="ko-KR" dirty="0" err="1"/>
              <a:t>TeV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내용 개체 틀 11">
                <a:extLst>
                  <a:ext uri="{FF2B5EF4-FFF2-40B4-BE49-F238E27FC236}">
                    <a16:creationId xmlns:a16="http://schemas.microsoft.com/office/drawing/2014/main" id="{51032BD4-ED15-4A42-AA3E-D85D2489CA78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268994343"/>
                  </p:ext>
                </p:extLst>
              </p:nvPr>
            </p:nvGraphicFramePr>
            <p:xfrm>
              <a:off x="914400" y="2128836"/>
              <a:ext cx="4210050" cy="3452814"/>
            </p:xfrm>
            <a:graphic>
              <a:graphicData uri="http://schemas.openxmlformats.org/drawingml/2006/table">
                <a:tbl>
                  <a:tblPr>
                    <a:tableStyleId>{08FB837D-C827-4EFA-A057-4D05807E0F7C}</a:tableStyleId>
                  </a:tblPr>
                  <a:tblGrid>
                    <a:gridCol w="1704975">
                      <a:extLst>
                        <a:ext uri="{9D8B030D-6E8A-4147-A177-3AD203B41FA5}">
                          <a16:colId xmlns:a16="http://schemas.microsoft.com/office/drawing/2014/main" val="2195054238"/>
                        </a:ext>
                      </a:extLst>
                    </a:gridCol>
                    <a:gridCol w="1101725">
                      <a:extLst>
                        <a:ext uri="{9D8B030D-6E8A-4147-A177-3AD203B41FA5}">
                          <a16:colId xmlns:a16="http://schemas.microsoft.com/office/drawing/2014/main" val="3348882487"/>
                        </a:ext>
                      </a:extLst>
                    </a:gridCol>
                    <a:gridCol w="1403350">
                      <a:extLst>
                        <a:ext uri="{9D8B030D-6E8A-4147-A177-3AD203B41FA5}">
                          <a16:colId xmlns:a16="http://schemas.microsoft.com/office/drawing/2014/main" val="1532465319"/>
                        </a:ext>
                      </a:extLst>
                    </a:gridCol>
                  </a:tblGrid>
                  <a:tr h="383646"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1&lt;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24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&lt;2</m:t>
                                </m:r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ALICE</a:t>
                          </a:r>
                          <a:endParaRPr lang="en-US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2400" u="none" strike="noStrike">
                              <a:effectLst/>
                            </a:rPr>
                            <a:t>0.001014</a:t>
                          </a:r>
                          <a:endParaRPr lang="en-US" altLang="ko-KR" sz="24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10959649"/>
                      </a:ext>
                    </a:extLst>
                  </a:tr>
                  <a:tr h="383646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CMS</a:t>
                          </a:r>
                          <a:endParaRPr lang="en-US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2400" u="none" strike="noStrike" dirty="0">
                              <a:effectLst/>
                            </a:rPr>
                            <a:t>0.001002</a:t>
                          </a:r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81056506"/>
                      </a:ext>
                    </a:extLst>
                  </a:tr>
                  <a:tr h="383646"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2&lt;</m:t>
                                </m:r>
                                <m:sSub>
                                  <m:sSubPr>
                                    <m:ctrlPr>
                                      <a:rPr lang="en-US" altLang="ko-KR" sz="2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altLang="ko-KR" sz="24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&lt;3</m:t>
                                </m:r>
                              </m:oMath>
                            </m:oMathPara>
                          </a14:m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+mn-ea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ALICE</a:t>
                          </a:r>
                          <a:endParaRPr lang="en-US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2400" u="none" strike="noStrike" dirty="0">
                              <a:effectLst/>
                            </a:rPr>
                            <a:t>0.000774</a:t>
                          </a:r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69816228"/>
                      </a:ext>
                    </a:extLst>
                  </a:tr>
                  <a:tr h="383646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CMS</a:t>
                          </a:r>
                          <a:endParaRPr lang="en-US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2400" u="none" strike="noStrike" dirty="0">
                              <a:effectLst/>
                            </a:rPr>
                            <a:t>0.000808</a:t>
                          </a:r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45166713"/>
                      </a:ext>
                    </a:extLst>
                  </a:tr>
                  <a:tr h="383646"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3&lt;</m:t>
                                </m:r>
                                <m:sSub>
                                  <m:sSubPr>
                                    <m:ctrlPr>
                                      <a:rPr lang="en-US" altLang="ko-KR" sz="2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altLang="ko-KR" sz="24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&lt;4</m:t>
                                </m:r>
                              </m:oMath>
                            </m:oMathPara>
                          </a14:m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+mn-ea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ALICE</a:t>
                          </a:r>
                          <a:endParaRPr lang="en-US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2400" u="none" strike="noStrike" dirty="0">
                              <a:effectLst/>
                            </a:rPr>
                            <a:t>0.000494</a:t>
                          </a:r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56827255"/>
                      </a:ext>
                    </a:extLst>
                  </a:tr>
                  <a:tr h="383646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CMS</a:t>
                          </a:r>
                          <a:endParaRPr lang="en-US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2400" u="none" strike="noStrike" dirty="0">
                              <a:effectLst/>
                            </a:rPr>
                            <a:t>0.00077</a:t>
                          </a:r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13113918"/>
                      </a:ext>
                    </a:extLst>
                  </a:tr>
                  <a:tr h="383646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1&lt;</m:t>
                                </m:r>
                                <m:sSub>
                                  <m:sSubPr>
                                    <m:ctrlPr>
                                      <a:rPr lang="en-US" altLang="ko-KR" sz="2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altLang="ko-KR" sz="24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&lt;4</m:t>
                                </m:r>
                              </m:oMath>
                            </m:oMathPara>
                          </a14:m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+mn-ea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CMS</a:t>
                          </a:r>
                          <a:endParaRPr lang="en-US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2400" u="none" strike="noStrike" dirty="0">
                              <a:effectLst/>
                            </a:rPr>
                            <a:t>0.001947</a:t>
                          </a:r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72624780"/>
                      </a:ext>
                    </a:extLst>
                  </a:tr>
                  <a:tr h="383646"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US" sz="2800" i="1" u="none" strike="noStrike" dirty="0" err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𝑅𝑖𝑑𝑔𝑒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ALICE</a:t>
                          </a:r>
                          <a:endParaRPr lang="en-US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2400" u="none" strike="noStrike" dirty="0">
                              <a:effectLst/>
                            </a:rPr>
                            <a:t>0.00082</a:t>
                          </a:r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997120227"/>
                      </a:ext>
                    </a:extLst>
                  </a:tr>
                  <a:tr h="383646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CMS</a:t>
                          </a:r>
                          <a:endParaRPr lang="en-US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2400" u="none" strike="noStrike" dirty="0">
                              <a:effectLst/>
                            </a:rPr>
                            <a:t>0.000818</a:t>
                          </a:r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37554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내용 개체 틀 11">
                <a:extLst>
                  <a:ext uri="{FF2B5EF4-FFF2-40B4-BE49-F238E27FC236}">
                    <a16:creationId xmlns:a16="http://schemas.microsoft.com/office/drawing/2014/main" id="{51032BD4-ED15-4A42-AA3E-D85D2489CA78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268994343"/>
                  </p:ext>
                </p:extLst>
              </p:nvPr>
            </p:nvGraphicFramePr>
            <p:xfrm>
              <a:off x="914400" y="2128836"/>
              <a:ext cx="4210050" cy="3452814"/>
            </p:xfrm>
            <a:graphic>
              <a:graphicData uri="http://schemas.openxmlformats.org/drawingml/2006/table">
                <a:tbl>
                  <a:tblPr>
                    <a:tableStyleId>{08FB837D-C827-4EFA-A057-4D05807E0F7C}</a:tableStyleId>
                  </a:tblPr>
                  <a:tblGrid>
                    <a:gridCol w="1704975">
                      <a:extLst>
                        <a:ext uri="{9D8B030D-6E8A-4147-A177-3AD203B41FA5}">
                          <a16:colId xmlns:a16="http://schemas.microsoft.com/office/drawing/2014/main" val="2195054238"/>
                        </a:ext>
                      </a:extLst>
                    </a:gridCol>
                    <a:gridCol w="1101725">
                      <a:extLst>
                        <a:ext uri="{9D8B030D-6E8A-4147-A177-3AD203B41FA5}">
                          <a16:colId xmlns:a16="http://schemas.microsoft.com/office/drawing/2014/main" val="3348882487"/>
                        </a:ext>
                      </a:extLst>
                    </a:gridCol>
                    <a:gridCol w="1403350">
                      <a:extLst>
                        <a:ext uri="{9D8B030D-6E8A-4147-A177-3AD203B41FA5}">
                          <a16:colId xmlns:a16="http://schemas.microsoft.com/office/drawing/2014/main" val="1532465319"/>
                        </a:ext>
                      </a:extLst>
                    </a:gridCol>
                  </a:tblGrid>
                  <a:tr h="383646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714" t="-10317" r="-147500" b="-373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ALICE</a:t>
                          </a:r>
                          <a:endParaRPr lang="en-US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2400" u="none" strike="noStrike">
                              <a:effectLst/>
                            </a:rPr>
                            <a:t>0.001014</a:t>
                          </a:r>
                          <a:endParaRPr lang="en-US" altLang="ko-KR" sz="24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10959649"/>
                      </a:ext>
                    </a:extLst>
                  </a:tr>
                  <a:tr h="383646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CMS</a:t>
                          </a:r>
                          <a:endParaRPr lang="en-US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2400" u="none" strike="noStrike" dirty="0">
                              <a:effectLst/>
                            </a:rPr>
                            <a:t>0.001002</a:t>
                          </a:r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81056506"/>
                      </a:ext>
                    </a:extLst>
                  </a:tr>
                  <a:tr h="383646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714" t="-110317" r="-147500" b="-273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ALICE</a:t>
                          </a:r>
                          <a:endParaRPr lang="en-US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2400" u="none" strike="noStrike" dirty="0">
                              <a:effectLst/>
                            </a:rPr>
                            <a:t>0.000774</a:t>
                          </a:r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69816228"/>
                      </a:ext>
                    </a:extLst>
                  </a:tr>
                  <a:tr h="383646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CMS</a:t>
                          </a:r>
                          <a:endParaRPr lang="en-US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2400" u="none" strike="noStrike" dirty="0">
                              <a:effectLst/>
                            </a:rPr>
                            <a:t>0.000808</a:t>
                          </a:r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45166713"/>
                      </a:ext>
                    </a:extLst>
                  </a:tr>
                  <a:tr h="383646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714" t="-210317" r="-147500" b="-173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ALICE</a:t>
                          </a:r>
                          <a:endParaRPr lang="en-US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2400" u="none" strike="noStrike" dirty="0">
                              <a:effectLst/>
                            </a:rPr>
                            <a:t>0.000494</a:t>
                          </a:r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56827255"/>
                      </a:ext>
                    </a:extLst>
                  </a:tr>
                  <a:tr h="383646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CMS</a:t>
                          </a:r>
                          <a:endParaRPr lang="en-US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2400" u="none" strike="noStrike" dirty="0">
                              <a:effectLst/>
                            </a:rPr>
                            <a:t>0.00077</a:t>
                          </a:r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13113918"/>
                      </a:ext>
                    </a:extLst>
                  </a:tr>
                  <a:tr h="3836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714" t="-620635" r="-147500" b="-246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CMS</a:t>
                          </a:r>
                          <a:endParaRPr lang="en-US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2400" u="none" strike="noStrike" dirty="0">
                              <a:effectLst/>
                            </a:rPr>
                            <a:t>0.001947</a:t>
                          </a:r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72624780"/>
                      </a:ext>
                    </a:extLst>
                  </a:tr>
                  <a:tr h="383646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714" t="-360317" r="-147500" b="-23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ALICE</a:t>
                          </a:r>
                          <a:endParaRPr lang="en-US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2400" u="none" strike="noStrike" dirty="0">
                              <a:effectLst/>
                            </a:rPr>
                            <a:t>0.00082</a:t>
                          </a:r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997120227"/>
                      </a:ext>
                    </a:extLst>
                  </a:tr>
                  <a:tr h="383646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CMS</a:t>
                          </a:r>
                          <a:endParaRPr lang="en-US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2400" u="none" strike="noStrike" dirty="0">
                              <a:effectLst/>
                            </a:rPr>
                            <a:t>0.000818</a:t>
                          </a:r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375545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0A5BE15-805C-49F8-95E6-8179440A4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4" y="1409700"/>
            <a:ext cx="4396339" cy="576262"/>
          </a:xfrm>
        </p:spPr>
        <p:txBody>
          <a:bodyPr/>
          <a:lstStyle/>
          <a:p>
            <a:r>
              <a:rPr lang="en-US" altLang="ko-KR" dirty="0"/>
              <a:t>7 </a:t>
            </a:r>
            <a:r>
              <a:rPr lang="en-US" altLang="ko-KR" dirty="0" err="1"/>
              <a:t>TeV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내용 개체 틀 11">
                <a:extLst>
                  <a:ext uri="{FF2B5EF4-FFF2-40B4-BE49-F238E27FC236}">
                    <a16:creationId xmlns:a16="http://schemas.microsoft.com/office/drawing/2014/main" id="{F84EA268-E5E2-424D-9E6F-F642876127B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87727380"/>
                  </p:ext>
                </p:extLst>
              </p:nvPr>
            </p:nvGraphicFramePr>
            <p:xfrm>
              <a:off x="5654494" y="2128835"/>
              <a:ext cx="3775256" cy="3452815"/>
            </p:xfrm>
            <a:graphic>
              <a:graphicData uri="http://schemas.openxmlformats.org/drawingml/2006/table">
                <a:tbl>
                  <a:tblPr>
                    <a:tableStyleId>{35758FB7-9AC5-4552-8A53-C91805E547FA}</a:tableStyleId>
                  </a:tblPr>
                  <a:tblGrid>
                    <a:gridCol w="1887628">
                      <a:extLst>
                        <a:ext uri="{9D8B030D-6E8A-4147-A177-3AD203B41FA5}">
                          <a16:colId xmlns:a16="http://schemas.microsoft.com/office/drawing/2014/main" val="2195054238"/>
                        </a:ext>
                      </a:extLst>
                    </a:gridCol>
                    <a:gridCol w="1887628">
                      <a:extLst>
                        <a:ext uri="{9D8B030D-6E8A-4147-A177-3AD203B41FA5}">
                          <a16:colId xmlns:a16="http://schemas.microsoft.com/office/drawing/2014/main" val="1532465319"/>
                        </a:ext>
                      </a:extLst>
                    </a:gridCol>
                  </a:tblGrid>
                  <a:tr h="690563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1&lt;</m:t>
                                </m:r>
                                <m:sSub>
                                  <m:sSubPr>
                                    <m:ctrlPr>
                                      <a:rPr lang="en-US" altLang="ko-KR" sz="2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altLang="ko-KR" sz="24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&lt;2</m:t>
                                </m:r>
                              </m:oMath>
                            </m:oMathPara>
                          </a14:m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+mn-ea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2400" u="none" strike="noStrike" dirty="0">
                              <a:effectLst/>
                            </a:rPr>
                            <a:t>0.001027</a:t>
                          </a:r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10959649"/>
                      </a:ext>
                    </a:extLst>
                  </a:tr>
                  <a:tr h="690563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2&lt;</m:t>
                                </m:r>
                                <m:sSub>
                                  <m:sSubPr>
                                    <m:ctrlPr>
                                      <a:rPr lang="en-US" altLang="ko-KR" sz="2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altLang="ko-KR" sz="24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&lt;3</m:t>
                                </m:r>
                              </m:oMath>
                            </m:oMathPara>
                          </a14:m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+mn-ea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2400" u="none" strike="noStrike" dirty="0">
                              <a:effectLst/>
                            </a:rPr>
                            <a:t>0.000662</a:t>
                          </a:r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69816228"/>
                      </a:ext>
                    </a:extLst>
                  </a:tr>
                  <a:tr h="690563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3&lt;</m:t>
                                </m:r>
                                <m:sSub>
                                  <m:sSubPr>
                                    <m:ctrlPr>
                                      <a:rPr lang="en-US" altLang="ko-KR" sz="2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altLang="ko-KR" sz="24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&lt;4</m:t>
                                </m:r>
                              </m:oMath>
                            </m:oMathPara>
                          </a14:m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+mn-ea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2400" u="none" strike="noStrike" dirty="0">
                              <a:effectLst/>
                            </a:rPr>
                            <a:t>0.000879</a:t>
                          </a:r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56827255"/>
                      </a:ext>
                    </a:extLst>
                  </a:tr>
                  <a:tr h="690563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1&lt;</m:t>
                                </m:r>
                                <m:sSub>
                                  <m:sSubPr>
                                    <m:ctrlPr>
                                      <a:rPr lang="en-US" altLang="ko-KR" sz="2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altLang="ko-KR" sz="24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&lt;4</m:t>
                                </m:r>
                              </m:oMath>
                            </m:oMathPara>
                          </a14:m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+mn-ea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2400" u="none" strike="noStrike" dirty="0">
                              <a:effectLst/>
                            </a:rPr>
                            <a:t>0.002904</a:t>
                          </a:r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72624780"/>
                      </a:ext>
                    </a:extLst>
                  </a:tr>
                  <a:tr h="690563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28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8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US" altLang="ko-KR" sz="2800" i="1" u="none" strike="noStrike" dirty="0" err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𝑅𝑖𝑑𝑔𝑒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+mn-ea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2400" u="none" strike="noStrike" dirty="0">
                              <a:effectLst/>
                            </a:rPr>
                            <a:t>0.005143</a:t>
                          </a:r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9971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내용 개체 틀 11">
                <a:extLst>
                  <a:ext uri="{FF2B5EF4-FFF2-40B4-BE49-F238E27FC236}">
                    <a16:creationId xmlns:a16="http://schemas.microsoft.com/office/drawing/2014/main" id="{F84EA268-E5E2-424D-9E6F-F642876127B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87727380"/>
                  </p:ext>
                </p:extLst>
              </p:nvPr>
            </p:nvGraphicFramePr>
            <p:xfrm>
              <a:off x="5654494" y="2128835"/>
              <a:ext cx="3775256" cy="3452815"/>
            </p:xfrm>
            <a:graphic>
              <a:graphicData uri="http://schemas.openxmlformats.org/drawingml/2006/table">
                <a:tbl>
                  <a:tblPr>
                    <a:tableStyleId>{35758FB7-9AC5-4552-8A53-C91805E547FA}</a:tableStyleId>
                  </a:tblPr>
                  <a:tblGrid>
                    <a:gridCol w="1887628">
                      <a:extLst>
                        <a:ext uri="{9D8B030D-6E8A-4147-A177-3AD203B41FA5}">
                          <a16:colId xmlns:a16="http://schemas.microsoft.com/office/drawing/2014/main" val="2195054238"/>
                        </a:ext>
                      </a:extLst>
                    </a:gridCol>
                    <a:gridCol w="1887628">
                      <a:extLst>
                        <a:ext uri="{9D8B030D-6E8A-4147-A177-3AD203B41FA5}">
                          <a16:colId xmlns:a16="http://schemas.microsoft.com/office/drawing/2014/main" val="1532465319"/>
                        </a:ext>
                      </a:extLst>
                    </a:gridCol>
                  </a:tblGrid>
                  <a:tr h="6905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323" t="-1770" r="-100645" b="-405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2400" u="none" strike="noStrike" dirty="0">
                              <a:effectLst/>
                            </a:rPr>
                            <a:t>0.001027</a:t>
                          </a:r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10959649"/>
                      </a:ext>
                    </a:extLst>
                  </a:tr>
                  <a:tr h="6905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323" t="-100877" r="-100645" b="-3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2400" u="none" strike="noStrike" dirty="0">
                              <a:effectLst/>
                            </a:rPr>
                            <a:t>0.000662</a:t>
                          </a:r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69816228"/>
                      </a:ext>
                    </a:extLst>
                  </a:tr>
                  <a:tr h="6905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323" t="-202655" r="-100645" b="-2044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2400" u="none" strike="noStrike" dirty="0">
                              <a:effectLst/>
                            </a:rPr>
                            <a:t>0.000879</a:t>
                          </a:r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56827255"/>
                      </a:ext>
                    </a:extLst>
                  </a:tr>
                  <a:tr h="6905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323" t="-300000" r="-100645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2400" u="none" strike="noStrike" dirty="0">
                              <a:effectLst/>
                            </a:rPr>
                            <a:t>0.002904</a:t>
                          </a:r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72624780"/>
                      </a:ext>
                    </a:extLst>
                  </a:tr>
                  <a:tr h="6905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323" t="-403540" r="-100645" b="-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2400" u="none" strike="noStrike" dirty="0">
                              <a:effectLst/>
                            </a:rPr>
                            <a:t>0.005143</a:t>
                          </a:r>
                          <a:endParaRPr lang="en-US" altLang="ko-KR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9971202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4529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672D887-B3A3-4EEC-ACC0-3DC1983EA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95" y="3106212"/>
            <a:ext cx="5988233" cy="31501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E592B7D-1ED7-42FF-9B19-1D81F8DEA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33" y="3106212"/>
            <a:ext cx="5195018" cy="31501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E659F3-51EA-4BA6-99BC-B7191873BD17}"/>
                  </a:ext>
                </a:extLst>
              </p:cNvPr>
              <p:cNvSpPr txBox="1"/>
              <p:nvPr/>
            </p:nvSpPr>
            <p:spPr>
              <a:xfrm>
                <a:off x="1240970" y="2360644"/>
                <a:ext cx="7223521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𝑗𝑒𝑡</m:t>
                        </m:r>
                      </m:sub>
                    </m:sSub>
                    <m:r>
                      <a:rPr lang="en-US" altLang="ko-K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event</m:t>
                    </m:r>
                    <m:r>
                      <a:rPr lang="en-US" altLang="ko-K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cut</m:t>
                    </m:r>
                    <m:r>
                      <a:rPr lang="en-US" altLang="ko-K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ko-KR" altLang="en-US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may be q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𝑗𝑒𝑡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dependence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ko-KR" altLang="en-US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I don’t know</a:t>
                </a:r>
                <a:endParaRPr lang="ko-KR" altLang="en-US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E659F3-51EA-4BA6-99BC-B7191873B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970" y="2360644"/>
                <a:ext cx="7223521" cy="668645"/>
              </a:xfrm>
              <a:prstGeom prst="rect">
                <a:avLst/>
              </a:prstGeom>
              <a:blipFill>
                <a:blip r:embed="rId4"/>
                <a:stretch>
                  <a:fillRect t="-5455" b="-1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DD0EB6B-DC58-4DFA-BA3E-906D067C6044}"/>
                  </a:ext>
                </a:extLst>
              </p:cNvPr>
              <p:cNvSpPr/>
              <p:nvPr/>
            </p:nvSpPr>
            <p:spPr>
              <a:xfrm>
                <a:off x="1240970" y="601662"/>
                <a:ext cx="4086039" cy="69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𝑗𝑒𝑡</m:t>
                        </m:r>
                      </m:sub>
                    </m:sSub>
                  </m:oMath>
                </a14:m>
                <a:r>
                  <a:rPr lang="ko-KR" alt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dependence</a:t>
                </a:r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DD0EB6B-DC58-4DFA-BA3E-906D067C60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970" y="601662"/>
                <a:ext cx="4086039" cy="690895"/>
              </a:xfrm>
              <a:prstGeom prst="rect">
                <a:avLst/>
              </a:prstGeom>
              <a:blipFill>
                <a:blip r:embed="rId5"/>
                <a:stretch>
                  <a:fillRect t="-15044" b="-256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220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2652</TotalTime>
  <Words>325</Words>
  <Application>Microsoft Office PowerPoint</Application>
  <PresentationFormat>와이드스크린</PresentationFormat>
  <Paragraphs>64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Baskerville Old Face</vt:lpstr>
      <vt:lpstr>Cambria Math</vt:lpstr>
      <vt:lpstr>Century Gothic</vt:lpstr>
      <vt:lpstr>Wingdings 3</vt:lpstr>
      <vt:lpstr>이온</vt:lpstr>
      <vt:lpstr>ALICE 13TeV</vt:lpstr>
      <vt:lpstr>CMS, ALICE</vt:lpstr>
      <vt:lpstr>현재 계산식</vt:lpstr>
      <vt:lpstr>PowerPoint 프레젠테이션</vt:lpstr>
      <vt:lpstr>PowerPoint 프레젠테이션</vt:lpstr>
      <vt:lpstr>In CMS 7TeV</vt:lpstr>
      <vt:lpstr>Deviation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Alice 13TeV</dc:title>
  <dc:creator>김 재성</dc:creator>
  <cp:lastModifiedBy>김 재성</cp:lastModifiedBy>
  <cp:revision>102</cp:revision>
  <dcterms:created xsi:type="dcterms:W3CDTF">2021-08-23T12:01:30Z</dcterms:created>
  <dcterms:modified xsi:type="dcterms:W3CDTF">2021-09-11T09:40:35Z</dcterms:modified>
</cp:coreProperties>
</file>