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3"/>
  </p:handoutMasterIdLst>
  <p:sldIdLst>
    <p:sldId id="256" r:id="rId2"/>
    <p:sldId id="262" r:id="rId3"/>
    <p:sldId id="271" r:id="rId4"/>
    <p:sldId id="269" r:id="rId5"/>
    <p:sldId id="267" r:id="rId6"/>
    <p:sldId id="274" r:id="rId7"/>
    <p:sldId id="275" r:id="rId8"/>
    <p:sldId id="257" r:id="rId9"/>
    <p:sldId id="260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3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D3147E7-8433-4050-9509-957402A93F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83E81C-B8C5-43AB-BFDA-C23DB100E8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99BF4-0495-4577-82AB-D9E1087870AF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F3EF01-8305-4901-84B8-6E1987B422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997AA2-EF18-4A9B-9C17-AFAE2414E7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5AE31-FD74-49C5-9E34-0F281658C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828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9149E-4484-464E-9F90-78D4E318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197254-1E3D-4326-9D65-098E2C4C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B10BA-7921-4FB4-9905-20868FBA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26FB1E-750F-4A24-A8D0-F0244C6A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3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3">
            <a:extLst>
              <a:ext uri="{FF2B5EF4-FFF2-40B4-BE49-F238E27FC236}">
                <a16:creationId xmlns:a16="http://schemas.microsoft.com/office/drawing/2014/main" id="{A3207B87-5B75-432E-BBF0-248CF87909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id="{59DD4B65-7675-47C9-AE8B-AF1B39F14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A920900-F388-4593-A08F-6817FC818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5BC7CB39-39F9-42B5-AC20-A5EF0ED04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FDBCEE3-58B9-425D-82AA-ECACF60B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3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>
            <a:extLst>
              <a:ext uri="{FF2B5EF4-FFF2-40B4-BE49-F238E27FC236}">
                <a16:creationId xmlns:a16="http://schemas.microsoft.com/office/drawing/2014/main" id="{E996F890-EC38-4DE9-A9C7-736E20567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C67D219C-53E0-402A-954D-9FA79F10E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65DA866-CFB8-4423-9B3E-298A26B8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AB8B1D2-FB3D-402A-AD60-80D34DB9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8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>
            <a:extLst>
              <a:ext uri="{FF2B5EF4-FFF2-40B4-BE49-F238E27FC236}">
                <a16:creationId xmlns:a16="http://schemas.microsoft.com/office/drawing/2014/main" id="{192EA4F1-5A57-41CA-9E60-F330D91BE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15">
            <a:extLst>
              <a:ext uri="{FF2B5EF4-FFF2-40B4-BE49-F238E27FC236}">
                <a16:creationId xmlns:a16="http://schemas.microsoft.com/office/drawing/2014/main" id="{F77B1FB7-0461-4269-875D-9DF4FA7E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" name="Oval 17">
            <a:extLst>
              <a:ext uri="{FF2B5EF4-FFF2-40B4-BE49-F238E27FC236}">
                <a16:creationId xmlns:a16="http://schemas.microsoft.com/office/drawing/2014/main" id="{8B99B310-E20D-4768-9BBE-B4C8FA78B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19">
            <a:extLst>
              <a:ext uri="{FF2B5EF4-FFF2-40B4-BE49-F238E27FC236}">
                <a16:creationId xmlns:a16="http://schemas.microsoft.com/office/drawing/2014/main" id="{FAA5411A-7EF5-4E70-89DC-EF2A39C2F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21">
            <a:extLst>
              <a:ext uri="{FF2B5EF4-FFF2-40B4-BE49-F238E27FC236}">
                <a16:creationId xmlns:a16="http://schemas.microsoft.com/office/drawing/2014/main" id="{1C64C277-5102-4097-9DD5-47D621AA6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FE692B55-49A2-4F81-AC58-A242659C7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25">
            <a:extLst>
              <a:ext uri="{FF2B5EF4-FFF2-40B4-BE49-F238E27FC236}">
                <a16:creationId xmlns:a16="http://schemas.microsoft.com/office/drawing/2014/main" id="{E5920028-7261-4AD7-8C5B-D798358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80DD9A0F-3DDB-4C71-9839-C38AA717C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80841AB-F11A-4E9E-AE89-A81687C9F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708B5E8-DE91-410F-B8A1-28C52C1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8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674" r:id="rId4"/>
    <p:sldLayoutId id="2147483675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68" r:id="rId12"/>
    <p:sldLayoutId id="2147483667" r:id="rId13"/>
    <p:sldLayoutId id="2147483661" r:id="rId14"/>
    <p:sldLayoutId id="2147483664" r:id="rId15"/>
    <p:sldLayoutId id="2147483662" r:id="rId16"/>
    <p:sldLayoutId id="2147483669" r:id="rId17"/>
    <p:sldLayoutId id="2147483670" r:id="rId18"/>
    <p:sldLayoutId id="2147483658" r:id="rId19"/>
    <p:sldLayoutId id="2147483659" r:id="rId20"/>
    <p:sldLayoutId id="2147483671" r:id="rId21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.png"/><Relationship Id="rId7" Type="http://schemas.openxmlformats.org/officeDocument/2006/relationships/image" Target="../media/image200.png"/><Relationship Id="rId12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4.png"/><Relationship Id="rId5" Type="http://schemas.openxmlformats.org/officeDocument/2006/relationships/image" Target="../media/image4.png"/><Relationship Id="rId10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2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916CE2-AEA3-43F5-992C-13E686AFE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ALICE 13TeV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3E8B0FE5-173B-46A7-8CD3-0EBCF1F476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𝑡𝑟𝑖𝑔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𝑝𝑎𝑖𝑟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𝜙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𝑡𝑟𝑖𝑔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𝑎𝑠𝑠𝑜𝑐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		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(3.1)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𝑡𝑟𝑖𝑔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𝑝𝑎𝑖𝑟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.6&lt;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1.8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𝑡𝑟𝑖𝑔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𝑝𝑎𝑖𝑟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den>
                            </m:f>
                          </m:e>
                        </m:d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𝑍𝑌𝐴𝑀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(3.2)</m:t>
                    </m:r>
                  </m:oMath>
                </a14:m>
                <a:endParaRPr lang="en-US" altLang="ko-KR" dirty="0">
                  <a:latin typeface="Baskerville Old Face" panose="02020602080505020303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US" altLang="ko-KR" b="1" dirty="0">
                    <a:latin typeface="Baskerville Old Face" panose="02020602080505020303" pitchFamily="18" charset="0"/>
                  </a:rPr>
                  <a:t> normalization factor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𝑟𝑖𝑑𝑔𝑒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&lt;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𝑡𝑟𝑖𝑔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𝑝𝑎𝑖𝑟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(3.3)</m:t>
                    </m:r>
                  </m:oMath>
                </a14:m>
                <a:endParaRPr lang="en-US" altLang="ko-KR" dirty="0">
                  <a:latin typeface="Baskerville Old Face" panose="02020602080505020303" pitchFamily="18" charset="0"/>
                </a:endParaRPr>
              </a:p>
              <a:p>
                <a:pPr lvl="1"/>
                <a:r>
                  <a:rPr lang="en-US" altLang="ko-KR" dirty="0">
                    <a:latin typeface="Baskerville Old Face" panose="02020602080505020303" pitchFamily="18" charset="0"/>
                  </a:rPr>
                  <a:t>The minimum yield(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𝑍𝑌𝐴𝑀</m:t>
                        </m:r>
                      </m:sub>
                    </m:sSub>
                  </m:oMath>
                </a14:m>
                <a:r>
                  <a:rPr lang="en-US" altLang="ko-KR" dirty="0">
                    <a:latin typeface="Baskerville Old Face" panose="02020602080505020303" pitchFamily="18" charset="0"/>
                  </a:rPr>
                  <a:t>)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altLang="ko-KR" dirty="0">
                  <a:latin typeface="Baskerville Old Face" panose="02020602080505020303" pitchFamily="18" charset="0"/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</a:rPr>
                  <a:t>Near-side 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m:rPr>
                        <m:brk m:alnAt="23"/>
                      </m:rPr>
                      <a:rPr lang="en-US" altLang="ko-KR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28 →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(3.4)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위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𝑛𝑒𝑎𝑟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n-US" altLang="ko-KR" dirty="0">
                    <a:latin typeface="Baskerville Old Face" panose="02020602080505020303" pitchFamily="18" charset="0"/>
                  </a:rPr>
                  <a:t>near-side jet-like peak yield</a:t>
                </a:r>
                <a:endParaRPr lang="ko-KR" alt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3E8B0FE5-173B-46A7-8CD3-0EBCF1F476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605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B7D451F-A9CE-477B-905D-B361A1E077C4}"/>
              </a:ext>
            </a:extLst>
          </p:cNvPr>
          <p:cNvGrpSpPr/>
          <p:nvPr/>
        </p:nvGrpSpPr>
        <p:grpSpPr>
          <a:xfrm>
            <a:off x="0" y="0"/>
            <a:ext cx="5201174" cy="6858000"/>
            <a:chOff x="1789443" y="533574"/>
            <a:chExt cx="4382940" cy="6210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88B5CAE-51F9-468F-B905-B05A6C275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9443" y="2603574"/>
              <a:ext cx="4382940" cy="207000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A73C765-A949-4148-870E-FB4C58E8A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9443" y="4673574"/>
              <a:ext cx="4382940" cy="2070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3963B16-E835-4BF1-BA45-F4159B231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89443" y="533574"/>
              <a:ext cx="4382940" cy="2070000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48B1E7-19F7-4C56-866D-1E29C6C1E6FF}"/>
              </a:ext>
            </a:extLst>
          </p:cNvPr>
          <p:cNvGrpSpPr/>
          <p:nvPr/>
        </p:nvGrpSpPr>
        <p:grpSpPr>
          <a:xfrm>
            <a:off x="7124975" y="0"/>
            <a:ext cx="5067026" cy="6858000"/>
            <a:chOff x="455731" y="852"/>
            <a:chExt cx="4802177" cy="6804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96DE2F2-3185-4F43-8A14-E51C7F919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5731" y="2268852"/>
              <a:ext cx="4802177" cy="2268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AFEBB0C-CF78-40C5-BB91-20734D364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5731" y="4536852"/>
              <a:ext cx="4802177" cy="22680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AAF1632-F2F8-438A-A5C5-F720ECF83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5731" y="852"/>
              <a:ext cx="4802177" cy="2268000"/>
            </a:xfrm>
            <a:prstGeom prst="rect">
              <a:avLst/>
            </a:prstGeom>
          </p:spPr>
        </p:pic>
      </p:grp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6787818-0EE2-4239-8581-9E36D8A1FB0A}"/>
              </a:ext>
            </a:extLst>
          </p:cNvPr>
          <p:cNvSpPr/>
          <p:nvPr/>
        </p:nvSpPr>
        <p:spPr>
          <a:xfrm>
            <a:off x="5248675" y="2990461"/>
            <a:ext cx="1828799" cy="87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75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1A7D733-5455-499E-8753-DBA47B95D3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062"/>
          <a:stretch/>
        </p:blipFill>
        <p:spPr>
          <a:xfrm>
            <a:off x="1421448" y="2030600"/>
            <a:ext cx="3656003" cy="39297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632DEC-1D4F-4529-8B0E-F36FE63054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479"/>
          <a:stretch/>
        </p:blipFill>
        <p:spPr>
          <a:xfrm>
            <a:off x="7114550" y="2030600"/>
            <a:ext cx="3732962" cy="3960000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0F81DB2-9B7F-4DDC-BABD-48C2A1EE9798}"/>
              </a:ext>
            </a:extLst>
          </p:cNvPr>
          <p:cNvSpPr/>
          <p:nvPr/>
        </p:nvSpPr>
        <p:spPr>
          <a:xfrm>
            <a:off x="5181601" y="3309243"/>
            <a:ext cx="1828799" cy="87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27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57AF3627-FE74-4680-B348-E021DBEA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CMS, ALICE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>
                <a:extLst>
                  <a:ext uri="{FF2B5EF4-FFF2-40B4-BE49-F238E27FC236}">
                    <a16:creationId xmlns:a16="http://schemas.microsoft.com/office/drawing/2014/main" id="{9EA4903B-80C7-4A25-BEEE-28FD502666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Long-range : ALICE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m:rPr>
                        <m:brk m:alnAt="23"/>
                      </m:rP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.6&lt;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m:rPr>
                        <m:brk m:alnAt="23"/>
                      </m:rPr>
                      <a:rPr lang="en-US" altLang="ko-KR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1.8</m:t>
                    </m:r>
                  </m:oMath>
                </a14:m>
                <a:endParaRPr lang="en-US" altLang="ko-KR" dirty="0"/>
              </a:p>
              <a:p>
                <a:pPr marL="1828800" lvl="4" indent="0">
                  <a:buNone/>
                </a:pPr>
                <a:r>
                  <a:rPr lang="en-US" altLang="ko-KR" sz="2000" dirty="0"/>
                  <a:t>  CMS   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  2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m:rPr>
                        <m:brk m:alnAt="23"/>
                      </m:rPr>
                      <a:rPr lang="en-US" altLang="ko-KR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4</m:t>
                    </m:r>
                  </m:oMath>
                </a14:m>
                <a:endParaRPr lang="en-US" altLang="ko-KR" sz="2000" dirty="0"/>
              </a:p>
              <a:p>
                <a:r>
                  <a:rPr lang="en-US" altLang="ko-KR" dirty="0"/>
                  <a:t>High multiplicity : ALICE 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0~0.1%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				  CMS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trk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offline</m:t>
                        </m:r>
                      </m:sup>
                    </m:sSub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≥105 →0~0.03%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지금까지 </a:t>
                </a:r>
                <a:r>
                  <a:rPr lang="en-US" altLang="ko-KR" dirty="0"/>
                  <a:t>CMS</a:t>
                </a:r>
                <a:r>
                  <a:rPr lang="ko-KR" altLang="en-US" dirty="0"/>
                  <a:t>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Correlation</a:t>
                </a:r>
                <a:r>
                  <a:rPr lang="ko-KR" altLang="en-US" dirty="0"/>
                  <a:t>을 그릴 때에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그냥 적분을 하였음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ALICE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(3.2)</a:t>
                </a:r>
                <a:r>
                  <a:rPr lang="ko-KR" altLang="en-US" dirty="0"/>
                  <a:t>의 식을 이용하여 적분하여 다시 그려봐야 함</a:t>
                </a:r>
                <a:r>
                  <a:rPr lang="en-US" altLang="ko-KR" dirty="0"/>
                  <a:t>.(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CMS</a:t>
                </a:r>
                <a:r>
                  <a:rPr lang="ko-KR" altLang="en-US" dirty="0"/>
                  <a:t>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𝑍𝑌𝐴𝑀</m:t>
                        </m:r>
                      </m:sub>
                    </m:sSub>
                  </m:oMath>
                </a14:m>
                <a:r>
                  <a:rPr lang="ko-KR" altLang="en-US" dirty="0"/>
                  <a:t>은 있지만</a:t>
                </a:r>
                <a:r>
                  <a:rPr lang="en-US" altLang="ko-KR" dirty="0"/>
                  <a:t>, ALICE</a:t>
                </a:r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𝑍𝑌𝐴𝑀</m:t>
                        </m:r>
                      </m:sub>
                    </m:sSub>
                  </m:oMath>
                </a14:m>
                <a:r>
                  <a:rPr lang="ko-KR" altLang="en-US" dirty="0"/>
                  <a:t>이 없어 </a:t>
                </a:r>
                <a14:m>
                  <m:oMath xmlns:m="http://schemas.openxmlformats.org/officeDocument/2006/math">
                    <m:r>
                      <a:rPr lang="en-US" altLang="ko-KR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&lt;4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그릴 수 없음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내용 개체 틀 8">
                <a:extLst>
                  <a:ext uri="{FF2B5EF4-FFF2-40B4-BE49-F238E27FC236}">
                    <a16:creationId xmlns:a16="http://schemas.microsoft.com/office/drawing/2014/main" id="{9EA4903B-80C7-4A25-BEEE-28FD502666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47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6BBC862-5402-4E36-BB42-91E6B9DE0771}"/>
              </a:ext>
            </a:extLst>
          </p:cNvPr>
          <p:cNvSpPr/>
          <p:nvPr/>
        </p:nvSpPr>
        <p:spPr>
          <a:xfrm>
            <a:off x="0" y="4017794"/>
            <a:ext cx="12192000" cy="28402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3FD7DE-0FAC-4F73-96F6-0682E5A5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계산식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46C44AF-9CE7-4021-B8CD-75E640543D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10339271" cy="419548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Correlation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𝑡𝑟𝑖𝑔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𝑝𝑎𝑖𝑟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𝜙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.6&lt;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1.8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nary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𝑍𝑌𝐴𝑀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𝑟𝑖𝑑𝑔𝑒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5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1.28&lt;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1.28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.6&lt;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brk m:alnAt="23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d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1.8</m:t>
                                </m:r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limLoc m:val="undOvr"/>
                                        <m:subHide m:val="on"/>
                                        <m:supHide m:val="on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f>
                                          <m:f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Δ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𝜂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Δ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den>
                                        </m:f>
                                      </m:e>
                                    </m:nary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d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nary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46C44AF-9CE7-4021-B8CD-75E640543D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10339271" cy="41954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44AFCB59-79DC-408A-B149-C9DCC6A99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435" y="4017794"/>
            <a:ext cx="3836565" cy="26391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8214DA-D37C-4BFC-9593-512254CBC4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6"/>
          <a:stretch/>
        </p:blipFill>
        <p:spPr>
          <a:xfrm>
            <a:off x="0" y="4017794"/>
            <a:ext cx="8355435" cy="239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AEBA93-E051-40AE-829A-7B77EC11726D}"/>
                  </a:ext>
                </a:extLst>
              </p:cNvPr>
              <p:cNvSpPr txBox="1"/>
              <p:nvPr/>
            </p:nvSpPr>
            <p:spPr>
              <a:xfrm>
                <a:off x="4375991" y="1456666"/>
                <a:ext cx="3439714" cy="4770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>
                  <a:spcBef>
                    <a:spcPts val="1000"/>
                  </a:spcBef>
                  <a:buClr>
                    <a:schemeClr val="accent1"/>
                  </a:buClr>
                  <a:buSzPct val="80000"/>
                </a:pPr>
                <a:r>
                  <a:rPr lang="en-US" altLang="ko-KR" sz="20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ko-KR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𝑓</m:t>
                        </m:r>
                      </m:e>
                      <m:sub>
                        <m:r>
                          <a:rPr lang="ko-KR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𝑅</m:t>
                        </m:r>
                      </m:sub>
                    </m:sSub>
                    <m:r>
                      <a:rPr lang="en-US" altLang="ko-KR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&lt;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ko-KR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𝑁</m:t>
                        </m:r>
                      </m:e>
                      <m:sub>
                        <m:r>
                          <a:rPr lang="ko-KR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𝑘</m:t>
                        </m:r>
                      </m:sub>
                    </m:sSub>
                    <m:r>
                      <a:rPr lang="en-US" altLang="ko-KR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&gt; =0.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62</m:t>
                    </m:r>
                    <m:sSup>
                      <m:sSup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ko-KR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𝑒</m:t>
                        </m:r>
                      </m:e>
                      <m:sup>
                        <m:r>
                          <a:rPr lang="en-US" altLang="ko-KR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1.</m:t>
                        </m:r>
                        <m: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07</m:t>
                        </m:r>
                        <m:sSub>
                          <m:sSub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sSubPr>
                          <m:e>
                            <m:r>
                              <a:rPr lang="ko-KR" alt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𝑝</m:t>
                            </m:r>
                          </m:e>
                          <m:sub>
                            <m:r>
                              <a:rPr lang="ko-KR" alt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𝑇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sz="20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AEBA93-E051-40AE-829A-7B77EC117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991" y="1456666"/>
                <a:ext cx="3439714" cy="4770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BEFBB1-67D5-47F1-9E26-6B168EDC2D63}"/>
              </a:ext>
            </a:extLst>
          </p:cNvPr>
          <p:cNvSpPr txBox="1"/>
          <p:nvPr/>
        </p:nvSpPr>
        <p:spPr>
          <a:xfrm>
            <a:off x="5535155" y="337048"/>
            <a:ext cx="1121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3200" dirty="0">
                <a:latin typeface="+mj-lt"/>
              </a:rPr>
              <a:t>CMS</a:t>
            </a:r>
            <a:endParaRPr lang="ko-KR" altLang="en-US" sz="3200" dirty="0">
              <a:latin typeface="+mj-lt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E7D271E-A156-42C1-AB61-8BE8A4EBE188}"/>
              </a:ext>
            </a:extLst>
          </p:cNvPr>
          <p:cNvGrpSpPr/>
          <p:nvPr/>
        </p:nvGrpSpPr>
        <p:grpSpPr>
          <a:xfrm>
            <a:off x="1712908" y="2468561"/>
            <a:ext cx="8765880" cy="4140000"/>
            <a:chOff x="1280592" y="1930850"/>
            <a:chExt cx="8765880" cy="41400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2C9E18C-9B49-478D-81F8-125E8B7C5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3532" y="4000850"/>
              <a:ext cx="4382940" cy="2070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A856D3B-43C9-4FE4-851C-793C639B3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63532" y="1930850"/>
              <a:ext cx="4382940" cy="20700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FC5EA01-816F-4D8D-BB3D-7272C3C5A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80592" y="4000850"/>
              <a:ext cx="4382940" cy="20700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146881C-CCD4-485D-8198-85CAF239D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80592" y="1930850"/>
              <a:ext cx="4382940" cy="207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955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BEFBB1-67D5-47F1-9E26-6B168EDC2D63}"/>
              </a:ext>
            </a:extLst>
          </p:cNvPr>
          <p:cNvSpPr txBox="1"/>
          <p:nvPr/>
        </p:nvSpPr>
        <p:spPr>
          <a:xfrm>
            <a:off x="5396708" y="306198"/>
            <a:ext cx="1398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3200" dirty="0">
                <a:latin typeface="+mj-lt"/>
              </a:rPr>
              <a:t>ALICE</a:t>
            </a:r>
            <a:endParaRPr lang="ko-KR" altLang="en-US" sz="3200" dirty="0">
              <a:latin typeface="+mj-lt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D7EE251-4BC0-4CAC-A1F3-C0C98C11403B}"/>
              </a:ext>
            </a:extLst>
          </p:cNvPr>
          <p:cNvGrpSpPr/>
          <p:nvPr/>
        </p:nvGrpSpPr>
        <p:grpSpPr>
          <a:xfrm>
            <a:off x="1712907" y="2421647"/>
            <a:ext cx="8765880" cy="4140000"/>
            <a:chOff x="1336437" y="2418671"/>
            <a:chExt cx="8765880" cy="4140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2363A7B-2237-4B20-8CDE-68C1D0375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9377" y="2418671"/>
              <a:ext cx="4382940" cy="20700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9DD036A-7A50-444E-AF47-C30B464E0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7185" y="4488671"/>
              <a:ext cx="4382940" cy="20700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8C1F0EC-E29F-431B-BF1E-564346EC6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6437" y="2418671"/>
              <a:ext cx="4382940" cy="20700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A6BA9A-B0B6-4DE8-BB25-AFC68EB6D467}"/>
                  </a:ext>
                </a:extLst>
              </p:cNvPr>
              <p:cNvSpPr txBox="1"/>
              <p:nvPr/>
            </p:nvSpPr>
            <p:spPr>
              <a:xfrm>
                <a:off x="4442380" y="1417784"/>
                <a:ext cx="3305490" cy="4770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>
                  <a:spcBef>
                    <a:spcPts val="1000"/>
                  </a:spcBef>
                  <a:buClr>
                    <a:schemeClr val="accent1"/>
                  </a:buClr>
                  <a:buSzPct val="80000"/>
                </a:pPr>
                <a:r>
                  <a:rPr lang="en-US" altLang="ko-KR" sz="20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ko-KR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𝑓</m:t>
                        </m:r>
                      </m:e>
                      <m:sub>
                        <m:r>
                          <a:rPr lang="ko-KR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𝑅</m:t>
                        </m:r>
                      </m:sub>
                    </m:sSub>
                    <m:r>
                      <a:rPr lang="en-US" altLang="ko-KR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&lt;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ko-KR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𝑁</m:t>
                        </m:r>
                      </m:e>
                      <m:sub>
                        <m:r>
                          <a:rPr lang="ko-KR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𝑘</m:t>
                        </m:r>
                      </m:sub>
                    </m:sSub>
                    <m:r>
                      <a:rPr lang="en-US" altLang="ko-KR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&gt; =0.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62</m:t>
                    </m:r>
                    <m:sSup>
                      <m:sSup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ko-KR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𝑒</m:t>
                        </m:r>
                      </m:e>
                      <m:sup>
                        <m:r>
                          <a:rPr lang="en-US" altLang="ko-KR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1.</m:t>
                        </m:r>
                        <m: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07</m:t>
                        </m:r>
                        <m:sSub>
                          <m:sSub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sSubPr>
                          <m:e>
                            <m:r>
                              <a:rPr lang="ko-KR" alt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𝑝</m:t>
                            </m:r>
                          </m:e>
                          <m:sub>
                            <m:r>
                              <a:rPr lang="ko-KR" alt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𝑇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sz="20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A6BA9A-B0B6-4DE8-BB25-AFC68EB6D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380" y="1417784"/>
                <a:ext cx="3305490" cy="4770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36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제목 1">
                <a:extLst>
                  <a:ext uri="{FF2B5EF4-FFF2-40B4-BE49-F238E27FC236}">
                    <a16:creationId xmlns:a16="http://schemas.microsoft.com/office/drawing/2014/main" id="{CE90A529-8C6B-4536-8706-C08386EC68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09688" y="2575968"/>
                <a:ext cx="3333676" cy="217909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457200" rtl="0" eaLnBrk="1" latinLnBrk="1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latinLnBrk="1" hangingPunct="1">
                  <a:defRPr>
                    <a:solidFill>
                      <a:schemeClr val="tx2"/>
                    </a:solidFill>
                  </a:defRPr>
                </a:lvl2pPr>
                <a:lvl3pPr eaLnBrk="1" latinLnBrk="1" hangingPunct="1">
                  <a:defRPr>
                    <a:solidFill>
                      <a:schemeClr val="tx2"/>
                    </a:solidFill>
                  </a:defRPr>
                </a:lvl3pPr>
                <a:lvl4pPr eaLnBrk="1" latinLnBrk="1" hangingPunct="1">
                  <a:defRPr>
                    <a:solidFill>
                      <a:schemeClr val="tx2"/>
                    </a:solidFill>
                  </a:defRPr>
                </a:lvl4pPr>
                <a:lvl5pPr eaLnBrk="1" latinLnBrk="1" hangingPunct="1">
                  <a:defRPr>
                    <a:solidFill>
                      <a:schemeClr val="tx2"/>
                    </a:solidFill>
                  </a:defRPr>
                </a:lvl5pPr>
                <a:lvl6pPr eaLnBrk="1" latinLnBrk="1" hangingPunct="1">
                  <a:defRPr>
                    <a:solidFill>
                      <a:schemeClr val="tx2"/>
                    </a:solidFill>
                  </a:defRPr>
                </a:lvl6pPr>
                <a:lvl7pPr eaLnBrk="1" latinLnBrk="1" hangingPunct="1">
                  <a:defRPr>
                    <a:solidFill>
                      <a:schemeClr val="tx2"/>
                    </a:solidFill>
                  </a:defRPr>
                </a:lvl7pPr>
                <a:lvl8pPr eaLnBrk="1" latinLnBrk="1" hangingPunct="1">
                  <a:defRPr>
                    <a:solidFill>
                      <a:schemeClr val="tx2"/>
                    </a:solidFill>
                  </a:defRPr>
                </a:lvl8pPr>
                <a:lvl9pPr eaLnBrk="1" latin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ko-K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ko-K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  <m:r>
                        <a:rPr lang="en-US" altLang="ko-K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e>
                      </m:rad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13000 </m:t>
                      </m:r>
                      <m:r>
                        <a:rPr lang="en-US" altLang="ko-K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ridge</m:t>
                          </m:r>
                        </m:sub>
                      </m:sSub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507517</m:t>
                      </m:r>
                    </m:oMath>
                  </m:oMathPara>
                </a14:m>
                <a:br>
                  <a:rPr lang="en-US" altLang="ko-KR" sz="2000" dirty="0">
                    <a:solidFill>
                      <a:schemeClr val="bg1"/>
                    </a:solidFill>
                    <a:latin typeface="Baskerville Old Face" panose="02020602080505020303" pitchFamily="18" charset="0"/>
                  </a:rPr>
                </a:br>
                <a:endParaRPr lang="en-US" altLang="ko-KR" sz="2000" dirty="0">
                  <a:solidFill>
                    <a:schemeClr val="bg1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12" name="제목 1">
                <a:extLst>
                  <a:ext uri="{FF2B5EF4-FFF2-40B4-BE49-F238E27FC236}">
                    <a16:creationId xmlns:a16="http://schemas.microsoft.com/office/drawing/2014/main" id="{CE90A529-8C6B-4536-8706-C08386EC6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688" y="2575968"/>
                <a:ext cx="3333676" cy="2179092"/>
              </a:xfrm>
              <a:prstGeom prst="rect">
                <a:avLst/>
              </a:prstGeom>
              <a:blipFill>
                <a:blip r:embed="rId4"/>
                <a:stretch>
                  <a:fillRect b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CAF93C-0ACD-47F9-86FC-424D9CCCE974}"/>
                  </a:ext>
                </a:extLst>
              </p:cNvPr>
              <p:cNvSpPr txBox="1"/>
              <p:nvPr/>
            </p:nvSpPr>
            <p:spPr>
              <a:xfrm>
                <a:off x="8509688" y="4820087"/>
                <a:ext cx="33336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=0.62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1.07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p>
                    </m:sSup>
                  </m:oMath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CAF93C-0ACD-47F9-86FC-424D9CCCE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688" y="4820087"/>
                <a:ext cx="3333676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CB16A473-4A8D-4981-9050-2DDE22391E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209" y="2426952"/>
            <a:ext cx="8320757" cy="3929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제목 28">
                <a:extLst>
                  <a:ext uri="{FF2B5EF4-FFF2-40B4-BE49-F238E27FC236}">
                    <a16:creationId xmlns:a16="http://schemas.microsoft.com/office/drawing/2014/main" id="{F1D1217C-DB8A-4DF8-96D2-66E25A9C10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450850"/>
                <a:ext cx="5438775" cy="58102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457200" rtl="0" eaLnBrk="1" latinLnBrk="1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latinLnBrk="1" hangingPunct="1">
                  <a:defRPr>
                    <a:solidFill>
                      <a:schemeClr val="tx2"/>
                    </a:solidFill>
                  </a:defRPr>
                </a:lvl2pPr>
                <a:lvl3pPr eaLnBrk="1" latinLnBrk="1" hangingPunct="1">
                  <a:defRPr>
                    <a:solidFill>
                      <a:schemeClr val="tx2"/>
                    </a:solidFill>
                  </a:defRPr>
                </a:lvl3pPr>
                <a:lvl4pPr eaLnBrk="1" latinLnBrk="1" hangingPunct="1">
                  <a:defRPr>
                    <a:solidFill>
                      <a:schemeClr val="tx2"/>
                    </a:solidFill>
                  </a:defRPr>
                </a:lvl4pPr>
                <a:lvl5pPr eaLnBrk="1" latinLnBrk="1" hangingPunct="1">
                  <a:defRPr>
                    <a:solidFill>
                      <a:schemeClr val="tx2"/>
                    </a:solidFill>
                  </a:defRPr>
                </a:lvl5pPr>
                <a:lvl6pPr eaLnBrk="1" latinLnBrk="1" hangingPunct="1">
                  <a:defRPr>
                    <a:solidFill>
                      <a:schemeClr val="tx2"/>
                    </a:solidFill>
                  </a:defRPr>
                </a:lvl6pPr>
                <a:lvl7pPr eaLnBrk="1" latinLnBrk="1" hangingPunct="1">
                  <a:defRPr>
                    <a:solidFill>
                      <a:schemeClr val="tx2"/>
                    </a:solidFill>
                  </a:defRPr>
                </a:lvl7pPr>
                <a:lvl8pPr eaLnBrk="1" latinLnBrk="1" hangingPunct="1">
                  <a:defRPr>
                    <a:solidFill>
                      <a:schemeClr val="tx2"/>
                    </a:solidFill>
                  </a:defRPr>
                </a:lvl8pPr>
                <a:lvl9pPr eaLnBrk="1" latin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latinLnBrk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ngsanaUPC" panose="02020603050405020304" pitchFamily="18" charset="-34"/>
                            </a:rPr>
                          </m:ctrlPr>
                        </m:sSupPr>
                        <m:e>
                          <m:r>
                            <a:rPr lang="en-US" altLang="ko-KR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ngsanaUPC" panose="02020603050405020304" pitchFamily="18" charset="-34"/>
                            </a:rPr>
                            <m:t>𝑌</m:t>
                          </m:r>
                        </m:e>
                        <m:sup>
                          <m:r>
                            <a:rPr lang="en-US" altLang="ko-KR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ngsanaUPC" panose="02020603050405020304" pitchFamily="18" charset="-34"/>
                            </a:rPr>
                            <m:t>𝑅𝑖𝑑𝑔𝑒</m:t>
                          </m:r>
                        </m:sup>
                      </m:sSup>
                    </m:oMath>
                  </m:oMathPara>
                </a14:m>
                <a:endParaRPr lang="en-US" altLang="ko-KR" sz="4400" dirty="0">
                  <a:solidFill>
                    <a:schemeClr val="tx1"/>
                  </a:solidFill>
                  <a:latin typeface="AngsanaUPC" panose="02020603050405020304" pitchFamily="18" charset="-34"/>
                  <a:cs typeface="AngsanaUPC" panose="02020603050405020304" pitchFamily="18" charset="-34"/>
                </a:endParaRPr>
              </a:p>
            </p:txBody>
          </p:sp>
        </mc:Choice>
        <mc:Fallback xmlns="">
          <p:sp>
            <p:nvSpPr>
              <p:cNvPr id="15" name="제목 28">
                <a:extLst>
                  <a:ext uri="{FF2B5EF4-FFF2-40B4-BE49-F238E27FC236}">
                    <a16:creationId xmlns:a16="http://schemas.microsoft.com/office/drawing/2014/main" id="{F1D1217C-DB8A-4DF8-96D2-66E25A9C1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0850"/>
                <a:ext cx="5438775" cy="581025"/>
              </a:xfrm>
              <a:prstGeom prst="rect">
                <a:avLst/>
              </a:prstGeom>
              <a:blipFill>
                <a:blip r:embed="rId7"/>
                <a:stretch>
                  <a:fillRect t="-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68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3903801D-9598-40BB-8057-751D230B80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14698" y="2080958"/>
                <a:ext cx="3177300" cy="269608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457200" rtl="0" eaLnBrk="1" latinLnBrk="1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latinLnBrk="1" hangingPunct="1">
                  <a:defRPr>
                    <a:solidFill>
                      <a:schemeClr val="tx2"/>
                    </a:solidFill>
                  </a:defRPr>
                </a:lvl2pPr>
                <a:lvl3pPr eaLnBrk="1" latinLnBrk="1" hangingPunct="1">
                  <a:defRPr>
                    <a:solidFill>
                      <a:schemeClr val="tx2"/>
                    </a:solidFill>
                  </a:defRPr>
                </a:lvl3pPr>
                <a:lvl4pPr eaLnBrk="1" latinLnBrk="1" hangingPunct="1">
                  <a:defRPr>
                    <a:solidFill>
                      <a:schemeClr val="tx2"/>
                    </a:solidFill>
                  </a:defRPr>
                </a:lvl4pPr>
                <a:lvl5pPr eaLnBrk="1" latinLnBrk="1" hangingPunct="1">
                  <a:defRPr>
                    <a:solidFill>
                      <a:schemeClr val="tx2"/>
                    </a:solidFill>
                  </a:defRPr>
                </a:lvl5pPr>
                <a:lvl6pPr eaLnBrk="1" latinLnBrk="1" hangingPunct="1">
                  <a:defRPr>
                    <a:solidFill>
                      <a:schemeClr val="tx2"/>
                    </a:solidFill>
                  </a:defRPr>
                </a:lvl6pPr>
                <a:lvl7pPr eaLnBrk="1" latinLnBrk="1" hangingPunct="1">
                  <a:defRPr>
                    <a:solidFill>
                      <a:schemeClr val="tx2"/>
                    </a:solidFill>
                  </a:defRPr>
                </a:lvl7pPr>
                <a:lvl8pPr eaLnBrk="1" latinLnBrk="1" hangingPunct="1">
                  <a:defRPr>
                    <a:solidFill>
                      <a:schemeClr val="tx2"/>
                    </a:solidFill>
                  </a:defRPr>
                </a:lvl8pPr>
                <a:lvl9pPr eaLnBrk="1" latin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e>
                      </m:rad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13000 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4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ridge</m:t>
                          </m:r>
                        </m:sub>
                      </m:sSub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507517</m:t>
                      </m:r>
                    </m:oMath>
                  </m:oMathPara>
                </a14:m>
                <a:endParaRPr lang="en-US" altLang="ko-KR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=0.62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1.07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3903801D-9598-40BB-8057-751D230B8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698" y="2080958"/>
                <a:ext cx="3177300" cy="2696085"/>
              </a:xfrm>
              <a:prstGeom prst="rect">
                <a:avLst/>
              </a:prstGeom>
              <a:blipFill>
                <a:blip r:embed="rId2"/>
                <a:stretch>
                  <a:fillRect b="-33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제목 1">
                <a:extLst>
                  <a:ext uri="{FF2B5EF4-FFF2-40B4-BE49-F238E27FC236}">
                    <a16:creationId xmlns:a16="http://schemas.microsoft.com/office/drawing/2014/main" id="{683892A4-5367-411C-89B2-B515C7E951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84661" y="1818587"/>
                <a:ext cx="4009557" cy="322082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457200" rtl="0" eaLnBrk="1" latinLnBrk="1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latinLnBrk="1" hangingPunct="1">
                  <a:defRPr>
                    <a:solidFill>
                      <a:schemeClr val="tx2"/>
                    </a:solidFill>
                  </a:defRPr>
                </a:lvl2pPr>
                <a:lvl3pPr eaLnBrk="1" latinLnBrk="1" hangingPunct="1">
                  <a:defRPr>
                    <a:solidFill>
                      <a:schemeClr val="tx2"/>
                    </a:solidFill>
                  </a:defRPr>
                </a:lvl3pPr>
                <a:lvl4pPr eaLnBrk="1" latinLnBrk="1" hangingPunct="1">
                  <a:defRPr>
                    <a:solidFill>
                      <a:schemeClr val="tx2"/>
                    </a:solidFill>
                  </a:defRPr>
                </a:lvl4pPr>
                <a:lvl5pPr eaLnBrk="1" latinLnBrk="1" hangingPunct="1">
                  <a:defRPr>
                    <a:solidFill>
                      <a:schemeClr val="tx2"/>
                    </a:solidFill>
                  </a:defRPr>
                </a:lvl5pPr>
                <a:lvl6pPr eaLnBrk="1" latinLnBrk="1" hangingPunct="1">
                  <a:defRPr>
                    <a:solidFill>
                      <a:schemeClr val="tx2"/>
                    </a:solidFill>
                  </a:defRPr>
                </a:lvl6pPr>
                <a:lvl7pPr eaLnBrk="1" latinLnBrk="1" hangingPunct="1">
                  <a:defRPr>
                    <a:solidFill>
                      <a:schemeClr val="tx2"/>
                    </a:solidFill>
                  </a:defRPr>
                </a:lvl7pPr>
                <a:lvl8pPr eaLnBrk="1" latinLnBrk="1" hangingPunct="1">
                  <a:defRPr>
                    <a:solidFill>
                      <a:schemeClr val="tx2"/>
                    </a:solidFill>
                  </a:defRPr>
                </a:lvl8pPr>
                <a:lvl9pPr eaLnBrk="1" latin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latinLnBrk="0"/>
                <a:r>
                  <a:rPr lang="en-US" altLang="ko-KR" sz="2400" i="1" dirty="0">
                    <a:latin typeface="Cambria Math" panose="02040503050406030204" pitchFamily="18" charset="0"/>
                  </a:rPr>
                  <a:t>21.08.26 Fitting</a:t>
                </a:r>
                <a:br>
                  <a:rPr lang="en-US" altLang="ko-KR" sz="24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63 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0.9 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e>
                      </m:ra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13000 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40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smtClean="0">
                              <a:latin typeface="Cambria Math" panose="02040503050406030204" pitchFamily="18" charset="0"/>
                            </a:rPr>
                            <m:t>ridge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040276</m:t>
                      </m:r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=0.585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0.81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br>
                  <a:rPr lang="en-US" altLang="ko-KR" sz="2400" dirty="0">
                    <a:latin typeface="Baskerville Old Face" panose="02020602080505020303" pitchFamily="18" charset="0"/>
                  </a:rPr>
                </a:br>
                <a:endParaRPr lang="en-US" altLang="ko-KR" sz="2400" dirty="0">
                  <a:latin typeface="Baskerville Old Face" panose="02020602080505020303" pitchFamily="18" charset="0"/>
                </a:endParaRPr>
              </a:p>
            </p:txBody>
          </p:sp>
        </mc:Choice>
        <mc:Fallback>
          <p:sp>
            <p:nvSpPr>
              <p:cNvPr id="7" name="제목 1">
                <a:extLst>
                  <a:ext uri="{FF2B5EF4-FFF2-40B4-BE49-F238E27FC236}">
                    <a16:creationId xmlns:a16="http://schemas.microsoft.com/office/drawing/2014/main" id="{683892A4-5367-411C-89B2-B515C7E9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661" y="1818587"/>
                <a:ext cx="4009557" cy="3220825"/>
              </a:xfrm>
              <a:prstGeom prst="rect">
                <a:avLst/>
              </a:prstGeom>
              <a:blipFill>
                <a:blip r:embed="rId3"/>
                <a:stretch>
                  <a:fillRect l="-2280" b="-24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5A35A0B-3ECB-4EF0-8E15-A5AFB8C5DB56}"/>
              </a:ext>
            </a:extLst>
          </p:cNvPr>
          <p:cNvSpPr/>
          <p:nvPr/>
        </p:nvSpPr>
        <p:spPr>
          <a:xfrm>
            <a:off x="5055862" y="2990460"/>
            <a:ext cx="1828799" cy="87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60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EB56FE1-6944-43D7-8440-1190DAED6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89412C-5C0E-4547-8705-988BE3ED2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BDBE258A-7E75-4D51-B4CB-C95FB702E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EEFF789-5B8D-402B-A041-F15E9276D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FD1ECE8-0DC1-4BED-8616-8EC623A91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630FC49-2A84-4315-BFDF-2CEF7B0BD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857A4368-C004-44B8-906E-E47AA2BB34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164646" y="1308683"/>
                <a:ext cx="3333676" cy="2335931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latinLnBrk="0"/>
                <a:r>
                  <a:rPr lang="en-US" altLang="ko-KR" sz="2000" b="0" i="1" dirty="0">
                    <a:latin typeface="Cambria Math" panose="02040503050406030204" pitchFamily="18" charset="0"/>
                  </a:rPr>
                  <a:t>21.08.26 Fitting</a:t>
                </a:r>
                <a:br>
                  <a:rPr lang="en-US" altLang="ko-KR" sz="20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63 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0.9 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e>
                      </m:ra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13000 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ridge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040276</m:t>
                      </m:r>
                    </m:oMath>
                  </m:oMathPara>
                </a14:m>
                <a:br>
                  <a:rPr lang="en-US" altLang="ko-KR" sz="2000" b="0" dirty="0">
                    <a:latin typeface="Baskerville Old Face" panose="02020602080505020303" pitchFamily="18" charset="0"/>
                  </a:rPr>
                </a:br>
                <a:endParaRPr lang="en-US" altLang="ko-KR" sz="2000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857A4368-C004-44B8-906E-E47AA2BB3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64646" y="1308683"/>
                <a:ext cx="3333676" cy="2335931"/>
              </a:xfrm>
              <a:blipFill>
                <a:blip r:embed="rId7"/>
                <a:stretch>
                  <a:fillRect l="-1828" t="-783" b="-20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28C6E02A-E573-4EA7-825B-164BEA16E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31">
            <a:extLst>
              <a:ext uri="{FF2B5EF4-FFF2-40B4-BE49-F238E27FC236}">
                <a16:creationId xmlns:a16="http://schemas.microsoft.com/office/drawing/2014/main" id="{8D72B389-883E-4868-9712-4C914A30F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9D33B23-71E5-4AAE-B6A9-D59227014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F0401D-4CDD-4893-B86D-E42C9421A750}"/>
                  </a:ext>
                </a:extLst>
              </p:cNvPr>
              <p:cNvSpPr txBox="1"/>
              <p:nvPr/>
            </p:nvSpPr>
            <p:spPr>
              <a:xfrm>
                <a:off x="8164646" y="3709641"/>
                <a:ext cx="33336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=0.585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0.81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F0401D-4CDD-4893-B86D-E42C9421A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646" y="3709641"/>
                <a:ext cx="3333676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제목 28">
                <a:extLst>
                  <a:ext uri="{FF2B5EF4-FFF2-40B4-BE49-F238E27FC236}">
                    <a16:creationId xmlns:a16="http://schemas.microsoft.com/office/drawing/2014/main" id="{FB693B3F-2E56-4C0F-B04B-E8FC8223C6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9296" y="474432"/>
                <a:ext cx="2522373" cy="66697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457200" rtl="0" eaLnBrk="1" latinLnBrk="1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latinLnBrk="1" hangingPunct="1">
                  <a:defRPr>
                    <a:solidFill>
                      <a:schemeClr val="tx2"/>
                    </a:solidFill>
                  </a:defRPr>
                </a:lvl2pPr>
                <a:lvl3pPr eaLnBrk="1" latinLnBrk="1" hangingPunct="1">
                  <a:defRPr>
                    <a:solidFill>
                      <a:schemeClr val="tx2"/>
                    </a:solidFill>
                  </a:defRPr>
                </a:lvl3pPr>
                <a:lvl4pPr eaLnBrk="1" latinLnBrk="1" hangingPunct="1">
                  <a:defRPr>
                    <a:solidFill>
                      <a:schemeClr val="tx2"/>
                    </a:solidFill>
                  </a:defRPr>
                </a:lvl4pPr>
                <a:lvl5pPr eaLnBrk="1" latinLnBrk="1" hangingPunct="1">
                  <a:defRPr>
                    <a:solidFill>
                      <a:schemeClr val="tx2"/>
                    </a:solidFill>
                  </a:defRPr>
                </a:lvl5pPr>
                <a:lvl6pPr eaLnBrk="1" latinLnBrk="1" hangingPunct="1">
                  <a:defRPr>
                    <a:solidFill>
                      <a:schemeClr val="tx2"/>
                    </a:solidFill>
                  </a:defRPr>
                </a:lvl6pPr>
                <a:lvl7pPr eaLnBrk="1" latinLnBrk="1" hangingPunct="1">
                  <a:defRPr>
                    <a:solidFill>
                      <a:schemeClr val="tx2"/>
                    </a:solidFill>
                  </a:defRPr>
                </a:lvl7pPr>
                <a:lvl8pPr eaLnBrk="1" latinLnBrk="1" hangingPunct="1">
                  <a:defRPr>
                    <a:solidFill>
                      <a:schemeClr val="tx2"/>
                    </a:solidFill>
                  </a:defRPr>
                </a:lvl8pPr>
                <a:lvl9pPr eaLnBrk="1" latin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latinLnBrk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 b="0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AngsanaUPC" panose="02020603050405020304" pitchFamily="18" charset="-34"/>
                      </a:rPr>
                      <m:t>Δ</m:t>
                    </m:r>
                    <m:r>
                      <a:rPr lang="en-US" altLang="ko-KR" sz="32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AngsanaUPC" panose="02020603050405020304" pitchFamily="18" charset="-34"/>
                      </a:rPr>
                      <m:t>𝜙</m:t>
                    </m:r>
                  </m:oMath>
                </a14:m>
                <a:r>
                  <a:rPr lang="en-US" altLang="ko-KR" sz="3200" dirty="0">
                    <a:solidFill>
                      <a:srgbClr val="92D050"/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 </a:t>
                </a:r>
                <a:r>
                  <a:rPr lang="en-US" altLang="ko-KR" sz="4400" dirty="0">
                    <a:solidFill>
                      <a:srgbClr val="92D050"/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Correlation</a:t>
                </a:r>
              </a:p>
            </p:txBody>
          </p:sp>
        </mc:Choice>
        <mc:Fallback xmlns="">
          <p:sp>
            <p:nvSpPr>
              <p:cNvPr id="35" name="제목 28">
                <a:extLst>
                  <a:ext uri="{FF2B5EF4-FFF2-40B4-BE49-F238E27FC236}">
                    <a16:creationId xmlns:a16="http://schemas.microsoft.com/office/drawing/2014/main" id="{FB693B3F-2E56-4C0F-B04B-E8FC8223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296" y="474432"/>
                <a:ext cx="2522373" cy="666975"/>
              </a:xfrm>
              <a:prstGeom prst="rect">
                <a:avLst/>
              </a:prstGeom>
              <a:blipFill>
                <a:blip r:embed="rId9"/>
                <a:stretch>
                  <a:fillRect t="-33028" r="-7246" b="-440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361948EA-4A15-4301-B116-3A8A1E28F4BA}"/>
              </a:ext>
            </a:extLst>
          </p:cNvPr>
          <p:cNvGrpSpPr/>
          <p:nvPr/>
        </p:nvGrpSpPr>
        <p:grpSpPr>
          <a:xfrm>
            <a:off x="1161188" y="-1"/>
            <a:ext cx="4802177" cy="6804000"/>
            <a:chOff x="455731" y="852"/>
            <a:chExt cx="4802177" cy="6804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AB53F19-2EA2-4419-84A8-A98FB84D1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5731" y="2268852"/>
              <a:ext cx="4802177" cy="22680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F49656E-11B9-4F98-B57C-12827BC84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55731" y="4536852"/>
              <a:ext cx="4802177" cy="22680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2FDCF33-5609-4F70-AADB-B89F33BD0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55731" y="852"/>
              <a:ext cx="4802177" cy="22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7489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제목 28">
                <a:extLst>
                  <a:ext uri="{FF2B5EF4-FFF2-40B4-BE49-F238E27FC236}">
                    <a16:creationId xmlns:a16="http://schemas.microsoft.com/office/drawing/2014/main" id="{D1249F8C-642D-4B02-92C8-7F60B45F1D78}"/>
                  </a:ext>
                </a:extLst>
              </p:cNvPr>
              <p:cNvSpPr txBox="1">
                <a:spLocks noGrp="1"/>
              </p:cNvSpPr>
              <p:nvPr>
                <p:ph type="title" idx="4294967295"/>
              </p:nvPr>
            </p:nvSpPr>
            <p:spPr>
              <a:xfrm>
                <a:off x="0" y="450850"/>
                <a:ext cx="5438775" cy="58102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457200" rtl="0" eaLnBrk="1" latinLnBrk="1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latinLnBrk="1" hangingPunct="1">
                  <a:defRPr>
                    <a:solidFill>
                      <a:schemeClr val="tx2"/>
                    </a:solidFill>
                  </a:defRPr>
                </a:lvl2pPr>
                <a:lvl3pPr eaLnBrk="1" latinLnBrk="1" hangingPunct="1">
                  <a:defRPr>
                    <a:solidFill>
                      <a:schemeClr val="tx2"/>
                    </a:solidFill>
                  </a:defRPr>
                </a:lvl3pPr>
                <a:lvl4pPr eaLnBrk="1" latinLnBrk="1" hangingPunct="1">
                  <a:defRPr>
                    <a:solidFill>
                      <a:schemeClr val="tx2"/>
                    </a:solidFill>
                  </a:defRPr>
                </a:lvl4pPr>
                <a:lvl5pPr eaLnBrk="1" latinLnBrk="1" hangingPunct="1">
                  <a:defRPr>
                    <a:solidFill>
                      <a:schemeClr val="tx2"/>
                    </a:solidFill>
                  </a:defRPr>
                </a:lvl5pPr>
                <a:lvl6pPr eaLnBrk="1" latinLnBrk="1" hangingPunct="1">
                  <a:defRPr>
                    <a:solidFill>
                      <a:schemeClr val="tx2"/>
                    </a:solidFill>
                  </a:defRPr>
                </a:lvl6pPr>
                <a:lvl7pPr eaLnBrk="1" latinLnBrk="1" hangingPunct="1">
                  <a:defRPr>
                    <a:solidFill>
                      <a:schemeClr val="tx2"/>
                    </a:solidFill>
                  </a:defRPr>
                </a:lvl7pPr>
                <a:lvl8pPr eaLnBrk="1" latinLnBrk="1" hangingPunct="1">
                  <a:defRPr>
                    <a:solidFill>
                      <a:schemeClr val="tx2"/>
                    </a:solidFill>
                  </a:defRPr>
                </a:lvl8pPr>
                <a:lvl9pPr eaLnBrk="1" latin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latinLnBrk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ngsanaUPC" panose="02020603050405020304" pitchFamily="18" charset="-34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ngsanaUPC" panose="02020603050405020304" pitchFamily="18" charset="-34"/>
                            </a:rPr>
                            <m:t>𝑌</m:t>
                          </m:r>
                        </m:e>
                        <m:sup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ngsanaUPC" panose="02020603050405020304" pitchFamily="18" charset="-34"/>
                            </a:rPr>
                            <m:t>𝑅𝑖𝑑𝑔𝑒</m:t>
                          </m:r>
                        </m:sup>
                      </m:sSup>
                    </m:oMath>
                  </m:oMathPara>
                </a14:m>
                <a:endParaRPr lang="en-US" altLang="ko-KR" sz="4400" dirty="0">
                  <a:solidFill>
                    <a:schemeClr val="tx1"/>
                  </a:solidFill>
                  <a:latin typeface="AngsanaUPC" panose="02020603050405020304" pitchFamily="18" charset="-34"/>
                  <a:cs typeface="AngsanaUPC" panose="02020603050405020304" pitchFamily="18" charset="-34"/>
                </a:endParaRPr>
              </a:p>
            </p:txBody>
          </p:sp>
        </mc:Choice>
        <mc:Fallback xmlns="">
          <p:sp>
            <p:nvSpPr>
              <p:cNvPr id="21" name="제목 28">
                <a:extLst>
                  <a:ext uri="{FF2B5EF4-FFF2-40B4-BE49-F238E27FC236}">
                    <a16:creationId xmlns:a16="http://schemas.microsoft.com/office/drawing/2014/main" id="{D1249F8C-642D-4B02-92C8-7F60B45F1D7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0" y="450850"/>
                <a:ext cx="5438775" cy="581025"/>
              </a:xfrm>
              <a:prstGeom prst="rect">
                <a:avLst/>
              </a:prstGeom>
              <a:blipFill>
                <a:blip r:embed="rId3"/>
                <a:stretch>
                  <a:fillRect t="-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5C5760D-4EC3-44B6-8AA5-3319B82223A6}"/>
                  </a:ext>
                </a:extLst>
              </p:cNvPr>
              <p:cNvSpPr txBox="1"/>
              <p:nvPr/>
            </p:nvSpPr>
            <p:spPr>
              <a:xfrm>
                <a:off x="8372212" y="4832118"/>
                <a:ext cx="33336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=0.65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p>
                    </m:sSup>
                  </m:oMath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5C5760D-4EC3-44B6-8AA5-3319B8222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212" y="4832118"/>
                <a:ext cx="3333676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제목 1">
                <a:extLst>
                  <a:ext uri="{FF2B5EF4-FFF2-40B4-BE49-F238E27FC236}">
                    <a16:creationId xmlns:a16="http://schemas.microsoft.com/office/drawing/2014/main" id="{F87FC1D3-5BF1-44A1-99DC-6DDF40540E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72212" y="2587999"/>
                <a:ext cx="3333676" cy="217909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457200" rtl="0" eaLnBrk="1" latinLnBrk="1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latinLnBrk="1" hangingPunct="1">
                  <a:defRPr>
                    <a:solidFill>
                      <a:schemeClr val="tx2"/>
                    </a:solidFill>
                  </a:defRPr>
                </a:lvl2pPr>
                <a:lvl3pPr eaLnBrk="1" latinLnBrk="1" hangingPunct="1">
                  <a:defRPr>
                    <a:solidFill>
                      <a:schemeClr val="tx2"/>
                    </a:solidFill>
                  </a:defRPr>
                </a:lvl3pPr>
                <a:lvl4pPr eaLnBrk="1" latinLnBrk="1" hangingPunct="1">
                  <a:defRPr>
                    <a:solidFill>
                      <a:schemeClr val="tx2"/>
                    </a:solidFill>
                  </a:defRPr>
                </a:lvl4pPr>
                <a:lvl5pPr eaLnBrk="1" latinLnBrk="1" hangingPunct="1">
                  <a:defRPr>
                    <a:solidFill>
                      <a:schemeClr val="tx2"/>
                    </a:solidFill>
                  </a:defRPr>
                </a:lvl5pPr>
                <a:lvl6pPr eaLnBrk="1" latinLnBrk="1" hangingPunct="1">
                  <a:defRPr>
                    <a:solidFill>
                      <a:schemeClr val="tx2"/>
                    </a:solidFill>
                  </a:defRPr>
                </a:lvl6pPr>
                <a:lvl7pPr eaLnBrk="1" latinLnBrk="1" hangingPunct="1">
                  <a:defRPr>
                    <a:solidFill>
                      <a:schemeClr val="tx2"/>
                    </a:solidFill>
                  </a:defRPr>
                </a:lvl7pPr>
                <a:lvl8pPr eaLnBrk="1" latinLnBrk="1" hangingPunct="1">
                  <a:defRPr>
                    <a:solidFill>
                      <a:schemeClr val="tx2"/>
                    </a:solidFill>
                  </a:defRPr>
                </a:lvl8pPr>
                <a:lvl9pPr eaLnBrk="1" latin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ko-K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ko-K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  <m:r>
                        <a:rPr lang="en-US" altLang="ko-K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e>
                      </m:rad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13000 </m:t>
                      </m:r>
                      <m:r>
                        <a:rPr lang="en-US" altLang="ko-K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ridge</m:t>
                          </m:r>
                        </m:sub>
                      </m:sSub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507517</m:t>
                      </m:r>
                    </m:oMath>
                  </m:oMathPara>
                </a14:m>
                <a:br>
                  <a:rPr lang="en-US" altLang="ko-KR" sz="2000" dirty="0">
                    <a:solidFill>
                      <a:schemeClr val="bg1"/>
                    </a:solidFill>
                    <a:latin typeface="Baskerville Old Face" panose="02020602080505020303" pitchFamily="18" charset="0"/>
                  </a:rPr>
                </a:br>
                <a:endParaRPr lang="en-US" altLang="ko-KR" sz="2000" dirty="0">
                  <a:solidFill>
                    <a:schemeClr val="bg1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9" name="제목 1">
                <a:extLst>
                  <a:ext uri="{FF2B5EF4-FFF2-40B4-BE49-F238E27FC236}">
                    <a16:creationId xmlns:a16="http://schemas.microsoft.com/office/drawing/2014/main" id="{F87FC1D3-5BF1-44A1-99DC-6DDF40540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212" y="2587999"/>
                <a:ext cx="3333676" cy="2179092"/>
              </a:xfrm>
              <a:prstGeom prst="rect">
                <a:avLst/>
              </a:prstGeom>
              <a:blipFill>
                <a:blip r:embed="rId5"/>
                <a:stretch>
                  <a:fillRect b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428001FE-89D5-4852-829B-50FB70B84F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185" y="2584534"/>
            <a:ext cx="8384754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35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963</TotalTime>
  <Words>368</Words>
  <Application>Microsoft Office PowerPoint</Application>
  <PresentationFormat>와이드스크린</PresentationFormat>
  <Paragraphs>39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AngsanaUPC</vt:lpstr>
      <vt:lpstr>Arial</vt:lpstr>
      <vt:lpstr>Baskerville Old Face</vt:lpstr>
      <vt:lpstr>Cambria Math</vt:lpstr>
      <vt:lpstr>Century Gothic</vt:lpstr>
      <vt:lpstr>Wingdings 3</vt:lpstr>
      <vt:lpstr>이온</vt:lpstr>
      <vt:lpstr>ALICE 13TeV</vt:lpstr>
      <vt:lpstr>CMS, ALICE</vt:lpstr>
      <vt:lpstr>현재 계산식</vt:lpstr>
      <vt:lpstr>PowerPoint 프레젠테이션</vt:lpstr>
      <vt:lpstr>PowerPoint 프레젠테이션</vt:lpstr>
      <vt:lpstr>PowerPoint 프레젠테이션</vt:lpstr>
      <vt:lpstr>PowerPoint 프레젠테이션</vt:lpstr>
      <vt:lpstr>21.08.26 Fitting a=4 T=0.63 GeV q=0.9 GeV m_d=1 GeV √(S_nn )=13000 GeV A_ridge=0.040276 </vt:lpstr>
      <vt:lpstr>Y^Ridge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Alice 13TeV</dc:title>
  <dc:creator>김 재성</dc:creator>
  <cp:lastModifiedBy>김 재성</cp:lastModifiedBy>
  <cp:revision>56</cp:revision>
  <dcterms:created xsi:type="dcterms:W3CDTF">2021-08-23T12:01:30Z</dcterms:created>
  <dcterms:modified xsi:type="dcterms:W3CDTF">2021-08-27T06:31:42Z</dcterms:modified>
</cp:coreProperties>
</file>