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6" r:id="rId2"/>
    <p:sldId id="262" r:id="rId3"/>
    <p:sldId id="271" r:id="rId4"/>
    <p:sldId id="269" r:id="rId5"/>
    <p:sldId id="267" r:id="rId6"/>
    <p:sldId id="274" r:id="rId7"/>
    <p:sldId id="275" r:id="rId8"/>
    <p:sldId id="257" r:id="rId9"/>
    <p:sldId id="260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D3147E7-8433-4050-9509-957402A93F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3E81C-B8C5-43AB-BFDA-C23DB100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99BF4-0495-4577-82AB-D9E1087870A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F3EF01-8305-4901-84B8-6E1987B422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97AA2-EF18-4A9B-9C17-AFAE2414E7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5AE31-FD74-49C5-9E34-0F281658C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8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9149E-4484-464E-9F90-78D4E318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97254-1E3D-4326-9D65-098E2C4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B10BA-7921-4FB4-9905-20868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6FB1E-750F-4A24-A8D0-F0244C6A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3">
            <a:extLst>
              <a:ext uri="{FF2B5EF4-FFF2-40B4-BE49-F238E27FC236}">
                <a16:creationId xmlns:a16="http://schemas.microsoft.com/office/drawing/2014/main" id="{A3207B87-5B75-432E-BBF0-248CF8790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59DD4B65-7675-47C9-AE8B-AF1B39F14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A920900-F388-4593-A08F-6817FC818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BC7CB39-39F9-42B5-AC20-A5EF0ED04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DBCEE3-58B9-425D-82AA-ECACF60B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E996F890-EC38-4DE9-A9C7-736E2056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67D219C-53E0-402A-954D-9FA79F10E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65DA866-CFB8-4423-9B3E-298A26B8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AB8B1D2-FB3D-402A-AD60-80D34DB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192EA4F1-5A57-41CA-9E60-F330D91BE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F77B1FB7-0461-4269-875D-9DF4FA7E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7">
            <a:extLst>
              <a:ext uri="{FF2B5EF4-FFF2-40B4-BE49-F238E27FC236}">
                <a16:creationId xmlns:a16="http://schemas.microsoft.com/office/drawing/2014/main" id="{8B99B310-E20D-4768-9BBE-B4C8FA78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FAA5411A-7EF5-4E70-89DC-EF2A39C2F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1C64C277-5102-4097-9DD5-47D621AA6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FE692B55-49A2-4F81-AC58-A242659C7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E5920028-7261-4AD7-8C5B-D798358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0DD9A0F-3DDB-4C71-9839-C38AA717C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80841AB-F11A-4E9E-AE89-A81687C9F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708B5E8-DE91-410F-B8A1-28C52C1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4" r:id="rId4"/>
    <p:sldLayoutId id="2147483675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8" r:id="rId12"/>
    <p:sldLayoutId id="2147483667" r:id="rId13"/>
    <p:sldLayoutId id="2147483661" r:id="rId14"/>
    <p:sldLayoutId id="2147483664" r:id="rId15"/>
    <p:sldLayoutId id="2147483662" r:id="rId16"/>
    <p:sldLayoutId id="2147483669" r:id="rId17"/>
    <p:sldLayoutId id="2147483670" r:id="rId18"/>
    <p:sldLayoutId id="2147483658" r:id="rId19"/>
    <p:sldLayoutId id="2147483659" r:id="rId20"/>
    <p:sldLayoutId id="2147483671" r:id="rId2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916CE2-AEA3-43F5-992C-13E686AF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ALICE 13TeV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8B0FE5-173B-46A7-8CD3-0EBCF1F47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𝑎𝑠𝑠𝑜𝑐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(3.1)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.6&lt;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𝑡𝑟𝑖𝑔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𝑝𝑎𝑖𝑟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𝑍𝑌𝐴𝑀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(3.2)</m:t>
                    </m:r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altLang="ko-KR" b="1" dirty="0">
                    <a:latin typeface="Baskerville Old Face" panose="02020602080505020303" pitchFamily="18" charset="0"/>
                  </a:rPr>
                  <a:t> normalization factor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𝑡𝑟𝑖𝑔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𝑝𝑎𝑖𝑟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(3.3)</m:t>
                    </m:r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:pPr lvl="1"/>
                <a:r>
                  <a:rPr lang="en-US" altLang="ko-KR" dirty="0">
                    <a:latin typeface="Baskerville Old Face" panose="02020602080505020303" pitchFamily="18" charset="0"/>
                  </a:rPr>
                  <a:t>The minimum yield(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en-US" altLang="ko-KR" dirty="0">
                    <a:latin typeface="Baskerville Old Face" panose="02020602080505020303" pitchFamily="18" charset="0"/>
                  </a:rPr>
                  <a:t>)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dirty="0">
                  <a:latin typeface="Baskerville Old Face" panose="02020602080505020303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Near-side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 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(3.4)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위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𝑛𝑒𝑎𝑟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altLang="ko-KR" dirty="0">
                    <a:latin typeface="Baskerville Old Face" panose="02020602080505020303" pitchFamily="18" charset="0"/>
                  </a:rPr>
                  <a:t>near-side jet-like peak yield</a:t>
                </a:r>
                <a:endParaRPr lang="ko-KR" alt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E8B0FE5-173B-46A7-8CD3-0EBCF1F47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60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7D451F-A9CE-477B-905D-B361A1E077C4}"/>
              </a:ext>
            </a:extLst>
          </p:cNvPr>
          <p:cNvGrpSpPr/>
          <p:nvPr/>
        </p:nvGrpSpPr>
        <p:grpSpPr>
          <a:xfrm>
            <a:off x="0" y="0"/>
            <a:ext cx="5201174" cy="6858000"/>
            <a:chOff x="1789443" y="533574"/>
            <a:chExt cx="4382940" cy="621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88B5CAE-51F9-468F-B905-B05A6C27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443" y="2603574"/>
              <a:ext cx="4382940" cy="2070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A73C765-A949-4148-870E-FB4C58E8A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443" y="4673574"/>
              <a:ext cx="4382940" cy="207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963B16-E835-4BF1-BA45-F4159B23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9443" y="533574"/>
              <a:ext cx="4382940" cy="2070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48B1E7-19F7-4C56-866D-1E29C6C1E6FF}"/>
              </a:ext>
            </a:extLst>
          </p:cNvPr>
          <p:cNvGrpSpPr/>
          <p:nvPr/>
        </p:nvGrpSpPr>
        <p:grpSpPr>
          <a:xfrm>
            <a:off x="7124975" y="0"/>
            <a:ext cx="5067026" cy="6858000"/>
            <a:chOff x="455731" y="852"/>
            <a:chExt cx="4802177" cy="6804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6DE2F2-3185-4F43-8A14-E51C7F919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731" y="2268852"/>
              <a:ext cx="4802177" cy="226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FEBB0C-CF78-40C5-BB91-20734D36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731" y="4536852"/>
              <a:ext cx="4802177" cy="226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AAF1632-F2F8-438A-A5C5-F720ECF83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731" y="852"/>
              <a:ext cx="4802177" cy="2268000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6787818-0EE2-4239-8581-9E36D8A1FB0A}"/>
              </a:ext>
            </a:extLst>
          </p:cNvPr>
          <p:cNvSpPr/>
          <p:nvPr/>
        </p:nvSpPr>
        <p:spPr>
          <a:xfrm>
            <a:off x="5248675" y="2990461"/>
            <a:ext cx="1828799" cy="8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75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A7D733-5455-499E-8753-DBA47B95D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62"/>
          <a:stretch/>
        </p:blipFill>
        <p:spPr>
          <a:xfrm>
            <a:off x="1421448" y="2030600"/>
            <a:ext cx="3656003" cy="3929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632DEC-1D4F-4529-8B0E-F36FE6305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479"/>
          <a:stretch/>
        </p:blipFill>
        <p:spPr>
          <a:xfrm>
            <a:off x="7114550" y="2030600"/>
            <a:ext cx="3732962" cy="396000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F81DB2-9B7F-4DDC-BABD-48C2A1EE9798}"/>
              </a:ext>
            </a:extLst>
          </p:cNvPr>
          <p:cNvSpPr/>
          <p:nvPr/>
        </p:nvSpPr>
        <p:spPr>
          <a:xfrm>
            <a:off x="5181601" y="3309243"/>
            <a:ext cx="1828799" cy="8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7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7820671-BD17-492A-8A12-07E52A25FFED}"/>
                  </a:ext>
                </a:extLst>
              </p:cNvPr>
              <p:cNvSpPr/>
              <p:nvPr/>
            </p:nvSpPr>
            <p:spPr>
              <a:xfrm>
                <a:off x="648748" y="1321303"/>
                <a:ext cx="10860947" cy="3151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𝑡𝑟𝑖𝑔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𝑝𝑎𝑖𝑟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.6&lt;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1.8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𝑡𝑟𝑖𝑔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𝑝𝑎𝑖𝑟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𝑍𝑌𝐴𝑀</m:t>
                              </m:r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(3.2)</m:t>
                      </m:r>
                    </m:oMath>
                  </m:oMathPara>
                </a14:m>
                <a:endParaRPr lang="en-US" altLang="ko-KR" sz="2000" dirty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𝑡𝑟𝑖𝑔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𝑝𝑎𝑖𝑟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(3.3)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	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.6&lt;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𝑡𝑟𝑖𝑔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𝑝𝑎𝑖𝑟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𝑍𝑌𝐴𝑀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nary>
                  </m:oMath>
                </a14:m>
                <a:endParaRPr lang="en-US" altLang="ko-KR" sz="2000" dirty="0"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7820671-BD17-492A-8A12-07E52A25F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8" y="1321303"/>
                <a:ext cx="10860947" cy="3151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8">
                <a:extLst>
                  <a:ext uri="{FF2B5EF4-FFF2-40B4-BE49-F238E27FC236}">
                    <a16:creationId xmlns:a16="http://schemas.microsoft.com/office/drawing/2014/main" id="{173D27D8-675C-41F5-A985-BAB4937A98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3251" y="557876"/>
                <a:ext cx="4345497" cy="76342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 latinLnBrk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ngsanaUPC" panose="02020603050405020304" pitchFamily="18" charset="-34"/>
                          </a:rPr>
                        </m:ctrlPr>
                      </m:sSupPr>
                      <m:e>
                        <m: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ngsanaUPC" panose="02020603050405020304" pitchFamily="18" charset="-34"/>
                          </a:rPr>
                          <m:t>𝑌</m:t>
                        </m:r>
                      </m:e>
                      <m:sup>
                        <m: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ngsanaUPC" panose="02020603050405020304" pitchFamily="18" charset="-34"/>
                          </a:rPr>
                          <m:t>𝑅𝑖𝑑𝑔𝑒</m:t>
                        </m:r>
                      </m:sup>
                    </m:sSup>
                    <m:r>
                      <a:rPr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ngsanaUPC" panose="02020603050405020304" pitchFamily="18" charset="-34"/>
                      </a:rPr>
                      <m:t>   →   </m:t>
                    </m:r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ALICE</a:t>
                </a:r>
              </a:p>
            </p:txBody>
          </p:sp>
        </mc:Choice>
        <mc:Fallback>
          <p:sp>
            <p:nvSpPr>
              <p:cNvPr id="3" name="제목 28">
                <a:extLst>
                  <a:ext uri="{FF2B5EF4-FFF2-40B4-BE49-F238E27FC236}">
                    <a16:creationId xmlns:a16="http://schemas.microsoft.com/office/drawing/2014/main" id="{173D27D8-675C-41F5-A985-BAB4937A9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51" y="557876"/>
                <a:ext cx="4345497" cy="763427"/>
              </a:xfrm>
              <a:prstGeom prst="rect">
                <a:avLst/>
              </a:prstGeom>
              <a:blipFill>
                <a:blip r:embed="rId3"/>
                <a:stretch>
                  <a:fillRect t="-16800" b="-3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5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4635B65-05C3-4AA6-9DF1-660723DFCD84}"/>
                  </a:ext>
                </a:extLst>
              </p:cNvPr>
              <p:cNvSpPr/>
              <p:nvPr/>
            </p:nvSpPr>
            <p:spPr>
              <a:xfrm>
                <a:off x="648748" y="1321303"/>
                <a:ext cx="10860947" cy="3151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𝑡𝑟𝑖𝑔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𝑝𝑎𝑖𝑟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.6&lt;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1.8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𝑡𝑟𝑖𝑔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𝑝𝑎𝑖𝑟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𝑍𝑌𝐴𝑀</m:t>
                              </m:r>
                            </m:sub>
                          </m:sSub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(3.2)</m:t>
                      </m:r>
                    </m:oMath>
                  </m:oMathPara>
                </a14:m>
                <a:endParaRPr lang="en-US" altLang="ko-KR" sz="2000" dirty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𝑡𝑟𝑖𝑔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𝑝𝑎𝑖𝑟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(3.3)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	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.6&lt;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𝑡𝑟𝑖𝑔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𝑝𝑎𝑖𝑟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nary>
                  </m:oMath>
                </a14:m>
                <a:endParaRPr lang="en-US" altLang="ko-KR" sz="2000" dirty="0"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4635B65-05C3-4AA6-9DF1-660723DFC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8" y="1321303"/>
                <a:ext cx="10860947" cy="3151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8">
                <a:extLst>
                  <a:ext uri="{FF2B5EF4-FFF2-40B4-BE49-F238E27FC236}">
                    <a16:creationId xmlns:a16="http://schemas.microsoft.com/office/drawing/2014/main" id="{00C95311-76D4-4D32-8F85-00ECFE375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1031" y="557876"/>
                <a:ext cx="3459061" cy="76342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 latinLnBrk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ngsanaUPC" panose="02020603050405020304" pitchFamily="18" charset="-34"/>
                          </a:rPr>
                        </m:ctrlPr>
                      </m:sSupPr>
                      <m:e>
                        <m: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ngsanaUPC" panose="02020603050405020304" pitchFamily="18" charset="-34"/>
                          </a:rPr>
                          <m:t>𝑌</m:t>
                        </m:r>
                      </m:e>
                      <m:sup>
                        <m: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ngsanaUPC" panose="02020603050405020304" pitchFamily="18" charset="-34"/>
                          </a:rPr>
                          <m:t>𝑅𝑖𝑑𝑔𝑒</m:t>
                        </m:r>
                      </m:sup>
                    </m:sSup>
                    <m:r>
                      <a:rPr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ngsanaUPC" panose="02020603050405020304" pitchFamily="18" charset="-34"/>
                      </a:rPr>
                      <m:t>   →   </m:t>
                    </m:r>
                  </m:oMath>
                </a14:m>
                <a:r>
                  <a:rPr lang="en-US" altLang="ko-KR" sz="4400" dirty="0">
                    <a:solidFill>
                      <a:schemeClr val="tx1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CMS</a:t>
                </a:r>
              </a:p>
            </p:txBody>
          </p:sp>
        </mc:Choice>
        <mc:Fallback>
          <p:sp>
            <p:nvSpPr>
              <p:cNvPr id="3" name="제목 28">
                <a:extLst>
                  <a:ext uri="{FF2B5EF4-FFF2-40B4-BE49-F238E27FC236}">
                    <a16:creationId xmlns:a16="http://schemas.microsoft.com/office/drawing/2014/main" id="{00C95311-76D4-4D32-8F85-00ECFE37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31" y="557876"/>
                <a:ext cx="3459061" cy="763427"/>
              </a:xfrm>
              <a:prstGeom prst="rect">
                <a:avLst/>
              </a:prstGeom>
              <a:blipFill>
                <a:blip r:embed="rId3"/>
                <a:stretch>
                  <a:fillRect t="-16800" r="-5106" b="-3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63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28">
                <a:extLst>
                  <a:ext uri="{FF2B5EF4-FFF2-40B4-BE49-F238E27FC236}">
                    <a16:creationId xmlns:a16="http://schemas.microsoft.com/office/drawing/2014/main" id="{B8C3512D-BEA3-4556-8058-274468FBEB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</m:ctrlPr>
                        </m:sSupPr>
                        <m:e>
                          <m: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𝑅𝑖𝑑𝑔𝑒</m:t>
                          </m:r>
                        </m:sup>
                      </m:sSup>
                    </m:oMath>
                  </m:oMathPara>
                </a14:m>
                <a:endParaRPr lang="en-US" altLang="ko-KR" sz="4400" dirty="0">
                  <a:solidFill>
                    <a:schemeClr val="tx1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mc:Choice>
        <mc:Fallback>
          <p:sp>
            <p:nvSpPr>
              <p:cNvPr id="2" name="제목 28">
                <a:extLst>
                  <a:ext uri="{FF2B5EF4-FFF2-40B4-BE49-F238E27FC236}">
                    <a16:creationId xmlns:a16="http://schemas.microsoft.com/office/drawing/2014/main" id="{B8C3512D-BEA3-4556-8058-274468FB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  <a:blipFill>
                <a:blip r:embed="rId2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5722AF1F-5992-4630-BD2A-9D26547F7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6349" y="2584534"/>
                <a:ext cx="4009557" cy="32208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:r>
                  <a:rPr lang="en-US" altLang="ko-KR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21.08.26 Fitting</a:t>
                </a:r>
                <a:br>
                  <a:rPr lang="en-US" altLang="ko-KR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63 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040276</m:t>
                      </m:r>
                    </m:oMath>
                  </m:oMathPara>
                </a14:m>
                <a:endParaRPr lang="en-US" altLang="ko-KR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=0.585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0.81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br>
                  <a:rPr lang="en-US" altLang="ko-KR" sz="2400" dirty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</a:br>
                <a:endParaRPr lang="en-US" altLang="ko-KR" sz="24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5722AF1F-5992-4630-BD2A-9D26547F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49" y="2584534"/>
                <a:ext cx="4009557" cy="3220825"/>
              </a:xfrm>
              <a:prstGeom prst="rect">
                <a:avLst/>
              </a:prstGeom>
              <a:blipFill>
                <a:blip r:embed="rId3"/>
                <a:stretch>
                  <a:fillRect l="-2280" b="-2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BF95E70-31C9-4B7B-BC50-1D33D8D49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95" y="2447150"/>
            <a:ext cx="8384754" cy="396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5DBEA1-1738-4940-9F83-4F33E6C5FC2D}"/>
              </a:ext>
            </a:extLst>
          </p:cNvPr>
          <p:cNvSpPr/>
          <p:nvPr/>
        </p:nvSpPr>
        <p:spPr>
          <a:xfrm>
            <a:off x="2944536" y="4555222"/>
            <a:ext cx="218114" cy="6878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8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5768-9B39-4F0E-AECC-1DCC84B3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2DDDB0-B624-4273-8C2E-B98EAFD16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=1.178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1.276272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바꾸고 </a:t>
                </a:r>
                <a:r>
                  <a:rPr lang="en-US" altLang="ko-KR" dirty="0"/>
                  <a:t>yield</a:t>
                </a:r>
                <a:r>
                  <a:rPr lang="ko-KR" altLang="en-US" dirty="0"/>
                  <a:t>를 계산해보자</a:t>
                </a:r>
                <a:r>
                  <a:rPr lang="en-US" altLang="ko-KR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2DDDB0-B624-4273-8C2E-B98EAFD16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3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57AF3627-FE74-4680-B348-E021DBEA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CMS, ALICE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9EA4903B-80C7-4A25-BEEE-28FD50266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Long-range : ALICE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.6&lt;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endParaRPr lang="en-US" altLang="ko-KR" dirty="0"/>
              </a:p>
              <a:p>
                <a:pPr marL="1828800" lvl="4" indent="0">
                  <a:buNone/>
                </a:pPr>
                <a:r>
                  <a:rPr lang="en-US" altLang="ko-KR" sz="2000" dirty="0"/>
                  <a:t>  CMS  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2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m:rPr>
                        <m:brk m:alnAt="23"/>
                      </m:rP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dirty="0"/>
                  <a:t>High multiplicity : ALICE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0~0.1%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  CMS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trk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offline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≥105 →0~0.03%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지금까지 </a:t>
                </a:r>
                <a:r>
                  <a:rPr lang="en-US" altLang="ko-KR" dirty="0"/>
                  <a:t>CMS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Correlation</a:t>
                </a:r>
                <a:r>
                  <a:rPr lang="ko-KR" altLang="en-US" dirty="0"/>
                  <a:t>을 그릴 때에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그냥 적분을 하였음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ALICE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(3.2)</a:t>
                </a:r>
                <a:r>
                  <a:rPr lang="ko-KR" altLang="en-US" dirty="0"/>
                  <a:t>의 식을 이용하여 적분하여 다시 그려봐야 함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CMS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ko-KR" altLang="en-US" dirty="0"/>
                  <a:t>은 있지만</a:t>
                </a:r>
                <a:r>
                  <a:rPr lang="en-US" altLang="ko-KR" dirty="0"/>
                  <a:t>, ALICE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𝑍𝑌𝐴𝑀</m:t>
                        </m:r>
                      </m:sub>
                    </m:sSub>
                  </m:oMath>
                </a14:m>
                <a:r>
                  <a:rPr lang="ko-KR" altLang="en-US" dirty="0"/>
                  <a:t>이 없어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&lt;4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그릴 수 없음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9EA4903B-80C7-4A25-BEEE-28FD50266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47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BBC862-5402-4E36-BB42-91E6B9DE0771}"/>
              </a:ext>
            </a:extLst>
          </p:cNvPr>
          <p:cNvSpPr/>
          <p:nvPr/>
        </p:nvSpPr>
        <p:spPr>
          <a:xfrm>
            <a:off x="0" y="4017794"/>
            <a:ext cx="12192000" cy="2840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3FD7DE-0FAC-4F73-96F6-0682E5A5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계산식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C44AF-9CE7-4021-B8CD-75E640543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33927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Correlation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𝑡𝑟𝑖𝑔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𝑝𝑎𝑖𝑟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.6&lt;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𝑍𝑌𝐴𝑀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1.28&lt;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1.28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.6&lt;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C44AF-9CE7-4021-B8CD-75E640543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339271" cy="4195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4AFCB59-79DC-408A-B149-C9DCC6A9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435" y="4017794"/>
            <a:ext cx="3836565" cy="2639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8214DA-D37C-4BFC-9593-512254CBC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"/>
          <a:stretch/>
        </p:blipFill>
        <p:spPr>
          <a:xfrm>
            <a:off x="0" y="4017794"/>
            <a:ext cx="8355435" cy="23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EBA93-E051-40AE-829A-7B77EC11726D}"/>
                  </a:ext>
                </a:extLst>
              </p:cNvPr>
              <p:cNvSpPr txBox="1"/>
              <p:nvPr/>
            </p:nvSpPr>
            <p:spPr>
              <a:xfrm>
                <a:off x="4375991" y="1456666"/>
                <a:ext cx="3439714" cy="477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en-US" altLang="ko-KR" sz="20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𝑓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𝑁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&gt; =0.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62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𝑒</m:t>
                        </m:r>
                      </m:e>
                      <m:sup>
                        <m:r>
                          <a:rPr lang="en-US" altLang="ko-K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1.</m:t>
                        </m:r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07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EBA93-E051-40AE-829A-7B77EC11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91" y="1456666"/>
                <a:ext cx="3439714" cy="477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EFBB1-67D5-47F1-9E26-6B168EDC2D63}"/>
              </a:ext>
            </a:extLst>
          </p:cNvPr>
          <p:cNvSpPr txBox="1"/>
          <p:nvPr/>
        </p:nvSpPr>
        <p:spPr>
          <a:xfrm>
            <a:off x="5535155" y="337048"/>
            <a:ext cx="1121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>
                <a:latin typeface="+mj-lt"/>
              </a:rPr>
              <a:t>CMS</a:t>
            </a:r>
            <a:endParaRPr lang="ko-KR" altLang="en-US" sz="3200" dirty="0"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7D271E-A156-42C1-AB61-8BE8A4EBE188}"/>
              </a:ext>
            </a:extLst>
          </p:cNvPr>
          <p:cNvGrpSpPr/>
          <p:nvPr/>
        </p:nvGrpSpPr>
        <p:grpSpPr>
          <a:xfrm>
            <a:off x="1712908" y="2468561"/>
            <a:ext cx="8765880" cy="4140000"/>
            <a:chOff x="1280592" y="1930850"/>
            <a:chExt cx="8765880" cy="414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C9E18C-9B49-478D-81F8-125E8B7C5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3532" y="4000850"/>
              <a:ext cx="4382940" cy="207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856D3B-43C9-4FE4-851C-793C639B3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532" y="1930850"/>
              <a:ext cx="4382940" cy="207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C5EA01-816F-4D8D-BB3D-7272C3C5A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592" y="4000850"/>
              <a:ext cx="4382940" cy="207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146881C-CCD4-485D-8198-85CAF239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0592" y="1930850"/>
              <a:ext cx="4382940" cy="20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55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EFBB1-67D5-47F1-9E26-6B168EDC2D63}"/>
              </a:ext>
            </a:extLst>
          </p:cNvPr>
          <p:cNvSpPr txBox="1"/>
          <p:nvPr/>
        </p:nvSpPr>
        <p:spPr>
          <a:xfrm>
            <a:off x="5396708" y="306198"/>
            <a:ext cx="1398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>
                <a:latin typeface="+mj-lt"/>
              </a:rPr>
              <a:t>ALICE</a:t>
            </a:r>
            <a:endParaRPr lang="ko-KR" altLang="en-US" sz="3200" dirty="0"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7EE251-4BC0-4CAC-A1F3-C0C98C11403B}"/>
              </a:ext>
            </a:extLst>
          </p:cNvPr>
          <p:cNvGrpSpPr/>
          <p:nvPr/>
        </p:nvGrpSpPr>
        <p:grpSpPr>
          <a:xfrm>
            <a:off x="1712907" y="2421647"/>
            <a:ext cx="8765880" cy="4140000"/>
            <a:chOff x="1336437" y="2418671"/>
            <a:chExt cx="8765880" cy="41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363A7B-2237-4B20-8CDE-68C1D037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9377" y="2418671"/>
              <a:ext cx="4382940" cy="207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DD036A-7A50-444E-AF47-C30B464E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7185" y="4488671"/>
              <a:ext cx="4382940" cy="207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8C1F0EC-E29F-431B-BF1E-564346EC6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6437" y="2418671"/>
              <a:ext cx="4382940" cy="207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A6BA9A-B0B6-4DE8-BB25-AFC68EB6D467}"/>
                  </a:ext>
                </a:extLst>
              </p:cNvPr>
              <p:cNvSpPr txBox="1"/>
              <p:nvPr/>
            </p:nvSpPr>
            <p:spPr>
              <a:xfrm>
                <a:off x="4442380" y="1417784"/>
                <a:ext cx="3305490" cy="477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spcBef>
                    <a:spcPts val="1000"/>
                  </a:spcBef>
                  <a:buClr>
                    <a:schemeClr val="accent1"/>
                  </a:buClr>
                  <a:buSzPct val="80000"/>
                </a:pPr>
                <a:r>
                  <a:rPr lang="en-US" altLang="ko-KR" sz="20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𝑓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𝑁</m:t>
                        </m:r>
                      </m:e>
                      <m:sub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&gt; =0.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62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ko-KR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𝑒</m:t>
                        </m:r>
                      </m:e>
                      <m:sup>
                        <m:r>
                          <a:rPr lang="en-US" altLang="ko-K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1.</m:t>
                        </m:r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07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A6BA9A-B0B6-4DE8-BB25-AFC68EB6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380" y="1417784"/>
                <a:ext cx="3305490" cy="477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36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CE90A529-8C6B-4536-8706-C08386EC68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688" y="2575968"/>
                <a:ext cx="3333676" cy="21790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507517</m:t>
                      </m:r>
                    </m:oMath>
                  </m:oMathPara>
                </a14:m>
                <a:br>
                  <a:rPr lang="en-US" altLang="ko-KR" sz="2000" dirty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</a:br>
                <a:endParaRPr lang="en-US" altLang="ko-KR" sz="20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CE90A529-8C6B-4536-8706-C08386EC6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688" y="2575968"/>
                <a:ext cx="3333676" cy="2179092"/>
              </a:xfrm>
              <a:prstGeom prst="rect">
                <a:avLst/>
              </a:prstGeom>
              <a:blipFill>
                <a:blip r:embed="rId4"/>
                <a:stretch>
                  <a:fillRect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CAF93C-0ACD-47F9-86FC-424D9CCCE974}"/>
                  </a:ext>
                </a:extLst>
              </p:cNvPr>
              <p:cNvSpPr txBox="1"/>
              <p:nvPr/>
            </p:nvSpPr>
            <p:spPr>
              <a:xfrm>
                <a:off x="8509688" y="4820087"/>
                <a:ext cx="3333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=0.62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1.07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CAF93C-0ACD-47F9-86FC-424D9CCC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688" y="4820087"/>
                <a:ext cx="333367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B16A473-4A8D-4981-9050-2DDE22391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09" y="2426952"/>
            <a:ext cx="8320757" cy="392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제목 28">
                <a:extLst>
                  <a:ext uri="{FF2B5EF4-FFF2-40B4-BE49-F238E27FC236}">
                    <a16:creationId xmlns:a16="http://schemas.microsoft.com/office/drawing/2014/main" id="{F1D1217C-DB8A-4DF8-96D2-66E25A9C1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</m:ctrlPr>
                        </m:sSupPr>
                        <m:e>
                          <m: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𝑅𝑖𝑑𝑔𝑒</m:t>
                          </m:r>
                        </m:sup>
                      </m:sSup>
                    </m:oMath>
                  </m:oMathPara>
                </a14:m>
                <a:endParaRPr lang="en-US" altLang="ko-KR" sz="4400" dirty="0">
                  <a:solidFill>
                    <a:schemeClr val="tx1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15" name="제목 28">
                <a:extLst>
                  <a:ext uri="{FF2B5EF4-FFF2-40B4-BE49-F238E27FC236}">
                    <a16:creationId xmlns:a16="http://schemas.microsoft.com/office/drawing/2014/main" id="{F1D1217C-DB8A-4DF8-96D2-66E25A9C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  <a:blipFill>
                <a:blip r:embed="rId7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8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903801D-9598-40BB-8057-751D230B80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4698" y="2080958"/>
                <a:ext cx="3177300" cy="26960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507517</m:t>
                      </m:r>
                    </m:oMath>
                  </m:oMathPara>
                </a14:m>
                <a:endParaRPr lang="en-US" altLang="ko-KR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=0.62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1.07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903801D-9598-40BB-8057-751D230B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98" y="2080958"/>
                <a:ext cx="3177300" cy="2696085"/>
              </a:xfrm>
              <a:prstGeom prst="rect">
                <a:avLst/>
              </a:prstGeom>
              <a:blipFill>
                <a:blip r:embed="rId2"/>
                <a:stretch>
                  <a:fillRect b="-3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683892A4-5367-411C-89B2-B515C7E951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4661" y="1818587"/>
                <a:ext cx="4009557" cy="32208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:r>
                  <a:rPr lang="en-US" altLang="ko-KR" sz="2400" i="1" dirty="0">
                    <a:latin typeface="Cambria Math" panose="02040503050406030204" pitchFamily="18" charset="0"/>
                  </a:rPr>
                  <a:t>21.08.26 Fitting</a:t>
                </a:r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63 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smtClean="0"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040276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=0.585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0.81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br>
                  <a:rPr lang="en-US" altLang="ko-KR" sz="2400" dirty="0">
                    <a:latin typeface="Baskerville Old Face" panose="02020602080505020303" pitchFamily="18" charset="0"/>
                  </a:rPr>
                </a:br>
                <a:endParaRPr lang="en-US" altLang="ko-KR" sz="24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683892A4-5367-411C-89B2-B515C7E9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61" y="1818587"/>
                <a:ext cx="4009557" cy="3220825"/>
              </a:xfrm>
              <a:prstGeom prst="rect">
                <a:avLst/>
              </a:prstGeom>
              <a:blipFill>
                <a:blip r:embed="rId3"/>
                <a:stretch>
                  <a:fillRect l="-2280" b="-2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A35A0B-3ECB-4EF0-8E15-A5AFB8C5DB56}"/>
              </a:ext>
            </a:extLst>
          </p:cNvPr>
          <p:cNvSpPr/>
          <p:nvPr/>
        </p:nvSpPr>
        <p:spPr>
          <a:xfrm>
            <a:off x="5055862" y="2990460"/>
            <a:ext cx="1828799" cy="87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0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57A4368-C004-44B8-906E-E47AA2BB34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64646" y="1308683"/>
                <a:ext cx="3333676" cy="2335931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atinLnBrk="0"/>
                <a:r>
                  <a:rPr lang="en-US" altLang="ko-KR" sz="2000" b="0" i="1" dirty="0">
                    <a:latin typeface="Cambria Math" panose="02040503050406030204" pitchFamily="18" charset="0"/>
                  </a:rPr>
                  <a:t>21.08.26 Fitting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63 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040276</m:t>
                      </m:r>
                    </m:oMath>
                  </m:oMathPara>
                </a14:m>
                <a:br>
                  <a:rPr lang="en-US" altLang="ko-KR" sz="2000" b="0" dirty="0">
                    <a:latin typeface="Baskerville Old Face" panose="02020602080505020303" pitchFamily="18" charset="0"/>
                  </a:rPr>
                </a:br>
                <a:endParaRPr lang="en-US" altLang="ko-KR" sz="20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857A4368-C004-44B8-906E-E47AA2BB3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4646" y="1308683"/>
                <a:ext cx="3333676" cy="2335931"/>
              </a:xfrm>
              <a:blipFill>
                <a:blip r:embed="rId7"/>
                <a:stretch>
                  <a:fillRect l="-1828" t="-783" b="-2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8C6E02A-E573-4EA7-825B-164BEA16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8D72B389-883E-4868-9712-4C914A30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9D33B23-71E5-4AAE-B6A9-D5922701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0401D-4CDD-4893-B86D-E42C9421A750}"/>
                  </a:ext>
                </a:extLst>
              </p:cNvPr>
              <p:cNvSpPr txBox="1"/>
              <p:nvPr/>
            </p:nvSpPr>
            <p:spPr>
              <a:xfrm>
                <a:off x="8164646" y="3709641"/>
                <a:ext cx="3333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=0.585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0.81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0401D-4CDD-4893-B86D-E42C9421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646" y="3709641"/>
                <a:ext cx="333367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제목 28">
                <a:extLst>
                  <a:ext uri="{FF2B5EF4-FFF2-40B4-BE49-F238E27FC236}">
                    <a16:creationId xmlns:a16="http://schemas.microsoft.com/office/drawing/2014/main" id="{FB693B3F-2E56-4C0F-B04B-E8FC8223C6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96" y="474432"/>
                <a:ext cx="2522373" cy="6669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AngsanaUPC" panose="02020603050405020304" pitchFamily="18" charset="-34"/>
                      </a:rPr>
                      <m:t>Δ</m:t>
                    </m:r>
                    <m:r>
                      <a:rPr lang="en-US" altLang="ko-KR" sz="32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AngsanaUPC" panose="02020603050405020304" pitchFamily="18" charset="-34"/>
                      </a:rPr>
                      <m:t>𝜙</m:t>
                    </m:r>
                  </m:oMath>
                </a14:m>
                <a:r>
                  <a:rPr lang="en-US" altLang="ko-KR" sz="3200" dirty="0">
                    <a:solidFill>
                      <a:srgbClr val="92D050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 </a:t>
                </a:r>
                <a:r>
                  <a:rPr lang="en-US" altLang="ko-KR" sz="4400" dirty="0">
                    <a:solidFill>
                      <a:srgbClr val="92D050"/>
                    </a:solidFill>
                    <a:latin typeface="AngsanaUPC" panose="02020603050405020304" pitchFamily="18" charset="-34"/>
                    <a:cs typeface="AngsanaUPC" panose="02020603050405020304" pitchFamily="18" charset="-34"/>
                  </a:rPr>
                  <a:t>Correlation</a:t>
                </a:r>
              </a:p>
            </p:txBody>
          </p:sp>
        </mc:Choice>
        <mc:Fallback xmlns="">
          <p:sp>
            <p:nvSpPr>
              <p:cNvPr id="35" name="제목 28">
                <a:extLst>
                  <a:ext uri="{FF2B5EF4-FFF2-40B4-BE49-F238E27FC236}">
                    <a16:creationId xmlns:a16="http://schemas.microsoft.com/office/drawing/2014/main" id="{FB693B3F-2E56-4C0F-B04B-E8FC8223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96" y="474432"/>
                <a:ext cx="2522373" cy="666975"/>
              </a:xfrm>
              <a:prstGeom prst="rect">
                <a:avLst/>
              </a:prstGeom>
              <a:blipFill>
                <a:blip r:embed="rId9"/>
                <a:stretch>
                  <a:fillRect t="-33028" r="-7246" b="-44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1948EA-4A15-4301-B116-3A8A1E28F4BA}"/>
              </a:ext>
            </a:extLst>
          </p:cNvPr>
          <p:cNvGrpSpPr/>
          <p:nvPr/>
        </p:nvGrpSpPr>
        <p:grpSpPr>
          <a:xfrm>
            <a:off x="1161188" y="-1"/>
            <a:ext cx="4802177" cy="6804000"/>
            <a:chOff x="455731" y="852"/>
            <a:chExt cx="4802177" cy="6804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B53F19-2EA2-4419-84A8-A98FB84D1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731" y="2268852"/>
              <a:ext cx="4802177" cy="2268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F49656E-11B9-4F98-B57C-12827B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5731" y="4536852"/>
              <a:ext cx="4802177" cy="2268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FDCF33-5609-4F70-AADB-B89F33BD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5731" y="852"/>
              <a:ext cx="4802177" cy="22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48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제목 28">
                <a:extLst>
                  <a:ext uri="{FF2B5EF4-FFF2-40B4-BE49-F238E27FC236}">
                    <a16:creationId xmlns:a16="http://schemas.microsoft.com/office/drawing/2014/main" id="{D1249F8C-642D-4B02-92C8-7F60B45F1D78}"/>
                  </a:ext>
                </a:extLst>
              </p:cNvPr>
              <p:cNvSpPr txBox="1">
                <a:spLocks noGrp="1"/>
              </p:cNvSpPr>
              <p:nvPr>
                <p:ph type="title" idx="4294967295"/>
              </p:nvPr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ngsanaUPC" panose="02020603050405020304" pitchFamily="18" charset="-34"/>
                            </a:rPr>
                            <m:t>𝑅𝑖𝑑𝑔𝑒</m:t>
                          </m:r>
                        </m:sup>
                      </m:sSup>
                    </m:oMath>
                  </m:oMathPara>
                </a14:m>
                <a:endParaRPr lang="en-US" altLang="ko-KR" sz="4400" dirty="0">
                  <a:solidFill>
                    <a:schemeClr val="tx1"/>
                  </a:solidFill>
                  <a:latin typeface="AngsanaUPC" panose="02020603050405020304" pitchFamily="18" charset="-34"/>
                  <a:cs typeface="Angsana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21" name="제목 28">
                <a:extLst>
                  <a:ext uri="{FF2B5EF4-FFF2-40B4-BE49-F238E27FC236}">
                    <a16:creationId xmlns:a16="http://schemas.microsoft.com/office/drawing/2014/main" id="{D1249F8C-642D-4B02-92C8-7F60B45F1D7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450850"/>
                <a:ext cx="5438775" cy="581025"/>
              </a:xfrm>
              <a:prstGeom prst="rect">
                <a:avLst/>
              </a:prstGeom>
              <a:blipFill>
                <a:blip r:embed="rId3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28001FE-89D5-4852-829B-50FB70B8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85" y="2584534"/>
            <a:ext cx="8384754" cy="39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028660D-94E4-4059-BF9A-8525E11EB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6349" y="2584534"/>
                <a:ext cx="4009557" cy="32208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1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1" hangingPunct="1">
                  <a:defRPr>
                    <a:solidFill>
                      <a:schemeClr val="tx2"/>
                    </a:solidFill>
                  </a:defRPr>
                </a:lvl2pPr>
                <a:lvl3pPr eaLnBrk="1" latinLnBrk="1" hangingPunct="1">
                  <a:defRPr>
                    <a:solidFill>
                      <a:schemeClr val="tx2"/>
                    </a:solidFill>
                  </a:defRPr>
                </a:lvl3pPr>
                <a:lvl4pPr eaLnBrk="1" latinLnBrk="1" hangingPunct="1">
                  <a:defRPr>
                    <a:solidFill>
                      <a:schemeClr val="tx2"/>
                    </a:solidFill>
                  </a:defRPr>
                </a:lvl4pPr>
                <a:lvl5pPr eaLnBrk="1" latinLnBrk="1" hangingPunct="1">
                  <a:defRPr>
                    <a:solidFill>
                      <a:schemeClr val="tx2"/>
                    </a:solidFill>
                  </a:defRPr>
                </a:lvl5pPr>
                <a:lvl6pPr eaLnBrk="1" latinLnBrk="1" hangingPunct="1">
                  <a:defRPr>
                    <a:solidFill>
                      <a:schemeClr val="tx2"/>
                    </a:solidFill>
                  </a:defRPr>
                </a:lvl6pPr>
                <a:lvl7pPr eaLnBrk="1" latinLnBrk="1" hangingPunct="1">
                  <a:defRPr>
                    <a:solidFill>
                      <a:schemeClr val="tx2"/>
                    </a:solidFill>
                  </a:defRPr>
                </a:lvl7pPr>
                <a:lvl8pPr eaLnBrk="1" latinLnBrk="1" hangingPunct="1">
                  <a:defRPr>
                    <a:solidFill>
                      <a:schemeClr val="tx2"/>
                    </a:solidFill>
                  </a:defRPr>
                </a:lvl8pPr>
                <a:lvl9pPr eaLnBrk="1" latin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latinLnBrk="0"/>
                <a:r>
                  <a:rPr lang="en-US" altLang="ko-KR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21.08.26 Fitting</a:t>
                </a:r>
                <a:br>
                  <a:rPr lang="en-US" altLang="ko-KR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63 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rad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13000 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ridge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040276</m:t>
                      </m:r>
                    </m:oMath>
                  </m:oMathPara>
                </a14:m>
                <a:endParaRPr lang="en-US" altLang="ko-KR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=0.585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0.81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br>
                  <a:rPr lang="en-US" altLang="ko-KR" sz="2400" dirty="0">
                    <a:solidFill>
                      <a:schemeClr val="bg1"/>
                    </a:solidFill>
                    <a:latin typeface="Baskerville Old Face" panose="02020602080505020303" pitchFamily="18" charset="0"/>
                  </a:rPr>
                </a:br>
                <a:endParaRPr lang="en-US" altLang="ko-KR" sz="2400" dirty="0">
                  <a:solidFill>
                    <a:schemeClr val="bg1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6028660D-94E4-4059-BF9A-8525E11E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49" y="2584534"/>
                <a:ext cx="4009557" cy="3220825"/>
              </a:xfrm>
              <a:prstGeom prst="rect">
                <a:avLst/>
              </a:prstGeom>
              <a:blipFill>
                <a:blip r:embed="rId5"/>
                <a:stretch>
                  <a:fillRect l="-2280" b="-2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23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1031</TotalTime>
  <Words>461</Words>
  <Application>Microsoft Office PowerPoint</Application>
  <PresentationFormat>와이드스크린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AngsanaUPC</vt:lpstr>
      <vt:lpstr>Arial</vt:lpstr>
      <vt:lpstr>Baskerville Old Face</vt:lpstr>
      <vt:lpstr>Cambria Math</vt:lpstr>
      <vt:lpstr>Century Gothic</vt:lpstr>
      <vt:lpstr>Wingdings 3</vt:lpstr>
      <vt:lpstr>이온</vt:lpstr>
      <vt:lpstr>ALICE 13TeV</vt:lpstr>
      <vt:lpstr>CMS, ALICE</vt:lpstr>
      <vt:lpstr>현재 계산식</vt:lpstr>
      <vt:lpstr>PowerPoint 프레젠테이션</vt:lpstr>
      <vt:lpstr>PowerPoint 프레젠테이션</vt:lpstr>
      <vt:lpstr>PowerPoint 프레젠테이션</vt:lpstr>
      <vt:lpstr>PowerPoint 프레젠테이션</vt:lpstr>
      <vt:lpstr>21.08.26 Fitting a=4 T=0.63 GeV q=0.9 GeV m_d=1 GeV √(S_nn )=13000 GeV A_ridge=0.040276 </vt:lpstr>
      <vt:lpstr>Y^Ridge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Alice 13TeV</dc:title>
  <dc:creator>김 재성</dc:creator>
  <cp:lastModifiedBy>김 재성</cp:lastModifiedBy>
  <cp:revision>59</cp:revision>
  <dcterms:created xsi:type="dcterms:W3CDTF">2021-08-23T12:01:30Z</dcterms:created>
  <dcterms:modified xsi:type="dcterms:W3CDTF">2021-08-30T12:30:39Z</dcterms:modified>
</cp:coreProperties>
</file>