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notesMasterIdLst>
    <p:notesMasterId r:id="rId12"/>
  </p:notesMasterIdLst>
  <p:handoutMasterIdLst>
    <p:handoutMasterId r:id="rId13"/>
  </p:handoutMasterIdLst>
  <p:sldIdLst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howGuides="1">
      <p:cViewPr varScale="1">
        <p:scale>
          <a:sx n="61" d="100"/>
          <a:sy n="61" d="100"/>
        </p:scale>
        <p:origin x="542" y="43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02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76141B-3AE1-425A-A13A-AA1DC2C72CAA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2018-09-26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D91330-627A-4B5D-B778-63E1DFB2A750}" type="datetime1">
              <a:rPr lang="ko-KR" altLang="en-US" smtClean="0"/>
              <a:pPr/>
              <a:t>2018-09-26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41221E5-7225-48EB-A4EE-420E7BFCF70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074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29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8882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1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3C7A-9C8C-494B-B4A0-C557353F8111}" type="datetime1">
              <a:rPr lang="ko-KR" altLang="en-US" smtClean="0"/>
              <a:pPr/>
              <a:t>2018-09-26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34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E9E6-AB20-4469-A664-FFC1EEF1F7C4}" type="datetime1">
              <a:rPr lang="ko-KR" altLang="en-US" smtClean="0"/>
              <a:pPr/>
              <a:t>2018-09-26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7071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2302"/>
            <a:ext cx="2628215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A3B60-D22F-4CF7-A44E-8A1B069355CA}" type="datetime1">
              <a:rPr lang="ko-KR" altLang="en-US" smtClean="0"/>
              <a:pPr/>
              <a:t>2018-09-26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987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87B8-ADBE-4319-90F0-D37B5C8E3337}" type="datetime1">
              <a:rPr lang="ko-KR" altLang="en-US" smtClean="0"/>
              <a:pPr/>
              <a:t>2018-09-26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9069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C70-75E0-4561-9C7D-E5E711C2B171}" type="datetime1">
              <a:rPr lang="ko-KR" altLang="en-US" smtClean="0"/>
              <a:pPr/>
              <a:t>2018-09-26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30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4" y="1845735"/>
            <a:ext cx="4936474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1702-6955-40CC-9547-B9570D46223F}" type="datetime1">
              <a:rPr lang="ko-KR" altLang="en-US" smtClean="0"/>
              <a:pPr/>
              <a:t>2018-09-26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7859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5"/>
            <a:ext cx="4936474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A8E-D668-4C9A-8172-523C8C820F4B}" type="datetime1">
              <a:rPr lang="ko-KR" altLang="en-US" smtClean="0"/>
              <a:pPr/>
              <a:t>2018-09-26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48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16EC-6BC8-45AF-9130-A3DC84C6188C}" type="datetime1">
              <a:rPr lang="ko-KR" altLang="en-US" smtClean="0"/>
              <a:pPr/>
              <a:t>2018-09-26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9631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1702-6955-40CC-9547-B9570D46223F}" type="datetime1">
              <a:rPr lang="ko-KR" altLang="en-US" smtClean="0"/>
              <a:pPr/>
              <a:t>2018-09-26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7379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7E7AFFAD-3B1B-444A-88CC-BAFE34228CEB}" type="datetime1">
              <a:rPr lang="ko-KR" altLang="en-US" smtClean="0"/>
              <a:pPr/>
              <a:t>2018-09-26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53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1" cy="822960"/>
          </a:xfrm>
        </p:spPr>
        <p:txBody>
          <a:bodyPr tIns="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AD84-40AF-43D4-AAB6-6F9CB3E4FF8C}" type="datetime1">
              <a:rPr lang="ko-KR" altLang="en-US" smtClean="0"/>
              <a:pPr/>
              <a:t>2018-09-26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C5EF84-80A4-429E-B19B-767263930FF2}"/>
              </a:ext>
            </a:extLst>
          </p:cNvPr>
          <p:cNvSpPr/>
          <p:nvPr userDrawn="1"/>
        </p:nvSpPr>
        <p:spPr>
          <a:xfrm>
            <a:off x="5103812" y="0"/>
            <a:ext cx="63246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598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8B1702-6955-40CC-9547-B9570D46223F}" type="datetime1">
              <a:rPr lang="ko-KR" altLang="en-US" smtClean="0"/>
              <a:pPr/>
              <a:t>2018-09-26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C1BBB0-96F0-4077-A278-0F3FB5C104D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1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  <p15:guide id="4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387DC74-FD32-48AF-BB6F-C84B30443B79}"/>
              </a:ext>
            </a:extLst>
          </p:cNvPr>
          <p:cNvSpPr/>
          <p:nvPr/>
        </p:nvSpPr>
        <p:spPr>
          <a:xfrm>
            <a:off x="2092685" y="1584908"/>
            <a:ext cx="7848872" cy="3688184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b="1" dirty="0"/>
              <a:t>2D </a:t>
            </a:r>
            <a:r>
              <a:rPr lang="ko-KR" altLang="en-US" sz="5400" b="1" dirty="0"/>
              <a:t>게임 프로그래밍</a:t>
            </a:r>
            <a:endParaRPr lang="en-US" altLang="ko-KR" sz="5400" b="1" dirty="0"/>
          </a:p>
          <a:p>
            <a:pPr algn="ctr"/>
            <a:r>
              <a:rPr lang="en-US" altLang="ko-KR" sz="4000" b="1" dirty="0"/>
              <a:t>-1</a:t>
            </a:r>
            <a:r>
              <a:rPr lang="ko-KR" altLang="en-US" sz="4000" b="1" dirty="0"/>
              <a:t>차 발표</a:t>
            </a:r>
            <a:r>
              <a:rPr lang="en-US" altLang="ko-KR" sz="4000" b="1" dirty="0"/>
              <a:t>-</a:t>
            </a:r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/>
              <a:t>2015180028 </a:t>
            </a:r>
            <a:r>
              <a:rPr lang="ko-KR" altLang="en-US" sz="3200" dirty="0"/>
              <a:t>이기성</a:t>
            </a:r>
          </a:p>
        </p:txBody>
      </p:sp>
    </p:spTree>
    <p:extLst>
      <p:ext uri="{BB962C8B-B14F-4D97-AF65-F5344CB8AC3E}">
        <p14:creationId xmlns:p14="http://schemas.microsoft.com/office/powerpoint/2010/main" val="491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76FF577-FB8D-4B6F-9420-188039CF1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011" y="2780928"/>
            <a:ext cx="9782801" cy="23762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4000" dirty="0"/>
              <a:t>장르 </a:t>
            </a:r>
            <a:r>
              <a:rPr lang="en-US" altLang="ko-KR" sz="4000" dirty="0"/>
              <a:t>: </a:t>
            </a:r>
            <a:r>
              <a:rPr lang="ko-KR" altLang="en-US" sz="4000" dirty="0" err="1"/>
              <a:t>횡스크롤</a:t>
            </a:r>
            <a:r>
              <a:rPr lang="ko-KR" altLang="en-US" sz="4000" dirty="0"/>
              <a:t> 슈팅게임</a:t>
            </a:r>
            <a:endParaRPr lang="en-US" altLang="ko-KR" sz="4000" dirty="0"/>
          </a:p>
          <a:p>
            <a:pPr marL="0" indent="0">
              <a:buNone/>
            </a:pPr>
            <a:endParaRPr lang="en-US" altLang="ko-KR" sz="4000" dirty="0"/>
          </a:p>
          <a:p>
            <a:pPr marL="0" indent="0">
              <a:buNone/>
            </a:pPr>
            <a:r>
              <a:rPr lang="ko-KR" altLang="en-US" sz="4000" dirty="0"/>
              <a:t>목표 </a:t>
            </a:r>
            <a:r>
              <a:rPr lang="en-US" altLang="ko-KR" sz="4000" dirty="0"/>
              <a:t>: </a:t>
            </a:r>
            <a:r>
              <a:rPr lang="ko-KR" altLang="en-US" sz="4000" dirty="0"/>
              <a:t>캐릭터를 조작해 눈덩이를 던져서 적을      물리치고 최대한 멀리 앞으로 나아가자</a:t>
            </a:r>
            <a:r>
              <a:rPr lang="en-US" altLang="ko-KR" sz="4000" dirty="0"/>
              <a:t>!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51F87-EB8D-4EE0-A0D6-5D974F65D63E}"/>
              </a:ext>
            </a:extLst>
          </p:cNvPr>
          <p:cNvSpPr txBox="1"/>
          <p:nvPr/>
        </p:nvSpPr>
        <p:spPr>
          <a:xfrm>
            <a:off x="1125860" y="764704"/>
            <a:ext cx="5688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/>
              <a:t>제목 </a:t>
            </a:r>
            <a:r>
              <a:rPr lang="en-US" altLang="ko-KR" sz="6000" b="1" dirty="0"/>
              <a:t>: Snow War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56149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44BAA3D-ADAB-4887-ADDB-25CA37CE50BF}"/>
              </a:ext>
            </a:extLst>
          </p:cNvPr>
          <p:cNvGrpSpPr/>
          <p:nvPr/>
        </p:nvGrpSpPr>
        <p:grpSpPr>
          <a:xfrm>
            <a:off x="2926060" y="1916832"/>
            <a:ext cx="6192688" cy="4248472"/>
            <a:chOff x="549796" y="1809720"/>
            <a:chExt cx="6192688" cy="42484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3ED8441-3816-4D20-B109-831B3219B617}"/>
                </a:ext>
              </a:extLst>
            </p:cNvPr>
            <p:cNvSpPr/>
            <p:nvPr/>
          </p:nvSpPr>
          <p:spPr>
            <a:xfrm>
              <a:off x="549796" y="1809720"/>
              <a:ext cx="6192688" cy="424847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9CD0F09-BF9E-46E9-AF80-07C13F24A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808" y="1916832"/>
              <a:ext cx="5976664" cy="4034248"/>
            </a:xfrm>
            <a:prstGeom prst="rect">
              <a:avLst/>
            </a:prstGeom>
          </p:spPr>
        </p:pic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CC35FC6A-C094-4D1E-A297-96C3C594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ko-KR" altLang="en-US" b="1" dirty="0"/>
              <a:t>화면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20EBF2-8A95-4C26-98B3-747F2847F439}"/>
              </a:ext>
            </a:extLst>
          </p:cNvPr>
          <p:cNvSpPr/>
          <p:nvPr/>
        </p:nvSpPr>
        <p:spPr>
          <a:xfrm>
            <a:off x="2926060" y="1916832"/>
            <a:ext cx="900100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95A5C9-1301-4B01-B4EB-9718955E3615}"/>
              </a:ext>
            </a:extLst>
          </p:cNvPr>
          <p:cNvSpPr/>
          <p:nvPr/>
        </p:nvSpPr>
        <p:spPr>
          <a:xfrm>
            <a:off x="5518348" y="1916832"/>
            <a:ext cx="900100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7B886E-B85B-41D6-B91E-CBECCFF57EFE}"/>
              </a:ext>
            </a:extLst>
          </p:cNvPr>
          <p:cNvSpPr/>
          <p:nvPr/>
        </p:nvSpPr>
        <p:spPr>
          <a:xfrm>
            <a:off x="8164642" y="1916832"/>
            <a:ext cx="900100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A26CE7-13B9-4107-8DD6-29C2A4BB1B68}"/>
              </a:ext>
            </a:extLst>
          </p:cNvPr>
          <p:cNvSpPr/>
          <p:nvPr/>
        </p:nvSpPr>
        <p:spPr>
          <a:xfrm>
            <a:off x="3214092" y="3807042"/>
            <a:ext cx="612068" cy="8280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212401-092D-4325-AE67-45E2E37791B8}"/>
              </a:ext>
            </a:extLst>
          </p:cNvPr>
          <p:cNvSpPr/>
          <p:nvPr/>
        </p:nvSpPr>
        <p:spPr>
          <a:xfrm>
            <a:off x="6814492" y="3807042"/>
            <a:ext cx="2196244" cy="8280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81A522-E195-4293-9DC5-8AD154BE20B8}"/>
              </a:ext>
            </a:extLst>
          </p:cNvPr>
          <p:cNvSpPr/>
          <p:nvPr/>
        </p:nvSpPr>
        <p:spPr>
          <a:xfrm>
            <a:off x="2811407" y="5028215"/>
            <a:ext cx="6421993" cy="13372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BD73758-B9B2-422B-AB33-C2FBBF1BC8D7}"/>
              </a:ext>
            </a:extLst>
          </p:cNvPr>
          <p:cNvCxnSpPr>
            <a:cxnSpLocks/>
          </p:cNvCxnSpPr>
          <p:nvPr/>
        </p:nvCxnSpPr>
        <p:spPr>
          <a:xfrm>
            <a:off x="6418448" y="2143295"/>
            <a:ext cx="3330370" cy="928279"/>
          </a:xfrm>
          <a:prstGeom prst="bentConnector3">
            <a:avLst>
              <a:gd name="adj1" fmla="val 3307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FB0DA45-8AA1-45DF-8C21-1401FD82E74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9233400" y="5678901"/>
            <a:ext cx="2577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E910AAC-1E40-4D3A-BF24-EBF3A49CED58}"/>
              </a:ext>
            </a:extLst>
          </p:cNvPr>
          <p:cNvCxnSpPr>
            <a:cxnSpLocks/>
          </p:cNvCxnSpPr>
          <p:nvPr/>
        </p:nvCxnSpPr>
        <p:spPr>
          <a:xfrm>
            <a:off x="1981572" y="4221088"/>
            <a:ext cx="12325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FE65235-16EF-4EFA-BFA2-B0333801B7CF}"/>
              </a:ext>
            </a:extLst>
          </p:cNvPr>
          <p:cNvCxnSpPr>
            <a:cxnSpLocks/>
          </p:cNvCxnSpPr>
          <p:nvPr/>
        </p:nvCxnSpPr>
        <p:spPr>
          <a:xfrm>
            <a:off x="9064742" y="2168860"/>
            <a:ext cx="6840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7860255-E00F-499D-9B57-9C3AAA44D511}"/>
              </a:ext>
            </a:extLst>
          </p:cNvPr>
          <p:cNvCxnSpPr>
            <a:cxnSpLocks/>
          </p:cNvCxnSpPr>
          <p:nvPr/>
        </p:nvCxnSpPr>
        <p:spPr>
          <a:xfrm>
            <a:off x="9010736" y="4221088"/>
            <a:ext cx="7380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CA78A7D-27E5-4BB3-BFDA-8BF12A7A2F2C}"/>
              </a:ext>
            </a:extLst>
          </p:cNvPr>
          <p:cNvCxnSpPr>
            <a:cxnSpLocks/>
          </p:cNvCxnSpPr>
          <p:nvPr/>
        </p:nvCxnSpPr>
        <p:spPr>
          <a:xfrm>
            <a:off x="1981572" y="2134714"/>
            <a:ext cx="9444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55921D9-8910-441B-9FBB-24AC7391331B}"/>
              </a:ext>
            </a:extLst>
          </p:cNvPr>
          <p:cNvSpPr txBox="1"/>
          <p:nvPr/>
        </p:nvSpPr>
        <p:spPr>
          <a:xfrm>
            <a:off x="405780" y="1916832"/>
            <a:ext cx="1575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상점 버튼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8AD39E-A9BB-4B2D-836E-FA39548952AA}"/>
              </a:ext>
            </a:extLst>
          </p:cNvPr>
          <p:cNvSpPr txBox="1"/>
          <p:nvPr/>
        </p:nvSpPr>
        <p:spPr>
          <a:xfrm>
            <a:off x="643998" y="3990255"/>
            <a:ext cx="1575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주인공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CACA50-2C18-43ED-BA68-9EE0897363B6}"/>
              </a:ext>
            </a:extLst>
          </p:cNvPr>
          <p:cNvSpPr txBox="1"/>
          <p:nvPr/>
        </p:nvSpPr>
        <p:spPr>
          <a:xfrm>
            <a:off x="9861022" y="2840741"/>
            <a:ext cx="1575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이동 거리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8C9635-461E-47B5-A720-4BA2F03A560F}"/>
              </a:ext>
            </a:extLst>
          </p:cNvPr>
          <p:cNvSpPr txBox="1"/>
          <p:nvPr/>
        </p:nvSpPr>
        <p:spPr>
          <a:xfrm>
            <a:off x="9861022" y="1938027"/>
            <a:ext cx="1575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골드</a:t>
            </a:r>
            <a:endParaRPr lang="ko-KR" altLang="en-US" sz="2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C5B462-D024-4757-BADE-67A104D694D7}"/>
              </a:ext>
            </a:extLst>
          </p:cNvPr>
          <p:cNvSpPr txBox="1"/>
          <p:nvPr/>
        </p:nvSpPr>
        <p:spPr>
          <a:xfrm>
            <a:off x="9847556" y="3990254"/>
            <a:ext cx="1575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적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484C93-230A-4021-912E-246D134AA4E9}"/>
              </a:ext>
            </a:extLst>
          </p:cNvPr>
          <p:cNvSpPr txBox="1"/>
          <p:nvPr/>
        </p:nvSpPr>
        <p:spPr>
          <a:xfrm>
            <a:off x="9491109" y="5448068"/>
            <a:ext cx="2714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투사체 선택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스탯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7960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2D7E7FA-C2E9-4BAB-8BD0-135FB655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ko-KR" altLang="en-US" b="1" dirty="0"/>
              <a:t>게임 흐름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61903F-FE66-4EBA-9799-11DFB2933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8" y="1844824"/>
            <a:ext cx="10055782" cy="324036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E189190-4A04-4658-A6ED-24E17A44E693}"/>
              </a:ext>
            </a:extLst>
          </p:cNvPr>
          <p:cNvSpPr/>
          <p:nvPr/>
        </p:nvSpPr>
        <p:spPr>
          <a:xfrm>
            <a:off x="1151198" y="4941168"/>
            <a:ext cx="2494942" cy="3168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C19CB-A695-4F07-A3A7-75F27DF10A4E}"/>
              </a:ext>
            </a:extLst>
          </p:cNvPr>
          <p:cNvSpPr txBox="1"/>
          <p:nvPr/>
        </p:nvSpPr>
        <p:spPr>
          <a:xfrm>
            <a:off x="837828" y="5329984"/>
            <a:ext cx="4151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키를 조작해 오른쪽으로 진행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F31E2EF-F54F-4290-B770-10ABCB9AF38F}"/>
              </a:ext>
            </a:extLst>
          </p:cNvPr>
          <p:cNvSpPr/>
          <p:nvPr/>
        </p:nvSpPr>
        <p:spPr>
          <a:xfrm rot="10800000">
            <a:off x="8712038" y="4963265"/>
            <a:ext cx="2494942" cy="3168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4CD8EA-C6FF-4238-AA87-2BC3638ACA7E}"/>
              </a:ext>
            </a:extLst>
          </p:cNvPr>
          <p:cNvSpPr txBox="1"/>
          <p:nvPr/>
        </p:nvSpPr>
        <p:spPr>
          <a:xfrm>
            <a:off x="6886503" y="5329984"/>
            <a:ext cx="5302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갈수록 더 강력하고 많은 적들이 나옴</a:t>
            </a:r>
          </a:p>
        </p:txBody>
      </p:sp>
    </p:spTree>
    <p:extLst>
      <p:ext uri="{BB962C8B-B14F-4D97-AF65-F5344CB8AC3E}">
        <p14:creationId xmlns:p14="http://schemas.microsoft.com/office/powerpoint/2010/main" val="377417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5EC0EDB-193E-4A16-A808-ECE51E6191FC}"/>
              </a:ext>
            </a:extLst>
          </p:cNvPr>
          <p:cNvGrpSpPr/>
          <p:nvPr/>
        </p:nvGrpSpPr>
        <p:grpSpPr>
          <a:xfrm>
            <a:off x="8956381" y="2844983"/>
            <a:ext cx="1733035" cy="1848571"/>
            <a:chOff x="5858063" y="1124744"/>
            <a:chExt cx="2592288" cy="273630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98C970-1308-406B-B13C-6CAA80B2F600}"/>
                </a:ext>
              </a:extLst>
            </p:cNvPr>
            <p:cNvSpPr/>
            <p:nvPr/>
          </p:nvSpPr>
          <p:spPr>
            <a:xfrm>
              <a:off x="5858063" y="1124744"/>
              <a:ext cx="2592288" cy="27363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56B5955-90F2-4632-828B-645B2ED7F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0071" y="1196752"/>
              <a:ext cx="2448272" cy="2587605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CCE1BCA-25C4-4BE9-9EE0-078F56DCF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8284">
            <a:off x="8264074" y="3091085"/>
            <a:ext cx="404992" cy="55017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846F18F-FB7E-44F1-9CD8-66F5D25F6995}"/>
              </a:ext>
            </a:extLst>
          </p:cNvPr>
          <p:cNvGrpSpPr/>
          <p:nvPr/>
        </p:nvGrpSpPr>
        <p:grpSpPr>
          <a:xfrm>
            <a:off x="2494012" y="1893200"/>
            <a:ext cx="2914727" cy="2800354"/>
            <a:chOff x="1528344" y="1857962"/>
            <a:chExt cx="2914727" cy="280035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2AD8B6B-A480-42EE-9645-FFEB477F3527}"/>
                </a:ext>
              </a:extLst>
            </p:cNvPr>
            <p:cNvGrpSpPr/>
            <p:nvPr/>
          </p:nvGrpSpPr>
          <p:grpSpPr>
            <a:xfrm>
              <a:off x="1528344" y="1857962"/>
              <a:ext cx="2914727" cy="2800354"/>
              <a:chOff x="1528344" y="1857962"/>
              <a:chExt cx="2914727" cy="280035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C352504B-0D35-4E64-AC73-544A16EC3C55}"/>
                  </a:ext>
                </a:extLst>
              </p:cNvPr>
              <p:cNvGrpSpPr/>
              <p:nvPr/>
            </p:nvGrpSpPr>
            <p:grpSpPr>
              <a:xfrm>
                <a:off x="2710036" y="2809745"/>
                <a:ext cx="1733035" cy="1848571"/>
                <a:chOff x="1125860" y="1124744"/>
                <a:chExt cx="2592288" cy="2736304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B6749B0E-A7B1-448E-9C1A-A9C4400EF561}"/>
                    </a:ext>
                  </a:extLst>
                </p:cNvPr>
                <p:cNvSpPr/>
                <p:nvPr/>
              </p:nvSpPr>
              <p:spPr>
                <a:xfrm>
                  <a:off x="1125860" y="1124744"/>
                  <a:ext cx="2592288" cy="27363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DD3D6B4D-7A2D-4D95-9785-E57BA04E53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7868" y="1196752"/>
                  <a:ext cx="2448272" cy="2587605"/>
                </a:xfrm>
                <a:prstGeom prst="rect">
                  <a:avLst/>
                </a:prstGeom>
              </p:spPr>
            </p:pic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753C27F-2FC8-4DD5-BE42-56D3DE18F5C5}"/>
                  </a:ext>
                </a:extLst>
              </p:cNvPr>
              <p:cNvGrpSpPr/>
              <p:nvPr/>
            </p:nvGrpSpPr>
            <p:grpSpPr>
              <a:xfrm>
                <a:off x="1528344" y="1857962"/>
                <a:ext cx="2048209" cy="1748320"/>
                <a:chOff x="672555" y="1232275"/>
                <a:chExt cx="2553107" cy="2179293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AF2D4B7B-5049-41C6-BBAB-099B9B512F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256272">
                  <a:off x="2720837" y="1232275"/>
                  <a:ext cx="504825" cy="685800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886F7016-D696-4A09-B04E-79D53FC5C4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256272">
                  <a:off x="672555" y="2725768"/>
                  <a:ext cx="504825" cy="685800"/>
                </a:xfrm>
                <a:prstGeom prst="rect">
                  <a:avLst/>
                </a:prstGeom>
              </p:spPr>
            </p:pic>
            <p:sp>
              <p:nvSpPr>
                <p:cNvPr id="15" name="화살표: 왼쪽 14">
                  <a:extLst>
                    <a:ext uri="{FF2B5EF4-FFF2-40B4-BE49-F238E27FC236}">
                      <a16:creationId xmlns:a16="http://schemas.microsoft.com/office/drawing/2014/main" id="{63B25097-97BB-407A-9522-4C3131B24E9E}"/>
                    </a:ext>
                  </a:extLst>
                </p:cNvPr>
                <p:cNvSpPr/>
                <p:nvPr/>
              </p:nvSpPr>
              <p:spPr>
                <a:xfrm rot="19315840">
                  <a:off x="1176474" y="2230402"/>
                  <a:ext cx="1388128" cy="273167"/>
                </a:xfrm>
                <a:prstGeom prst="lef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6010DB46-1DFD-4C93-9EF6-40CF98DB74DC}"/>
                </a:ext>
              </a:extLst>
            </p:cNvPr>
            <p:cNvSpPr/>
            <p:nvPr/>
          </p:nvSpPr>
          <p:spPr>
            <a:xfrm rot="19398337">
              <a:off x="3416761" y="2921653"/>
              <a:ext cx="989960" cy="2888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제목 1">
            <a:extLst>
              <a:ext uri="{FF2B5EF4-FFF2-40B4-BE49-F238E27FC236}">
                <a16:creationId xmlns:a16="http://schemas.microsoft.com/office/drawing/2014/main" id="{73104981-16D8-459A-88CF-4FA1E4FB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ko-KR" altLang="en-US" b="1" dirty="0"/>
              <a:t>게임 흐름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DF6043-93D9-45A8-B365-55FFB57BEAA2}"/>
              </a:ext>
            </a:extLst>
          </p:cNvPr>
          <p:cNvSpPr txBox="1"/>
          <p:nvPr/>
        </p:nvSpPr>
        <p:spPr>
          <a:xfrm>
            <a:off x="742646" y="2387942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드래그로 각도와 파워조절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0CCB0A-195C-4241-83E3-5145754C336D}"/>
              </a:ext>
            </a:extLst>
          </p:cNvPr>
          <p:cNvSpPr txBox="1"/>
          <p:nvPr/>
        </p:nvSpPr>
        <p:spPr>
          <a:xfrm>
            <a:off x="6760463" y="2326458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버튼을 떼면 발사</a:t>
            </a:r>
            <a:r>
              <a:rPr lang="en-US" altLang="ko-KR" sz="2800" b="1" dirty="0">
                <a:solidFill>
                  <a:srgbClr val="FF0000"/>
                </a:solidFill>
              </a:rPr>
              <a:t>!!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84AEAD2-A147-439C-9A86-F9593DE4D3EA}"/>
              </a:ext>
            </a:extLst>
          </p:cNvPr>
          <p:cNvSpPr/>
          <p:nvPr/>
        </p:nvSpPr>
        <p:spPr>
          <a:xfrm>
            <a:off x="2158366" y="5029047"/>
            <a:ext cx="9204194" cy="954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/>
              <a:t>주인공의 능력과 상점을 적절히 이용하여 더 강력한 적에게 맞서자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1106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4D3BF-9918-47BA-86AE-FA4711A2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94" y="286605"/>
            <a:ext cx="10055781" cy="971648"/>
          </a:xfrm>
        </p:spPr>
        <p:txBody>
          <a:bodyPr/>
          <a:lstStyle/>
          <a:p>
            <a:r>
              <a:rPr lang="ko-KR" altLang="en-US" b="1" dirty="0"/>
              <a:t>개발 범위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9E43E3F-B91D-4277-A117-9B3922C81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194029"/>
              </p:ext>
            </p:extLst>
          </p:nvPr>
        </p:nvGraphicFramePr>
        <p:xfrm>
          <a:off x="1104711" y="1412776"/>
          <a:ext cx="10055226" cy="4730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089">
                  <a:extLst>
                    <a:ext uri="{9D8B030D-6E8A-4147-A177-3AD203B41FA5}">
                      <a16:colId xmlns:a16="http://schemas.microsoft.com/office/drawing/2014/main" val="3481312185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982806871"/>
                    </a:ext>
                  </a:extLst>
                </a:gridCol>
                <a:gridCol w="4337697">
                  <a:extLst>
                    <a:ext uri="{9D8B030D-6E8A-4147-A177-3AD203B41FA5}">
                      <a16:colId xmlns:a16="http://schemas.microsoft.com/office/drawing/2014/main" val="116767492"/>
                    </a:ext>
                  </a:extLst>
                </a:gridCol>
              </a:tblGrid>
              <a:tr h="4724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5933"/>
                  </a:ext>
                </a:extLst>
              </a:tr>
              <a:tr h="815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캐릭터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컨트롤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Spacebar</a:t>
                      </a:r>
                      <a:r>
                        <a:rPr lang="ko-KR" altLang="en-US" b="1" dirty="0"/>
                        <a:t>키로 눈 뭉치기 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마우스 드래그 앤 드롭으로 눈 발사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A,W,S,D</a:t>
                      </a:r>
                      <a:r>
                        <a:rPr lang="ko-KR" altLang="en-US" b="1" dirty="0"/>
                        <a:t>로 좌우이동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엄폐물 만들기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 err="1"/>
                        <a:t>몸웅크리기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544579"/>
                  </a:ext>
                </a:extLst>
              </a:tr>
              <a:tr h="815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캐릭터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눈 뭉치기를 중첩하여 더 큰 눈덩이를 만든다</a:t>
                      </a:r>
                      <a:r>
                        <a:rPr lang="en-US" altLang="ko-KR" b="1" dirty="0"/>
                        <a:t>. </a:t>
                      </a:r>
                    </a:p>
                    <a:p>
                      <a:pPr algn="ctr" latinLnBrk="1"/>
                      <a:r>
                        <a:rPr lang="ko-KR" altLang="en-US" b="1" dirty="0"/>
                        <a:t>눈을 모아서 엄폐물을 만든다</a:t>
                      </a:r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투사체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344001"/>
                  </a:ext>
                </a:extLst>
              </a:tr>
              <a:tr h="47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맵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게임 컨셉에 맞는 메인 화면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 게임 화면 구성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90403"/>
                  </a:ext>
                </a:extLst>
              </a:tr>
              <a:tr h="47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AI</a:t>
                      </a:r>
                      <a:endParaRPr lang="ko-KR" alt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적 </a:t>
                      </a:r>
                      <a:r>
                        <a:rPr lang="en-US" altLang="ko-KR" b="1" dirty="0"/>
                        <a:t>AI</a:t>
                      </a:r>
                      <a:r>
                        <a:rPr lang="ko-KR" altLang="en-US" b="1" dirty="0"/>
                        <a:t>와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아군 </a:t>
                      </a:r>
                      <a:r>
                        <a:rPr lang="en-US" altLang="ko-KR" b="1" dirty="0"/>
                        <a:t>AI </a:t>
                      </a:r>
                      <a:r>
                        <a:rPr lang="ko-KR" altLang="en-US" b="1" dirty="0"/>
                        <a:t>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31227"/>
                  </a:ext>
                </a:extLst>
              </a:tr>
              <a:tr h="47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피격 시 체력 감소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적을 죽여 골드 수집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상점에서 능력치 업그레이드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더 다양한 적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더 다양한 아군 캐릭터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007036"/>
                  </a:ext>
                </a:extLst>
              </a:tr>
              <a:tr h="472400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사운드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게임에 적절한 </a:t>
                      </a:r>
                      <a:r>
                        <a:rPr lang="ko-KR" altLang="en-US" b="1" dirty="0" err="1"/>
                        <a:t>배경음</a:t>
                      </a:r>
                      <a:r>
                        <a:rPr lang="en-US" altLang="ko-KR" b="1" dirty="0"/>
                        <a:t>,</a:t>
                      </a:r>
                      <a:r>
                        <a:rPr lang="ko-KR" altLang="en-US" b="1" dirty="0"/>
                        <a:t> 상황에 맞는 효과음 삽입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19473"/>
                  </a:ext>
                </a:extLst>
              </a:tr>
              <a:tr h="472400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애니메이션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뒷배경의 움직임으로 원근감 표현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캐릭터에 맞는 </a:t>
                      </a:r>
                      <a:r>
                        <a:rPr lang="ko-KR" altLang="en-US" b="1" dirty="0" err="1"/>
                        <a:t>스프라이트</a:t>
                      </a:r>
                      <a:r>
                        <a:rPr lang="ko-KR" altLang="en-US" b="1" dirty="0"/>
                        <a:t> 삽입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769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93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4D3BF-9918-47BA-86AE-FA4711A2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94" y="286605"/>
            <a:ext cx="10055781" cy="971648"/>
          </a:xfrm>
        </p:spPr>
        <p:txBody>
          <a:bodyPr/>
          <a:lstStyle/>
          <a:p>
            <a:r>
              <a:rPr lang="ko-KR" altLang="en-US" b="1" dirty="0"/>
              <a:t>개발 일정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19461C4D-74B8-4813-B05D-EA349167C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403358"/>
              </p:ext>
            </p:extLst>
          </p:nvPr>
        </p:nvGraphicFramePr>
        <p:xfrm>
          <a:off x="1096994" y="1484784"/>
          <a:ext cx="10055227" cy="43581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69057">
                  <a:extLst>
                    <a:ext uri="{9D8B030D-6E8A-4147-A177-3AD203B41FA5}">
                      <a16:colId xmlns:a16="http://schemas.microsoft.com/office/drawing/2014/main" val="553965427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456111540"/>
                    </a:ext>
                  </a:extLst>
                </a:gridCol>
                <a:gridCol w="6281914">
                  <a:extLst>
                    <a:ext uri="{9D8B030D-6E8A-4147-A177-3AD203B41FA5}">
                      <a16:colId xmlns:a16="http://schemas.microsoft.com/office/drawing/2014/main" val="491956888"/>
                    </a:ext>
                  </a:extLst>
                </a:gridCol>
              </a:tblGrid>
              <a:tr h="43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600" b="1" dirty="0"/>
                        <a:t>리소스 수집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제작</a:t>
                      </a:r>
                      <a:endParaRPr lang="en-US" altLang="ko-KR" sz="1600" b="1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600" b="1" dirty="0"/>
                        <a:t>이미지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600" b="1" dirty="0"/>
                        <a:t>리소스 수집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제작</a:t>
                      </a:r>
                      <a:endParaRPr lang="en-US" altLang="ko-KR" sz="1600" b="1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600" b="1" dirty="0"/>
                        <a:t>기본 배경</a:t>
                      </a:r>
                      <a:r>
                        <a:rPr lang="en-US" altLang="ko-KR" sz="1600" b="1" dirty="0"/>
                        <a:t>,</a:t>
                      </a:r>
                      <a:r>
                        <a:rPr lang="ko-KR" altLang="en-US" sz="1600" b="1" dirty="0"/>
                        <a:t> 주인공 캐릭터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적 캐릭터 화면에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82787"/>
                  </a:ext>
                </a:extLst>
              </a:tr>
              <a:tr h="43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600" b="1" dirty="0"/>
                        <a:t>주인공 기본조작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600" b="1" dirty="0"/>
                        <a:t>주인공 캐릭터 조작구현</a:t>
                      </a:r>
                      <a:endParaRPr lang="en-US" altLang="ko-KR" sz="1600" b="1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600" b="1" dirty="0"/>
                        <a:t>마우스 드래그로 투사체 발사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412799"/>
                  </a:ext>
                </a:extLst>
              </a:tr>
              <a:tr h="43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600" b="1" dirty="0"/>
                        <a:t>적 기본 캐릭터와 </a:t>
                      </a:r>
                      <a:r>
                        <a:rPr lang="en-US" altLang="ko-KR" sz="1600" b="1" dirty="0"/>
                        <a:t>AI, </a:t>
                      </a:r>
                      <a:r>
                        <a:rPr lang="ko-KR" altLang="en-US" sz="1600" b="1" dirty="0"/>
                        <a:t>충돌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600" b="1" dirty="0"/>
                        <a:t>적 </a:t>
                      </a:r>
                      <a:r>
                        <a:rPr lang="en-US" altLang="ko-KR" sz="1600" b="1" dirty="0"/>
                        <a:t>AI </a:t>
                      </a:r>
                      <a:r>
                        <a:rPr lang="ko-KR" altLang="en-US" sz="1600" b="1" dirty="0"/>
                        <a:t>구현</a:t>
                      </a:r>
                      <a:endParaRPr lang="en-US" altLang="ko-KR" sz="1600" b="1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600" b="1" dirty="0"/>
                        <a:t>투사체와 캐릭터들 간의 충돌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048219"/>
                  </a:ext>
                </a:extLst>
              </a:tr>
              <a:tr h="43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600" b="1" dirty="0"/>
                        <a:t>주인공 기술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600" b="1" dirty="0"/>
                        <a:t>무기 추가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주인공 캐릭터 기술 추가</a:t>
                      </a:r>
                      <a:endParaRPr lang="en-US" altLang="ko-KR" sz="1600" b="1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600" b="1" dirty="0"/>
                        <a:t>추가된 동작에 해당하는 </a:t>
                      </a:r>
                      <a:r>
                        <a:rPr lang="ko-KR" altLang="en-US" sz="1600" b="1" dirty="0" err="1"/>
                        <a:t>스프라이트</a:t>
                      </a:r>
                      <a:r>
                        <a:rPr lang="ko-KR" altLang="en-US" sz="1600" b="1" dirty="0"/>
                        <a:t> 이미지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271419"/>
                  </a:ext>
                </a:extLst>
              </a:tr>
              <a:tr h="43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UI</a:t>
                      </a:r>
                      <a:r>
                        <a:rPr lang="ko-KR" altLang="en-US" sz="1600" b="1" dirty="0"/>
                        <a:t> 삽입</a:t>
                      </a:r>
                      <a:r>
                        <a:rPr lang="en-US" altLang="ko-KR" sz="1600" b="1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600" b="1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기본 </a:t>
                      </a:r>
                      <a:r>
                        <a:rPr lang="en-US" altLang="ko-KR" sz="1600" b="1" dirty="0"/>
                        <a:t>UI </a:t>
                      </a:r>
                      <a:r>
                        <a:rPr lang="ko-KR" altLang="en-US" sz="1600" b="1" dirty="0"/>
                        <a:t>제작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게임이 잘 구동되는지 중간 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34801"/>
                  </a:ext>
                </a:extLst>
              </a:tr>
              <a:tr h="285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상점 추가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추가적인 적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아군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600" b="1" dirty="0"/>
                        <a:t>상점추가</a:t>
                      </a:r>
                      <a:endParaRPr lang="en-US" altLang="ko-KR" sz="1600" b="1" dirty="0"/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600" b="1" dirty="0"/>
                        <a:t>아군 캐릭터 추가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적 캐릭터 추가</a:t>
                      </a:r>
                      <a:endParaRPr lang="en-US" altLang="ko-K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98524"/>
                  </a:ext>
                </a:extLst>
              </a:tr>
              <a:tr h="277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65576"/>
                  </a:ext>
                </a:extLst>
              </a:tr>
              <a:tr h="182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밸런싱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사운드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/>
                        <a:t>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 err="1"/>
                        <a:t>밸런싱과</a:t>
                      </a:r>
                      <a:r>
                        <a:rPr lang="ko-KR" altLang="en-US" sz="1600" b="1" dirty="0"/>
                        <a:t> </a:t>
                      </a:r>
                      <a:r>
                        <a:rPr lang="en-US" altLang="ko-KR" sz="1600" b="1" dirty="0"/>
                        <a:t> BGM, </a:t>
                      </a:r>
                      <a:r>
                        <a:rPr lang="ko-KR" altLang="en-US" sz="1600" b="1" dirty="0"/>
                        <a:t>사운드 삽입</a:t>
                      </a:r>
                      <a:endParaRPr lang="en-US" altLang="ko-K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502353"/>
                  </a:ext>
                </a:extLst>
              </a:tr>
              <a:tr h="182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최종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최종점검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2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11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테마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15ED37-D514-41C3-9B3C-B262145D17B7}">
  <ds:schemaRefs>
    <ds:schemaRef ds:uri="http://purl.org/dc/elements/1.1/"/>
    <ds:schemaRef ds:uri="a4f35948-e619-41b3-aa29-22878b09cfd2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0262f94-9f35-4ac3-9a90-690165a166b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E783485-1103-4BBC-98A1-D39A248154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853CD7-B1C6-4FDD-B6D0-92A83B857D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287</TotalTime>
  <Words>310</Words>
  <Application>Microsoft Office PowerPoint</Application>
  <PresentationFormat>사용자 지정</PresentationFormat>
  <Paragraphs>81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Calibri</vt:lpstr>
      <vt:lpstr>Calibri Light</vt:lpstr>
      <vt:lpstr>추억</vt:lpstr>
      <vt:lpstr>PowerPoint 프레젠테이션</vt:lpstr>
      <vt:lpstr>PowerPoint 프레젠테이션</vt:lpstr>
      <vt:lpstr>화면 구성</vt:lpstr>
      <vt:lpstr>게임 흐름</vt:lpstr>
      <vt:lpstr>게임 흐름</vt:lpstr>
      <vt:lpstr>개발 범위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기성</dc:creator>
  <cp:lastModifiedBy>기성</cp:lastModifiedBy>
  <cp:revision>21</cp:revision>
  <dcterms:created xsi:type="dcterms:W3CDTF">2018-09-26T06:06:24Z</dcterms:created>
  <dcterms:modified xsi:type="dcterms:W3CDTF">2018-09-26T12:02:51Z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