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3E35"/>
    <a:srgbClr val="969696"/>
    <a:srgbClr val="00FFFF"/>
    <a:srgbClr val="FDED1F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B7DD6B0C-7E8B-494D-BA56-5C9232D59E3E}"/>
              </a:ext>
            </a:extLst>
          </p:cNvPr>
          <p:cNvSpPr txBox="1"/>
          <p:nvPr/>
        </p:nvSpPr>
        <p:spPr>
          <a:xfrm>
            <a:off x="857250" y="0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ALAP SQL PARANCSOK: 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60762A58-9329-4FC1-81EC-B5BAE5C3F83C}"/>
              </a:ext>
            </a:extLst>
          </p:cNvPr>
          <p:cNvSpPr txBox="1"/>
          <p:nvPr/>
        </p:nvSpPr>
        <p:spPr>
          <a:xfrm>
            <a:off x="650080" y="620107"/>
            <a:ext cx="4095894" cy="265544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Létrehozások:</a:t>
            </a:r>
          </a:p>
          <a:p>
            <a:r>
              <a:rPr lang="hu-HU" dirty="0"/>
              <a:t>Adatbázis: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100" dirty="0"/>
              <a:t>	</a:t>
            </a:r>
            <a:r>
              <a:rPr lang="hu-HU" sz="1000" dirty="0"/>
              <a:t>CREATE DATABASE &lt;adatbázis neve&gt;</a:t>
            </a:r>
          </a:p>
          <a:p>
            <a:r>
              <a:rPr lang="hu-HU" sz="1000" dirty="0"/>
              <a:t>	DEFAULT CHARACTER SET = uft8	</a:t>
            </a:r>
          </a:p>
          <a:p>
            <a:r>
              <a:rPr lang="hu-HU" sz="1000" dirty="0"/>
              <a:t>	DEFAULT COLLATE utf8_hungarian_ci;</a:t>
            </a:r>
          </a:p>
          <a:p>
            <a:r>
              <a:rPr lang="hu-HU" dirty="0"/>
              <a:t>Tábla: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100" dirty="0"/>
              <a:t>	</a:t>
            </a:r>
            <a:r>
              <a:rPr lang="hu-HU" sz="1000" dirty="0"/>
              <a:t>CREATE TABLE résztvevők</a:t>
            </a:r>
          </a:p>
          <a:p>
            <a:r>
              <a:rPr lang="hu-HU" sz="1000" dirty="0"/>
              <a:t>	(</a:t>
            </a:r>
          </a:p>
          <a:p>
            <a:r>
              <a:rPr lang="hu-HU" sz="1000" dirty="0"/>
              <a:t>    		</a:t>
            </a:r>
            <a:r>
              <a:rPr lang="hu-HU" sz="1000" dirty="0" err="1"/>
              <a:t>id</a:t>
            </a:r>
            <a:r>
              <a:rPr lang="hu-HU" sz="1000" dirty="0"/>
              <a:t> INT NOT NULL PRIMARY KEY AUTO_INCREMENT, 		név VARCHAR(20),</a:t>
            </a:r>
          </a:p>
          <a:p>
            <a:r>
              <a:rPr lang="hu-HU" sz="1000" dirty="0"/>
              <a:t>    		étel VARCHAR(30),</a:t>
            </a:r>
          </a:p>
          <a:p>
            <a:r>
              <a:rPr lang="hu-HU" sz="1000" dirty="0"/>
              <a:t>    		</a:t>
            </a:r>
            <a:r>
              <a:rPr lang="hu-HU" sz="1000" dirty="0" err="1"/>
              <a:t>jön_e</a:t>
            </a:r>
            <a:r>
              <a:rPr lang="hu-HU" sz="1000" dirty="0"/>
              <a:t> CHAR(1),</a:t>
            </a:r>
          </a:p>
          <a:p>
            <a:r>
              <a:rPr lang="hu-HU" sz="1000" dirty="0"/>
              <a:t>    		dátuma DATE</a:t>
            </a:r>
          </a:p>
          <a:p>
            <a:r>
              <a:rPr lang="hu-HU" sz="1000" dirty="0"/>
              <a:t>	);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B978A9D3-AF43-4A5F-BB50-00BC0AAE82FA}"/>
              </a:ext>
            </a:extLst>
          </p:cNvPr>
          <p:cNvSpPr txBox="1"/>
          <p:nvPr/>
        </p:nvSpPr>
        <p:spPr>
          <a:xfrm>
            <a:off x="4050883" y="445591"/>
            <a:ext cx="3395145" cy="115416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Adatok bevitele: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100" dirty="0"/>
              <a:t>	</a:t>
            </a:r>
            <a:r>
              <a:rPr lang="hu-HU" sz="1000" dirty="0"/>
              <a:t>INSERT INTO résztvevők (</a:t>
            </a:r>
            <a:r>
              <a:rPr lang="hu-HU" sz="1000" dirty="0" err="1"/>
              <a:t>név,étel,jön_e,dátuma</a:t>
            </a:r>
            <a:r>
              <a:rPr lang="hu-HU" sz="1000" dirty="0"/>
              <a:t>)</a:t>
            </a:r>
          </a:p>
          <a:p>
            <a:r>
              <a:rPr lang="hu-HU" sz="1000" dirty="0"/>
              <a:t>	VALUES('Patrik','sonka','i',</a:t>
            </a:r>
            <a:r>
              <a:rPr lang="hu-HU" sz="1000" dirty="0" err="1"/>
              <a:t>date</a:t>
            </a:r>
            <a:r>
              <a:rPr lang="hu-HU" sz="1000" dirty="0"/>
              <a:t>('2023-11-06’));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	INSERT INTO résztvevők VALUES</a:t>
            </a:r>
          </a:p>
          <a:p>
            <a:r>
              <a:rPr lang="hu-HU" sz="1000" dirty="0"/>
              <a:t>	(</a:t>
            </a:r>
            <a:r>
              <a:rPr lang="hu-HU" sz="1000" dirty="0" err="1"/>
              <a:t>NULL,'Béla','husi','i',null</a:t>
            </a:r>
            <a:r>
              <a:rPr lang="hu-HU" sz="1000" dirty="0"/>
              <a:t>); 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7E6BFFEA-3561-4AC1-9124-E78E8529EB3B}"/>
              </a:ext>
            </a:extLst>
          </p:cNvPr>
          <p:cNvSpPr txBox="1"/>
          <p:nvPr/>
        </p:nvSpPr>
        <p:spPr>
          <a:xfrm>
            <a:off x="650080" y="3381648"/>
            <a:ext cx="2930475" cy="115416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Ellenőrzése: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100" dirty="0"/>
              <a:t>	</a:t>
            </a:r>
            <a:r>
              <a:rPr lang="hu-HU" sz="1000" dirty="0"/>
              <a:t>SHOW VARIABLES LIKE "</a:t>
            </a:r>
            <a:r>
              <a:rPr lang="hu-HU" sz="1000" dirty="0" err="1"/>
              <a:t>char%database</a:t>
            </a:r>
            <a:r>
              <a:rPr lang="hu-HU" sz="1000" dirty="0"/>
              <a:t>";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	SHOW VARIABLES LIKE "</a:t>
            </a:r>
            <a:r>
              <a:rPr lang="hu-HU" sz="1000" dirty="0" err="1"/>
              <a:t>coll%database</a:t>
            </a:r>
            <a:r>
              <a:rPr lang="hu-HU" sz="1000" dirty="0"/>
              <a:t>";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	DESCRIBE résztvevők;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9A262136-0D18-425E-9AB2-E5E73B7F86D0}"/>
              </a:ext>
            </a:extLst>
          </p:cNvPr>
          <p:cNvSpPr txBox="1"/>
          <p:nvPr/>
        </p:nvSpPr>
        <p:spPr>
          <a:xfrm>
            <a:off x="650080" y="4651875"/>
            <a:ext cx="2930475" cy="186204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Módosítások:</a:t>
            </a:r>
          </a:p>
          <a:p>
            <a:r>
              <a:rPr lang="hu-HU" dirty="0"/>
              <a:t>Adatbázis: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100" dirty="0"/>
              <a:t>	</a:t>
            </a:r>
            <a:r>
              <a:rPr lang="hu-HU" sz="1000" dirty="0"/>
              <a:t>ALTER DATABASE </a:t>
            </a:r>
            <a:r>
              <a:rPr lang="hu-HU" sz="1000" dirty="0" err="1"/>
              <a:t>magyar_kgj</a:t>
            </a:r>
            <a:endParaRPr lang="hu-HU" sz="1000" dirty="0"/>
          </a:p>
          <a:p>
            <a:r>
              <a:rPr lang="hu-HU" sz="1000" dirty="0"/>
              <a:t>	DEFAULT COLLATE = latin2_hungarian_ci;</a:t>
            </a:r>
          </a:p>
          <a:p>
            <a:r>
              <a:rPr lang="hu-HU" sz="1000" dirty="0"/>
              <a:t> </a:t>
            </a:r>
          </a:p>
          <a:p>
            <a:r>
              <a:rPr lang="hu-HU" dirty="0"/>
              <a:t>Tábla: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	UPDATE résztvevők</a:t>
            </a:r>
          </a:p>
          <a:p>
            <a:r>
              <a:rPr lang="hu-HU" sz="1000" dirty="0"/>
              <a:t>		SET dátuma='2023-11-06'</a:t>
            </a:r>
          </a:p>
          <a:p>
            <a:r>
              <a:rPr lang="hu-HU" sz="1000" dirty="0"/>
              <a:t>    		WHERE dátuma='2023-11-22';</a:t>
            </a:r>
          </a:p>
        </p:txBody>
      </p:sp>
      <p:sp>
        <p:nvSpPr>
          <p:cNvPr id="28" name="Ellipszis 27">
            <a:extLst>
              <a:ext uri="{FF2B5EF4-FFF2-40B4-BE49-F238E27FC236}">
                <a16:creationId xmlns:a16="http://schemas.microsoft.com/office/drawing/2014/main" id="{F8A5EDE4-5856-44B7-802C-3011750CCBBB}"/>
              </a:ext>
            </a:extLst>
          </p:cNvPr>
          <p:cNvSpPr/>
          <p:nvPr/>
        </p:nvSpPr>
        <p:spPr>
          <a:xfrm>
            <a:off x="217500" y="18255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91A35E35-6751-4ADE-B3E0-C21E0CC27CE6}"/>
              </a:ext>
            </a:extLst>
          </p:cNvPr>
          <p:cNvSpPr/>
          <p:nvPr/>
        </p:nvSpPr>
        <p:spPr>
          <a:xfrm>
            <a:off x="217500" y="605925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529F6D42-0179-4402-AC0F-5255DE0F5CC1}"/>
              </a:ext>
            </a:extLst>
          </p:cNvPr>
          <p:cNvSpPr/>
          <p:nvPr/>
        </p:nvSpPr>
        <p:spPr>
          <a:xfrm>
            <a:off x="214725" y="1122637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A929E36E-CBEA-4548-8727-CA165D434A53}"/>
              </a:ext>
            </a:extLst>
          </p:cNvPr>
          <p:cNvSpPr/>
          <p:nvPr/>
        </p:nvSpPr>
        <p:spPr>
          <a:xfrm>
            <a:off x="221475" y="1546012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5C2B2EE8-A0BE-4E4F-93DD-3FFD8F4DDAED}"/>
              </a:ext>
            </a:extLst>
          </p:cNvPr>
          <p:cNvSpPr/>
          <p:nvPr/>
        </p:nvSpPr>
        <p:spPr>
          <a:xfrm>
            <a:off x="219150" y="2024624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Ellipszis 32">
            <a:extLst>
              <a:ext uri="{FF2B5EF4-FFF2-40B4-BE49-F238E27FC236}">
                <a16:creationId xmlns:a16="http://schemas.microsoft.com/office/drawing/2014/main" id="{630E6818-72F6-45CD-942A-486E4E10EDDD}"/>
              </a:ext>
            </a:extLst>
          </p:cNvPr>
          <p:cNvSpPr/>
          <p:nvPr/>
        </p:nvSpPr>
        <p:spPr>
          <a:xfrm>
            <a:off x="214725" y="2503236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Ellipszis 33">
            <a:extLst>
              <a:ext uri="{FF2B5EF4-FFF2-40B4-BE49-F238E27FC236}">
                <a16:creationId xmlns:a16="http://schemas.microsoft.com/office/drawing/2014/main" id="{64112274-E836-427E-917D-E3A1A3F6BCBF}"/>
              </a:ext>
            </a:extLst>
          </p:cNvPr>
          <p:cNvSpPr/>
          <p:nvPr/>
        </p:nvSpPr>
        <p:spPr>
          <a:xfrm>
            <a:off x="214725" y="2981848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417F94BC-A668-4F8F-8452-073702F831DF}"/>
              </a:ext>
            </a:extLst>
          </p:cNvPr>
          <p:cNvSpPr/>
          <p:nvPr/>
        </p:nvSpPr>
        <p:spPr>
          <a:xfrm>
            <a:off x="224850" y="346046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Ellipszis 35">
            <a:extLst>
              <a:ext uri="{FF2B5EF4-FFF2-40B4-BE49-F238E27FC236}">
                <a16:creationId xmlns:a16="http://schemas.microsoft.com/office/drawing/2014/main" id="{2D105645-8DEE-4C57-9C05-091E7CC32E5C}"/>
              </a:ext>
            </a:extLst>
          </p:cNvPr>
          <p:cNvSpPr/>
          <p:nvPr/>
        </p:nvSpPr>
        <p:spPr>
          <a:xfrm>
            <a:off x="208575" y="3883835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Ellipszis 36">
            <a:extLst>
              <a:ext uri="{FF2B5EF4-FFF2-40B4-BE49-F238E27FC236}">
                <a16:creationId xmlns:a16="http://schemas.microsoft.com/office/drawing/2014/main" id="{756866C7-4197-4FE2-A154-AFCE6629852A}"/>
              </a:ext>
            </a:extLst>
          </p:cNvPr>
          <p:cNvSpPr/>
          <p:nvPr/>
        </p:nvSpPr>
        <p:spPr>
          <a:xfrm>
            <a:off x="217500" y="430721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Ellipszis 38">
            <a:extLst>
              <a:ext uri="{FF2B5EF4-FFF2-40B4-BE49-F238E27FC236}">
                <a16:creationId xmlns:a16="http://schemas.microsoft.com/office/drawing/2014/main" id="{64EAD886-5CBE-46FD-B1CA-DE0BC8C108BF}"/>
              </a:ext>
            </a:extLst>
          </p:cNvPr>
          <p:cNvSpPr/>
          <p:nvPr/>
        </p:nvSpPr>
        <p:spPr>
          <a:xfrm>
            <a:off x="224850" y="4730585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7F01173A-FA71-4F05-8731-B906B1287688}"/>
              </a:ext>
            </a:extLst>
          </p:cNvPr>
          <p:cNvSpPr/>
          <p:nvPr/>
        </p:nvSpPr>
        <p:spPr>
          <a:xfrm>
            <a:off x="233400" y="5205371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Ellipszis 41">
            <a:extLst>
              <a:ext uri="{FF2B5EF4-FFF2-40B4-BE49-F238E27FC236}">
                <a16:creationId xmlns:a16="http://schemas.microsoft.com/office/drawing/2014/main" id="{B96AAA6F-312B-4C7F-8B63-67B1F550A0DF}"/>
              </a:ext>
            </a:extLst>
          </p:cNvPr>
          <p:cNvSpPr/>
          <p:nvPr/>
        </p:nvSpPr>
        <p:spPr>
          <a:xfrm>
            <a:off x="252713" y="5690036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Ellipszis 42">
            <a:extLst>
              <a:ext uri="{FF2B5EF4-FFF2-40B4-BE49-F238E27FC236}">
                <a16:creationId xmlns:a16="http://schemas.microsoft.com/office/drawing/2014/main" id="{496B3EB3-3FA4-4618-B52B-0F3794F6AED1}"/>
              </a:ext>
            </a:extLst>
          </p:cNvPr>
          <p:cNvSpPr/>
          <p:nvPr/>
        </p:nvSpPr>
        <p:spPr>
          <a:xfrm>
            <a:off x="233400" y="6162595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058A08E-FA80-49B7-89DC-F5BEE792727B}"/>
              </a:ext>
            </a:extLst>
          </p:cNvPr>
          <p:cNvSpPr txBox="1"/>
          <p:nvPr/>
        </p:nvSpPr>
        <p:spPr>
          <a:xfrm>
            <a:off x="3710731" y="3612203"/>
            <a:ext cx="2270409" cy="2154436"/>
          </a:xfrm>
          <a:prstGeom prst="rect">
            <a:avLst/>
          </a:prstGeom>
          <a:solidFill>
            <a:schemeClr val="bg1"/>
          </a:solidFill>
          <a:ln w="57150">
            <a:solidFill>
              <a:srgbClr val="B73E35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Törlések:</a:t>
            </a:r>
          </a:p>
          <a:p>
            <a:r>
              <a:rPr lang="hu-HU" dirty="0"/>
              <a:t>Adatbázis: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	DROP DATABASE résztvevők;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r>
              <a:rPr lang="hu-HU" dirty="0"/>
              <a:t>Tábla: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	TRUNCATE TABLE;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        DROP TABLE résztvevők;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000" dirty="0"/>
              <a:t>	DELETE FROM résztvevők</a:t>
            </a:r>
          </a:p>
          <a:p>
            <a:r>
              <a:rPr lang="hu-HU" sz="1000" dirty="0"/>
              <a:t>	WHERE név='Sanyi’;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45D3959-53D0-4119-9F38-37C9659DCB73}"/>
              </a:ext>
            </a:extLst>
          </p:cNvPr>
          <p:cNvSpPr txBox="1"/>
          <p:nvPr/>
        </p:nvSpPr>
        <p:spPr>
          <a:xfrm>
            <a:off x="7686754" y="97229"/>
            <a:ext cx="4280396" cy="3354765"/>
          </a:xfrm>
          <a:prstGeom prst="rect">
            <a:avLst/>
          </a:prstGeom>
          <a:solidFill>
            <a:schemeClr val="bg1"/>
          </a:solidFill>
          <a:ln w="57150">
            <a:solidFill>
              <a:srgbClr val="B73E35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Lekérések(és szűrése):</a:t>
            </a:r>
          </a:p>
          <a:p>
            <a:r>
              <a:rPr lang="hu-HU" sz="1100" dirty="0"/>
              <a:t>SELECT DISTINCT </a:t>
            </a:r>
            <a:r>
              <a:rPr lang="hu-HU" sz="1100" dirty="0" err="1"/>
              <a:t>nev</a:t>
            </a:r>
            <a:r>
              <a:rPr lang="hu-HU" sz="1100" dirty="0"/>
              <a:t> ,</a:t>
            </a:r>
            <a:r>
              <a:rPr lang="hu-HU" sz="1100" dirty="0" err="1"/>
              <a:t>count</a:t>
            </a:r>
            <a:r>
              <a:rPr lang="hu-HU" sz="1100" dirty="0"/>
              <a:t>(&lt;&gt;), </a:t>
            </a:r>
            <a:r>
              <a:rPr lang="hu-HU" sz="1100" dirty="0" err="1"/>
              <a:t>avg</a:t>
            </a:r>
            <a:r>
              <a:rPr lang="hu-HU" sz="1100" dirty="0"/>
              <a:t>(&lt;&gt;), sum(&lt;&gt;)</a:t>
            </a:r>
          </a:p>
          <a:p>
            <a:endParaRPr lang="hu-HU" sz="1100" dirty="0"/>
          </a:p>
          <a:p>
            <a:r>
              <a:rPr lang="hu-HU" sz="1100" dirty="0"/>
              <a:t>		FROM tanulok</a:t>
            </a:r>
          </a:p>
          <a:p>
            <a:r>
              <a:rPr lang="hu-HU" sz="1100" dirty="0"/>
              <a:t>		</a:t>
            </a:r>
            <a:r>
              <a:rPr lang="fi-FI" sz="1100" dirty="0"/>
              <a:t>FROM auto INNER JOIN tulajdonos ON Id=Autoazon;</a:t>
            </a:r>
          </a:p>
          <a:p>
            <a:endParaRPr lang="hu-HU" sz="1100" dirty="0"/>
          </a:p>
          <a:p>
            <a:r>
              <a:rPr lang="hu-HU" sz="1100" dirty="0"/>
              <a:t>		WHERE </a:t>
            </a:r>
            <a:r>
              <a:rPr lang="hu-HU" sz="1100" dirty="0" err="1"/>
              <a:t>osztaly</a:t>
            </a:r>
            <a:r>
              <a:rPr lang="hu-HU" sz="1100" dirty="0"/>
              <a:t> = 11</a:t>
            </a:r>
          </a:p>
          <a:p>
            <a:r>
              <a:rPr lang="hu-HU" sz="1100" dirty="0"/>
              <a:t>		WHERE </a:t>
            </a:r>
            <a:r>
              <a:rPr lang="hu-HU" sz="1100" dirty="0" err="1"/>
              <a:t>osztaly</a:t>
            </a:r>
            <a:r>
              <a:rPr lang="hu-HU" sz="1100" dirty="0"/>
              <a:t> LIKE '10%’</a:t>
            </a:r>
          </a:p>
          <a:p>
            <a:endParaRPr lang="hu-HU" sz="1100" dirty="0"/>
          </a:p>
          <a:p>
            <a:r>
              <a:rPr lang="hu-HU" sz="1100" dirty="0"/>
              <a:t>		GROUP BY </a:t>
            </a:r>
            <a:r>
              <a:rPr lang="hu-HU" sz="1100" dirty="0" err="1"/>
              <a:t>osztaly</a:t>
            </a:r>
            <a:endParaRPr lang="hu-HU" sz="1100" dirty="0"/>
          </a:p>
          <a:p>
            <a:endParaRPr lang="hu-HU" sz="1100" dirty="0"/>
          </a:p>
          <a:p>
            <a:r>
              <a:rPr lang="hu-HU" sz="1100" dirty="0"/>
              <a:t>		HAVING 'fő' = 3</a:t>
            </a:r>
          </a:p>
          <a:p>
            <a:endParaRPr lang="hu-HU" sz="1100" dirty="0"/>
          </a:p>
          <a:p>
            <a:r>
              <a:rPr lang="hu-HU" sz="1100" dirty="0"/>
              <a:t>		ORDER BY </a:t>
            </a:r>
            <a:r>
              <a:rPr lang="hu-HU" sz="1100" dirty="0" err="1"/>
              <a:t>nev</a:t>
            </a:r>
            <a:endParaRPr lang="hu-HU" sz="1100" dirty="0"/>
          </a:p>
          <a:p>
            <a:r>
              <a:rPr lang="hu-HU" sz="1100" dirty="0"/>
              <a:t>		ORDER BY </a:t>
            </a:r>
            <a:r>
              <a:rPr lang="hu-HU" sz="1100" dirty="0" err="1"/>
              <a:t>nev</a:t>
            </a:r>
            <a:r>
              <a:rPr lang="hu-HU" sz="1100" dirty="0"/>
              <a:t> DESC</a:t>
            </a:r>
          </a:p>
          <a:p>
            <a:endParaRPr lang="hu-HU" sz="1100" dirty="0"/>
          </a:p>
          <a:p>
            <a:r>
              <a:rPr lang="hu-HU" sz="1100" dirty="0"/>
              <a:t>		LIMIT 3;</a:t>
            </a:r>
          </a:p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6AE0437-9BC3-4264-94BB-1170F85F57FC}"/>
              </a:ext>
            </a:extLst>
          </p:cNvPr>
          <p:cNvSpPr txBox="1"/>
          <p:nvPr/>
        </p:nvSpPr>
        <p:spPr>
          <a:xfrm>
            <a:off x="4106281" y="1660312"/>
            <a:ext cx="2869035" cy="430887"/>
          </a:xfrm>
          <a:prstGeom prst="rect">
            <a:avLst/>
          </a:prstGeom>
          <a:solidFill>
            <a:schemeClr val="bg1"/>
          </a:solidFill>
          <a:ln w="38100">
            <a:solidFill>
              <a:srgbClr val="B73E35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A FROM -</a:t>
            </a:r>
            <a:r>
              <a:rPr lang="hu-HU" sz="1100" dirty="0" err="1"/>
              <a:t>al</a:t>
            </a:r>
            <a:r>
              <a:rPr lang="hu-HU" sz="1100" dirty="0"/>
              <a:t> válaszuk ki a táblát amiből le kérjük a fent említett adatokat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AD179820-AB6F-4E38-8931-D9F986DF1572}"/>
              </a:ext>
            </a:extLst>
          </p:cNvPr>
          <p:cNvSpPr txBox="1"/>
          <p:nvPr/>
        </p:nvSpPr>
        <p:spPr>
          <a:xfrm>
            <a:off x="3827550" y="2427850"/>
            <a:ext cx="2869035" cy="1107996"/>
          </a:xfrm>
          <a:prstGeom prst="rect">
            <a:avLst/>
          </a:prstGeom>
          <a:solidFill>
            <a:schemeClr val="bg1"/>
          </a:solidFill>
          <a:ln w="38100">
            <a:solidFill>
              <a:srgbClr val="B73E35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A SELECT -ben adjuk meg hogy milyen oszlopokból kérdezünk le, itt megszámolhatunk oszlopokat </a:t>
            </a:r>
            <a:r>
              <a:rPr lang="hu-HU" sz="1100" dirty="0" err="1"/>
              <a:t>count</a:t>
            </a:r>
            <a:r>
              <a:rPr lang="hu-HU" sz="1100" dirty="0"/>
              <a:t>(&lt;&gt;),összeadhatjuk oszlopok tartalmát sum(&lt;&gt;), és </a:t>
            </a:r>
            <a:r>
              <a:rPr lang="hu-HU" sz="1100" dirty="0" err="1"/>
              <a:t>szürhetünk</a:t>
            </a:r>
            <a:r>
              <a:rPr lang="hu-HU" sz="1100" dirty="0"/>
              <a:t> hogy adott elemek csak egyszer jelenjenek meg DISTINCT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C4E67CD-A2C7-4F11-AAA0-0A6FF889E7C4}"/>
              </a:ext>
            </a:extLst>
          </p:cNvPr>
          <p:cNvSpPr txBox="1"/>
          <p:nvPr/>
        </p:nvSpPr>
        <p:spPr>
          <a:xfrm>
            <a:off x="3968324" y="2219860"/>
            <a:ext cx="3439699" cy="938719"/>
          </a:xfrm>
          <a:prstGeom prst="rect">
            <a:avLst/>
          </a:prstGeom>
          <a:solidFill>
            <a:schemeClr val="bg1"/>
          </a:solidFill>
          <a:ln>
            <a:solidFill>
              <a:srgbClr val="B73E35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Arial" panose="020B0604020202020204" pitchFamily="34" charset="0"/>
                <a:cs typeface="Arial" panose="020B0604020202020204" pitchFamily="34" charset="0"/>
              </a:rPr>
              <a:t>A WHERE-el szűrhetünk adott dolgokra hogy egyenlő vagy nem egyenlő az oszlop tartalma vagy hasonló e ha csak hasonló akkor like-ot használunk a %-ot arra használjuk hogy több karakter hiányzik a megadott adatból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19CFA46-32D5-4386-B7B9-4C1D3CE3765E}"/>
              </a:ext>
            </a:extLst>
          </p:cNvPr>
          <p:cNvSpPr txBox="1"/>
          <p:nvPr/>
        </p:nvSpPr>
        <p:spPr>
          <a:xfrm>
            <a:off x="4106281" y="2037780"/>
            <a:ext cx="3591472" cy="430887"/>
          </a:xfrm>
          <a:prstGeom prst="rect">
            <a:avLst/>
          </a:prstGeom>
          <a:solidFill>
            <a:schemeClr val="bg1"/>
          </a:solidFill>
          <a:ln>
            <a:solidFill>
              <a:srgbClr val="B73E35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GROUP BY-AL EGY CSOPORTBA VONUNK MEG ADOT ADATOKAT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B06A764-1146-4B62-BCD4-74A0FB09638D}"/>
              </a:ext>
            </a:extLst>
          </p:cNvPr>
          <p:cNvSpPr txBox="1"/>
          <p:nvPr/>
        </p:nvSpPr>
        <p:spPr>
          <a:xfrm>
            <a:off x="5748455" y="3657053"/>
            <a:ext cx="2869035" cy="430887"/>
          </a:xfrm>
          <a:prstGeom prst="rect">
            <a:avLst/>
          </a:prstGeom>
          <a:solidFill>
            <a:schemeClr val="bg1"/>
          </a:solidFill>
          <a:ln w="38100">
            <a:solidFill>
              <a:srgbClr val="B73E35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A </a:t>
            </a:r>
            <a:r>
              <a:rPr lang="hu-HU" sz="1100" dirty="0" err="1"/>
              <a:t>having</a:t>
            </a:r>
            <a:r>
              <a:rPr lang="hu-HU" sz="1100" dirty="0"/>
              <a:t>-el ellenőrizzük egy </a:t>
            </a:r>
            <a:r>
              <a:rPr lang="hu-HU" sz="1100" dirty="0" err="1"/>
              <a:t>count</a:t>
            </a:r>
            <a:r>
              <a:rPr lang="hu-HU" sz="1100" dirty="0"/>
              <a:t> értékét hogy menyi van benne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727FF781-2875-4DFF-8A6E-283A6F7ED5FE}"/>
              </a:ext>
            </a:extLst>
          </p:cNvPr>
          <p:cNvSpPr txBox="1"/>
          <p:nvPr/>
        </p:nvSpPr>
        <p:spPr>
          <a:xfrm>
            <a:off x="8251841" y="5315950"/>
            <a:ext cx="2869035" cy="938719"/>
          </a:xfrm>
          <a:prstGeom prst="rect">
            <a:avLst/>
          </a:prstGeom>
          <a:solidFill>
            <a:schemeClr val="bg1"/>
          </a:solidFill>
          <a:ln w="38100">
            <a:solidFill>
              <a:srgbClr val="B73E35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Az </a:t>
            </a:r>
            <a:r>
              <a:rPr lang="hu-HU" sz="1100" dirty="0" err="1"/>
              <a:t>order</a:t>
            </a:r>
            <a:r>
              <a:rPr lang="hu-HU" sz="1100" dirty="0"/>
              <a:t> </a:t>
            </a:r>
            <a:r>
              <a:rPr lang="hu-HU" sz="1100" dirty="0" err="1"/>
              <a:t>by-al</a:t>
            </a:r>
            <a:r>
              <a:rPr lang="hu-HU" sz="1100" dirty="0"/>
              <a:t> határozzuk meg hogy melyik oszlop szerint rendezük a lekért adatokat az oszlop tartalmazhat betűt és számot ennek megfelelően rendez A DESC </a:t>
            </a:r>
            <a:r>
              <a:rPr lang="hu-HU" sz="1100" dirty="0" err="1"/>
              <a:t>hátuljól</a:t>
            </a:r>
            <a:r>
              <a:rPr lang="hu-HU" sz="1100" dirty="0"/>
              <a:t> kezdi a felsorolást 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A2684AA7-8DCF-4EC8-B773-3BDD2BBE7911}"/>
              </a:ext>
            </a:extLst>
          </p:cNvPr>
          <p:cNvSpPr txBox="1"/>
          <p:nvPr/>
        </p:nvSpPr>
        <p:spPr>
          <a:xfrm>
            <a:off x="7686754" y="4473977"/>
            <a:ext cx="2869035" cy="430887"/>
          </a:xfrm>
          <a:prstGeom prst="rect">
            <a:avLst/>
          </a:prstGeom>
          <a:solidFill>
            <a:schemeClr val="bg1"/>
          </a:solidFill>
          <a:ln w="38100">
            <a:solidFill>
              <a:srgbClr val="B73E35"/>
            </a:solidFill>
          </a:ln>
        </p:spPr>
        <p:txBody>
          <a:bodyPr wrap="square" rtlCol="0">
            <a:spAutoFit/>
          </a:bodyPr>
          <a:lstStyle/>
          <a:p>
            <a:r>
              <a:rPr lang="hu-HU" sz="1100" dirty="0"/>
              <a:t>A LIMIT-el meg mondhatjuk menyi adat </a:t>
            </a:r>
            <a:r>
              <a:rPr lang="hu-HU" sz="1100"/>
              <a:t>jelenjen meg</a:t>
            </a:r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3766062453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0</TotalTime>
  <Words>434</Words>
  <Application>Microsoft Office PowerPoint</Application>
  <PresentationFormat>Szélesvásznú</PresentationFormat>
  <Paragraphs>70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Jelvény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 Gergely Jenő</dc:creator>
  <cp:lastModifiedBy>Kis Gergely Jenő</cp:lastModifiedBy>
  <cp:revision>19</cp:revision>
  <dcterms:created xsi:type="dcterms:W3CDTF">2024-02-23T11:47:40Z</dcterms:created>
  <dcterms:modified xsi:type="dcterms:W3CDTF">2024-03-19T07:27:33Z</dcterms:modified>
</cp:coreProperties>
</file>