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2872F8-7830-4759-A7CD-85742AEA3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C570E41-C1C0-4220-A882-F9A4A50CD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FEC080-1AB6-4569-BA36-3C9AB422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4646-DD6A-4B02-B25D-16A384AFB82F}" type="datetimeFigureOut">
              <a:rPr lang="hu-HU" smtClean="0"/>
              <a:t>2024.03.22.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B4A81E-7EE8-4463-AD71-B9C799A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D54183-73CE-4499-8430-45FB9231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23EA-317F-44F9-8050-54F75DD0E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48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BA46B2-2991-43B7-86C9-EC7D13F1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2547B2B-6A61-444B-9790-3419CEEE5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F7683E-4C6B-458F-9EB7-BF44CAED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4646-DD6A-4B02-B25D-16A384AFB82F}" type="datetimeFigureOut">
              <a:rPr lang="hu-HU" smtClean="0"/>
              <a:t>2024.03.22.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6D45E5-6E13-4DAD-AC22-735DBB72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00F782-AC53-49DF-AAED-68D516B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23EA-317F-44F9-8050-54F75DD0E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90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9011F2D-789B-4F02-BF54-7A82A02DC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DF0B29C-B917-4CA4-9450-C9827A659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56C57A-1F19-418F-8CAE-5A56BE78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4646-DD6A-4B02-B25D-16A384AFB82F}" type="datetimeFigureOut">
              <a:rPr lang="hu-HU" smtClean="0"/>
              <a:t>2024.03.22.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92B4CC-96C9-4EC3-9181-86EFD08F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300C22-4C75-40D2-B548-2F3F50A6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23EA-317F-44F9-8050-54F75DD0E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1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D11915-7087-411E-9FE9-BFD5F4EB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725606-4EA4-45CD-9B9C-D807E6F3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F06270-B0FF-45B6-9B3A-0134F6CA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4646-DD6A-4B02-B25D-16A384AFB82F}" type="datetimeFigureOut">
              <a:rPr lang="hu-HU" smtClean="0"/>
              <a:t>2024.03.22.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3A1CE8-AB90-440D-8D47-26211C9A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57630D-9586-4719-95FE-8DCCD1D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23EA-317F-44F9-8050-54F75DD0E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109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07AC19-81BD-4E2A-8896-D37E1769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4F29467-7FD8-4107-B80F-59DCF1773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EB7F1A-F946-4151-959A-FDD43F07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4646-DD6A-4B02-B25D-16A384AFB82F}" type="datetimeFigureOut">
              <a:rPr lang="hu-HU" smtClean="0"/>
              <a:t>2024.03.22.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EA61C5-E49E-4B23-A5D8-C7F909FE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F607EA-A03B-4312-8E88-13CD547E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23EA-317F-44F9-8050-54F75DD0E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53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917BDE-473B-4F05-9317-62D9AF5B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017D69-7484-41C7-914F-85354357F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13645D3-D12F-48E7-8283-0572E792A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FD43E5-C17E-4805-9E13-476FE09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4646-DD6A-4B02-B25D-16A384AFB82F}" type="datetimeFigureOut">
              <a:rPr lang="hu-HU" smtClean="0"/>
              <a:t>2024.03.22.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84B018-EA85-49D6-B2D9-97FC841D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5AF8A7-853B-4E27-B63B-8116B9FB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23EA-317F-44F9-8050-54F75DD0E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09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753CEC-B84F-48F8-8EEF-DDE6454E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173C7C-90E1-45EA-B1E5-906F26D25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F597A2-037B-4E99-9C40-5F9FFE216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F9383A-79C1-466B-8975-4E62634FD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F636F94-A24F-475E-8B71-645482504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9AD2C58-97C6-4EAE-8352-4B5EE1B4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4646-DD6A-4B02-B25D-16A384AFB82F}" type="datetimeFigureOut">
              <a:rPr lang="hu-HU" smtClean="0"/>
              <a:t>2024.03.22.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6697640-2B97-4EBF-BAD2-E070E610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ACC7CD8-56C8-4A73-B15D-2B954C19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23EA-317F-44F9-8050-54F75DD0E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4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41B552-E9D2-4798-ACAB-F4EE5732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7F4ECC9-D9D4-4454-A99A-3B3C2CD6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4646-DD6A-4B02-B25D-16A384AFB82F}" type="datetimeFigureOut">
              <a:rPr lang="hu-HU" smtClean="0"/>
              <a:t>2024.03.22.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538E2B5-5D6A-4E08-8928-CBC9B6E5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E16871B-CCF1-450B-A564-68BCF4C5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23EA-317F-44F9-8050-54F75DD0E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66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88824EB-F404-4933-BC31-6F2E01BD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4646-DD6A-4B02-B25D-16A384AFB82F}" type="datetimeFigureOut">
              <a:rPr lang="hu-HU" smtClean="0"/>
              <a:t>2024.03.22.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6CE177B-6C7A-48A1-832C-0BE40B51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9AC00CF-5410-448A-A7F2-6BC59C52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23EA-317F-44F9-8050-54F75DD0E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61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F61AC9-B02C-4497-9917-BE5AAD7B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E4C7A9-2D1F-43C6-951A-B78F3DDC5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05F5DC-4D86-4783-9009-28264C0BC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8131700-D0CD-459C-BC46-65ACCD67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4646-DD6A-4B02-B25D-16A384AFB82F}" type="datetimeFigureOut">
              <a:rPr lang="hu-HU" smtClean="0"/>
              <a:t>2024.03.22.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1BAA0F-66EE-4958-9DAF-208EA343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CA9626-37E8-4B23-8648-8D8788FA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23EA-317F-44F9-8050-54F75DD0E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10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6C9442-FC6F-42DF-A535-7197B973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1D2D541-5885-47C1-BFD1-3E3299534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5D010AF-FEB4-48D7-98FA-5E5D47901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EB70B0-402C-4497-888B-E7CACE0E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4646-DD6A-4B02-B25D-16A384AFB82F}" type="datetimeFigureOut">
              <a:rPr lang="hu-HU" smtClean="0"/>
              <a:t>2024.03.22.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B2686E6-36B0-4C90-9A04-22710117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36FAAA-77B3-4A62-80F6-040C9A4D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23EA-317F-44F9-8050-54F75DD0E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7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6E36554-830E-498E-B314-5FDB8EB5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B4FE71-33D0-4450-B936-CCF5475D0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91811E-CEA3-4A5F-A828-A5CD96467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4646-DD6A-4B02-B25D-16A384AFB82F}" type="datetimeFigureOut">
              <a:rPr lang="hu-HU" smtClean="0"/>
              <a:t>2024.03.22.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B382E1-CEEF-4246-B886-4DBF335BA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71447E-174A-4241-9CA4-B9A1C6EA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23EA-317F-44F9-8050-54F75DD0E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93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075FC233-1696-43B4-AC93-685EC4F4898A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E8E14B0-BB99-4E94-9A68-5BB8B106B63A}"/>
              </a:ext>
            </a:extLst>
          </p:cNvPr>
          <p:cNvSpPr txBox="1"/>
          <p:nvPr/>
        </p:nvSpPr>
        <p:spPr>
          <a:xfrm>
            <a:off x="662555" y="-46681"/>
            <a:ext cx="7105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Bodoni MT" panose="02070603080606020203" pitchFamily="18" charset="0"/>
              </a:rPr>
              <a:t>ALAP SQL PARANCSOK: </a:t>
            </a: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10833A5-BB46-430B-AE57-C1B899B2B070}"/>
              </a:ext>
            </a:extLst>
          </p:cNvPr>
          <p:cNvSpPr txBox="1"/>
          <p:nvPr/>
        </p:nvSpPr>
        <p:spPr>
          <a:xfrm>
            <a:off x="268496" y="485089"/>
            <a:ext cx="4722098" cy="2646878"/>
          </a:xfrm>
          <a:prstGeom prst="rect">
            <a:avLst/>
          </a:prstGeom>
          <a:solidFill>
            <a:schemeClr val="bg1"/>
          </a:solidFill>
          <a:ln w="57150" cap="sq" cmpd="thickThin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Létrehozások:</a:t>
            </a:r>
          </a:p>
          <a:p>
            <a:r>
              <a:rPr lang="hu-HU" dirty="0"/>
              <a:t>Adatbázis: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100" dirty="0"/>
              <a:t>	</a:t>
            </a:r>
            <a:r>
              <a:rPr lang="hu-HU" sz="1000" dirty="0"/>
              <a:t>CREATE DATABASE &lt;</a:t>
            </a:r>
            <a:r>
              <a:rPr lang="hu-HU" sz="1000" dirty="0">
                <a:solidFill>
                  <a:schemeClr val="accent2">
                    <a:lumMod val="75000"/>
                  </a:schemeClr>
                </a:solidFill>
              </a:rPr>
              <a:t>adatbázis neve</a:t>
            </a:r>
            <a:r>
              <a:rPr lang="hu-HU" sz="1000" dirty="0"/>
              <a:t>&gt;</a:t>
            </a:r>
          </a:p>
          <a:p>
            <a:r>
              <a:rPr lang="hu-HU" sz="1000" dirty="0"/>
              <a:t>	</a:t>
            </a:r>
            <a:r>
              <a:rPr lang="hu-HU" sz="1000" b="1" dirty="0"/>
              <a:t>DEFAULT CHARACTER SET </a:t>
            </a:r>
            <a:r>
              <a:rPr lang="hu-HU" sz="1000" dirty="0"/>
              <a:t>= </a:t>
            </a:r>
            <a:r>
              <a:rPr lang="hu-HU" sz="1000" dirty="0">
                <a:solidFill>
                  <a:srgbClr val="7030A0"/>
                </a:solidFill>
              </a:rPr>
              <a:t>utf8</a:t>
            </a:r>
            <a:r>
              <a:rPr lang="hu-HU" sz="1000" dirty="0"/>
              <a:t>	</a:t>
            </a:r>
          </a:p>
          <a:p>
            <a:r>
              <a:rPr lang="hu-HU" sz="1000" dirty="0"/>
              <a:t>	</a:t>
            </a:r>
            <a:r>
              <a:rPr lang="hu-HU" sz="1000" b="1" dirty="0"/>
              <a:t>DEFAULT COLLATE </a:t>
            </a:r>
            <a:r>
              <a:rPr lang="hu-HU" sz="1000" dirty="0">
                <a:solidFill>
                  <a:srgbClr val="7030A0"/>
                </a:solidFill>
              </a:rPr>
              <a:t>utf8_hungarian_ci</a:t>
            </a:r>
            <a:r>
              <a:rPr lang="hu-HU" sz="1000" dirty="0"/>
              <a:t>;</a:t>
            </a:r>
          </a:p>
          <a:p>
            <a:r>
              <a:rPr lang="hu-HU" dirty="0"/>
              <a:t>Tábla: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100" dirty="0"/>
              <a:t>	</a:t>
            </a:r>
            <a:r>
              <a:rPr lang="hu-HU" sz="1000" dirty="0"/>
              <a:t>CREATE TABLE </a:t>
            </a:r>
            <a:r>
              <a:rPr lang="hu-HU" sz="1000" dirty="0">
                <a:solidFill>
                  <a:schemeClr val="accent4"/>
                </a:solidFill>
              </a:rPr>
              <a:t>résztvevők</a:t>
            </a:r>
          </a:p>
          <a:p>
            <a:r>
              <a:rPr lang="hu-HU" sz="1000" dirty="0"/>
              <a:t>	(</a:t>
            </a:r>
          </a:p>
          <a:p>
            <a:r>
              <a:rPr lang="hu-HU" sz="1000" dirty="0"/>
              <a:t>    		</a:t>
            </a:r>
            <a:r>
              <a:rPr lang="hu-HU" sz="1000" dirty="0" err="1">
                <a:solidFill>
                  <a:schemeClr val="accent6"/>
                </a:solidFill>
              </a:rPr>
              <a:t>id</a:t>
            </a:r>
            <a:r>
              <a:rPr lang="hu-HU" sz="1000" dirty="0"/>
              <a:t> </a:t>
            </a:r>
            <a:r>
              <a:rPr lang="hu-HU" sz="1000" b="1" dirty="0"/>
              <a:t>INT NOT NULL PRIMARY KEY AUTO_INCREMENT</a:t>
            </a:r>
            <a:r>
              <a:rPr lang="hu-HU" sz="1000" dirty="0"/>
              <a:t>, 		</a:t>
            </a:r>
            <a:r>
              <a:rPr lang="hu-HU" sz="1000" dirty="0">
                <a:solidFill>
                  <a:schemeClr val="accent6"/>
                </a:solidFill>
              </a:rPr>
              <a:t>név</a:t>
            </a:r>
            <a:r>
              <a:rPr lang="hu-HU" sz="1000" dirty="0"/>
              <a:t> </a:t>
            </a:r>
            <a:r>
              <a:rPr lang="hu-HU" sz="1000" b="1" dirty="0"/>
              <a:t>VARCHAR(20)</a:t>
            </a:r>
            <a:r>
              <a:rPr lang="hu-HU" sz="1000" dirty="0"/>
              <a:t>,</a:t>
            </a:r>
          </a:p>
          <a:p>
            <a:r>
              <a:rPr lang="hu-HU" sz="1000" dirty="0"/>
              <a:t>    		</a:t>
            </a:r>
            <a:r>
              <a:rPr lang="hu-HU" sz="1000" dirty="0">
                <a:solidFill>
                  <a:schemeClr val="accent6"/>
                </a:solidFill>
              </a:rPr>
              <a:t>étel</a:t>
            </a:r>
            <a:r>
              <a:rPr lang="hu-HU" sz="1000" dirty="0"/>
              <a:t> </a:t>
            </a:r>
            <a:r>
              <a:rPr lang="hu-HU" sz="1000" b="1" dirty="0"/>
              <a:t>VARCHAR(30),</a:t>
            </a:r>
          </a:p>
          <a:p>
            <a:r>
              <a:rPr lang="hu-HU" sz="1000" dirty="0"/>
              <a:t>    		</a:t>
            </a:r>
            <a:r>
              <a:rPr lang="hu-HU" sz="1000" dirty="0" err="1">
                <a:solidFill>
                  <a:schemeClr val="accent6"/>
                </a:solidFill>
              </a:rPr>
              <a:t>jön_e</a:t>
            </a:r>
            <a:r>
              <a:rPr lang="hu-HU" sz="1000" dirty="0"/>
              <a:t> </a:t>
            </a:r>
            <a:r>
              <a:rPr lang="hu-HU" sz="1000" b="1" dirty="0"/>
              <a:t>CHAR(1)</a:t>
            </a:r>
            <a:r>
              <a:rPr lang="hu-HU" sz="1000" dirty="0"/>
              <a:t>,</a:t>
            </a:r>
          </a:p>
          <a:p>
            <a:r>
              <a:rPr lang="hu-HU" sz="1000" dirty="0"/>
              <a:t>    		</a:t>
            </a:r>
            <a:r>
              <a:rPr lang="hu-HU" sz="1000" dirty="0">
                <a:solidFill>
                  <a:schemeClr val="accent6"/>
                </a:solidFill>
              </a:rPr>
              <a:t>dátuma</a:t>
            </a:r>
            <a:r>
              <a:rPr lang="hu-HU" sz="1000" dirty="0"/>
              <a:t> </a:t>
            </a:r>
            <a:r>
              <a:rPr lang="hu-HU" sz="1000" b="1" dirty="0"/>
              <a:t>DATE</a:t>
            </a:r>
          </a:p>
          <a:p>
            <a:r>
              <a:rPr lang="hu-HU" sz="1000" dirty="0"/>
              <a:t>	);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57EE181-9B03-4726-9BE9-3A13788E2F7C}"/>
              </a:ext>
            </a:extLst>
          </p:cNvPr>
          <p:cNvSpPr txBox="1"/>
          <p:nvPr/>
        </p:nvSpPr>
        <p:spPr>
          <a:xfrm>
            <a:off x="7052700" y="3487314"/>
            <a:ext cx="3322310" cy="17081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Ellenőrzése:</a:t>
            </a:r>
          </a:p>
          <a:p>
            <a:r>
              <a:rPr lang="hu-HU" dirty="0"/>
              <a:t>Adatbázis: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100" dirty="0"/>
              <a:t>	</a:t>
            </a:r>
            <a:r>
              <a:rPr lang="hu-HU" sz="1000" b="1" dirty="0"/>
              <a:t>SHOW VARIABLES LIKE </a:t>
            </a:r>
            <a:r>
              <a:rPr lang="hu-HU" sz="1000" dirty="0"/>
              <a:t>"</a:t>
            </a:r>
            <a:r>
              <a:rPr lang="hu-HU" sz="1000" dirty="0" err="1">
                <a:solidFill>
                  <a:srgbClr val="7030A0"/>
                </a:solidFill>
              </a:rPr>
              <a:t>char%database</a:t>
            </a:r>
            <a:r>
              <a:rPr lang="hu-HU" sz="1000" dirty="0"/>
              <a:t>";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</a:t>
            </a:r>
            <a:r>
              <a:rPr lang="hu-HU" sz="1000" b="1" dirty="0"/>
              <a:t>SHOW VARIABLES LIKE </a:t>
            </a:r>
            <a:r>
              <a:rPr lang="hu-HU" sz="1000" dirty="0"/>
              <a:t>"</a:t>
            </a:r>
            <a:r>
              <a:rPr lang="hu-HU" sz="1000" dirty="0" err="1">
                <a:solidFill>
                  <a:srgbClr val="7030A0"/>
                </a:solidFill>
              </a:rPr>
              <a:t>coll%database</a:t>
            </a:r>
            <a:r>
              <a:rPr lang="hu-HU" sz="1000" dirty="0"/>
              <a:t>";</a:t>
            </a:r>
          </a:p>
          <a:p>
            <a:r>
              <a:rPr lang="hu-HU" dirty="0"/>
              <a:t>Tábla:</a:t>
            </a:r>
          </a:p>
          <a:p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</a:t>
            </a:r>
            <a:r>
              <a:rPr lang="hu-HU" sz="1000" b="1" dirty="0"/>
              <a:t>DESCRIBE</a:t>
            </a:r>
            <a:r>
              <a:rPr lang="hu-HU" sz="1000" dirty="0"/>
              <a:t> </a:t>
            </a:r>
            <a:r>
              <a:rPr lang="hu-HU" sz="1000" dirty="0">
                <a:solidFill>
                  <a:schemeClr val="accent6"/>
                </a:solidFill>
              </a:rPr>
              <a:t>résztvevők</a:t>
            </a:r>
            <a:r>
              <a:rPr lang="hu-HU" sz="1000" dirty="0"/>
              <a:t>;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0591DB2-0CB0-4E59-8C60-A202FCED6793}"/>
              </a:ext>
            </a:extLst>
          </p:cNvPr>
          <p:cNvSpPr txBox="1"/>
          <p:nvPr/>
        </p:nvSpPr>
        <p:spPr>
          <a:xfrm>
            <a:off x="7052700" y="215057"/>
            <a:ext cx="4092658" cy="186204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Módosítások:</a:t>
            </a:r>
          </a:p>
          <a:p>
            <a:r>
              <a:rPr lang="hu-HU" dirty="0"/>
              <a:t>Adatbázis: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100" dirty="0"/>
              <a:t>	</a:t>
            </a:r>
            <a:r>
              <a:rPr lang="hu-HU" sz="1000" b="1" dirty="0"/>
              <a:t>ALTER DATABASE </a:t>
            </a:r>
            <a:r>
              <a:rPr lang="hu-HU" sz="1000" dirty="0" err="1">
                <a:solidFill>
                  <a:schemeClr val="accent2"/>
                </a:solidFill>
              </a:rPr>
              <a:t>magyar_kgj</a:t>
            </a:r>
            <a:endParaRPr lang="hu-HU" sz="1000" dirty="0">
              <a:solidFill>
                <a:schemeClr val="accent2"/>
              </a:solidFill>
            </a:endParaRPr>
          </a:p>
          <a:p>
            <a:r>
              <a:rPr lang="hu-HU" sz="1000" dirty="0"/>
              <a:t>	</a:t>
            </a:r>
            <a:r>
              <a:rPr lang="hu-HU" sz="1000" b="1" dirty="0"/>
              <a:t>DEFAULT COLLATE </a:t>
            </a:r>
            <a:r>
              <a:rPr lang="hu-HU" sz="1000" dirty="0"/>
              <a:t>= </a:t>
            </a:r>
            <a:r>
              <a:rPr lang="hu-HU" sz="1000" dirty="0">
                <a:solidFill>
                  <a:srgbClr val="7030A0"/>
                </a:solidFill>
              </a:rPr>
              <a:t>latin2_hungarian_ci</a:t>
            </a:r>
            <a:r>
              <a:rPr lang="hu-HU" sz="1000" dirty="0"/>
              <a:t>;</a:t>
            </a:r>
          </a:p>
          <a:p>
            <a:r>
              <a:rPr lang="hu-HU" sz="1000" dirty="0"/>
              <a:t> </a:t>
            </a:r>
          </a:p>
          <a:p>
            <a:r>
              <a:rPr lang="hu-HU" dirty="0"/>
              <a:t>Tábla: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</a:t>
            </a:r>
            <a:r>
              <a:rPr lang="hu-HU" sz="1000" b="1" dirty="0"/>
              <a:t>UPDATE</a:t>
            </a:r>
            <a:r>
              <a:rPr lang="hu-HU" sz="1000" dirty="0"/>
              <a:t> </a:t>
            </a:r>
            <a:r>
              <a:rPr lang="hu-HU" sz="1000" dirty="0">
                <a:solidFill>
                  <a:schemeClr val="accent4"/>
                </a:solidFill>
              </a:rPr>
              <a:t>résztvevők</a:t>
            </a:r>
          </a:p>
          <a:p>
            <a:r>
              <a:rPr lang="hu-HU" sz="1000" dirty="0"/>
              <a:t>		</a:t>
            </a:r>
            <a:r>
              <a:rPr lang="hu-HU" sz="1000" b="1" dirty="0"/>
              <a:t>SET</a:t>
            </a:r>
            <a:r>
              <a:rPr lang="hu-HU" sz="1000" dirty="0"/>
              <a:t> </a:t>
            </a:r>
            <a:r>
              <a:rPr lang="hu-HU" sz="1000" dirty="0">
                <a:solidFill>
                  <a:schemeClr val="accent6"/>
                </a:solidFill>
              </a:rPr>
              <a:t>dátuma</a:t>
            </a:r>
            <a:r>
              <a:rPr lang="hu-HU" sz="1000" dirty="0"/>
              <a:t>='2023-11-06'</a:t>
            </a:r>
          </a:p>
          <a:p>
            <a:r>
              <a:rPr lang="hu-HU" sz="1000" dirty="0"/>
              <a:t>    		</a:t>
            </a:r>
            <a:r>
              <a:rPr lang="hu-HU" sz="1000" b="1" dirty="0"/>
              <a:t>WHERE</a:t>
            </a:r>
            <a:r>
              <a:rPr lang="hu-HU" sz="1000" dirty="0"/>
              <a:t> </a:t>
            </a:r>
            <a:r>
              <a:rPr lang="hu-HU" sz="1000" dirty="0">
                <a:solidFill>
                  <a:schemeClr val="accent6"/>
                </a:solidFill>
              </a:rPr>
              <a:t>dátuma</a:t>
            </a:r>
            <a:r>
              <a:rPr lang="hu-HU" sz="1000" dirty="0"/>
              <a:t>='2023-11-22';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04CC162-7FC4-482E-B08E-D897836DFDB1}"/>
              </a:ext>
            </a:extLst>
          </p:cNvPr>
          <p:cNvSpPr txBox="1"/>
          <p:nvPr/>
        </p:nvSpPr>
        <p:spPr>
          <a:xfrm>
            <a:off x="268496" y="3167390"/>
            <a:ext cx="4722098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b="1" dirty="0"/>
              <a:t>DEFAULT CHARACTER SET </a:t>
            </a:r>
            <a:r>
              <a:rPr lang="hu-HU" sz="1100" dirty="0"/>
              <a:t>a karakter készletet válasza ki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30DD0434-C2C0-4821-B069-4A6B78EB7D6D}"/>
              </a:ext>
            </a:extLst>
          </p:cNvPr>
          <p:cNvSpPr txBox="1"/>
          <p:nvPr/>
        </p:nvSpPr>
        <p:spPr>
          <a:xfrm>
            <a:off x="268496" y="3455362"/>
            <a:ext cx="4722098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b="1" dirty="0"/>
              <a:t>DEFAULT COLLATE </a:t>
            </a:r>
            <a:r>
              <a:rPr lang="hu-HU" sz="1100" dirty="0"/>
              <a:t>a karaktereket rendezi el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A7EFCB3-2807-49F7-A54F-4B3E6977A1FB}"/>
              </a:ext>
            </a:extLst>
          </p:cNvPr>
          <p:cNvSpPr txBox="1"/>
          <p:nvPr/>
        </p:nvSpPr>
        <p:spPr>
          <a:xfrm>
            <a:off x="260646" y="3739714"/>
            <a:ext cx="4729947" cy="1446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 tábla létrehozásánál megadjuk az oszlop neveket és hogy milyen típusúak mint pl.: </a:t>
            </a:r>
            <a:r>
              <a:rPr lang="hu-HU" sz="1100" b="1" dirty="0"/>
              <a:t>INT</a:t>
            </a:r>
            <a:r>
              <a:rPr lang="hu-HU" sz="1100" dirty="0"/>
              <a:t>(szám), </a:t>
            </a:r>
            <a:r>
              <a:rPr lang="hu-HU" sz="1100" b="1" dirty="0"/>
              <a:t>VARCHAR</a:t>
            </a:r>
            <a:r>
              <a:rPr lang="hu-HU" sz="1100" dirty="0"/>
              <a:t>(több karakter),</a:t>
            </a:r>
            <a:r>
              <a:rPr lang="hu-HU" sz="1100" b="1" dirty="0"/>
              <a:t>CHAR</a:t>
            </a:r>
            <a:r>
              <a:rPr lang="hu-HU" sz="1100" dirty="0"/>
              <a:t>(karakter),</a:t>
            </a:r>
            <a:r>
              <a:rPr lang="hu-HU" sz="1100" b="1" dirty="0"/>
              <a:t>DATE</a:t>
            </a:r>
            <a:r>
              <a:rPr lang="hu-HU" sz="1100" dirty="0"/>
              <a:t>(dátum). Emellett egyes esetekben meg kell  adni menyi karaktert foglaljon mint a </a:t>
            </a:r>
            <a:r>
              <a:rPr lang="hu-HU" sz="1100" b="1" dirty="0"/>
              <a:t>VARCHAR(20) </a:t>
            </a:r>
            <a:r>
              <a:rPr lang="hu-HU" sz="1100" dirty="0"/>
              <a:t>ez 20 darab karaktert foglal le, ha megadjuk a </a:t>
            </a:r>
            <a:r>
              <a:rPr lang="hu-HU" sz="1100" b="1" dirty="0"/>
              <a:t>NOT NULL </a:t>
            </a:r>
            <a:r>
              <a:rPr lang="hu-HU" sz="1100" dirty="0"/>
              <a:t>–t </a:t>
            </a:r>
            <a:r>
              <a:rPr lang="hu-HU" sz="1100" dirty="0" err="1"/>
              <a:t>akor</a:t>
            </a:r>
            <a:r>
              <a:rPr lang="hu-HU" sz="1100" dirty="0"/>
              <a:t> nem lehet nulla a megadott oszlop, </a:t>
            </a:r>
            <a:r>
              <a:rPr lang="hu-HU" sz="1100" b="1" dirty="0"/>
              <a:t>PRIMARY KEY </a:t>
            </a:r>
            <a:r>
              <a:rPr lang="hu-HU" sz="1100" dirty="0"/>
              <a:t>–el adjuk meg az elsődleges kulcsot,</a:t>
            </a:r>
          </a:p>
          <a:p>
            <a:r>
              <a:rPr lang="hu-HU" sz="1100" b="1" dirty="0"/>
              <a:t>AUTO-INCREMENT</a:t>
            </a:r>
            <a:r>
              <a:rPr lang="hu-HU" sz="1100" dirty="0"/>
              <a:t> –EL automatikusan folytatja a kitöltést itt a számokat  viszi tovább sorba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BEBD1551-0DF0-448B-AFDE-3676107AB995}"/>
              </a:ext>
            </a:extLst>
          </p:cNvPr>
          <p:cNvSpPr txBox="1"/>
          <p:nvPr/>
        </p:nvSpPr>
        <p:spPr>
          <a:xfrm>
            <a:off x="7052700" y="2097316"/>
            <a:ext cx="4092658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b="1" dirty="0"/>
              <a:t>ALTER DATABASE</a:t>
            </a:r>
            <a:r>
              <a:rPr lang="hu-HU" sz="1100" dirty="0"/>
              <a:t> segítségével módosíthatjuk a fenti említett karakter készletet és rendezést az adatbázison belül.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49E2F79-FDF0-4254-A931-5BDB5626F7A0}"/>
              </a:ext>
            </a:extLst>
          </p:cNvPr>
          <p:cNvSpPr txBox="1"/>
          <p:nvPr/>
        </p:nvSpPr>
        <p:spPr>
          <a:xfrm>
            <a:off x="7052700" y="2563626"/>
            <a:ext cx="4092658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b="1" dirty="0"/>
              <a:t>UPDATE</a:t>
            </a:r>
            <a:r>
              <a:rPr lang="hu-HU" sz="1100" dirty="0"/>
              <a:t> használatával változtatjuk meg egy tábla tartalmát, A </a:t>
            </a:r>
            <a:r>
              <a:rPr lang="hu-HU" sz="1100" b="1" dirty="0"/>
              <a:t>SET</a:t>
            </a:r>
            <a:r>
              <a:rPr lang="hu-HU" sz="1100" dirty="0"/>
              <a:t> táblanév jelzi hogy mire változtatsz és a </a:t>
            </a:r>
            <a:r>
              <a:rPr lang="hu-HU" sz="1100" b="1" dirty="0"/>
              <a:t>WHERE</a:t>
            </a:r>
            <a:r>
              <a:rPr lang="hu-HU" sz="1100" dirty="0"/>
              <a:t> adja meg hogy hol.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F467EA8E-3F7A-40DB-A01D-F05201DE2DE2}"/>
              </a:ext>
            </a:extLst>
          </p:cNvPr>
          <p:cNvSpPr txBox="1"/>
          <p:nvPr/>
        </p:nvSpPr>
        <p:spPr>
          <a:xfrm>
            <a:off x="7052700" y="5195474"/>
            <a:ext cx="3322310" cy="600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Adatbázis-ban csak a karakter készletet és a rendezést </a:t>
            </a:r>
            <a:r>
              <a:rPr lang="hu-HU" sz="1100" dirty="0" err="1"/>
              <a:t>ellenőrizhetjük,a</a:t>
            </a:r>
            <a:r>
              <a:rPr lang="hu-HU" sz="1100" dirty="0"/>
              <a:t> </a:t>
            </a:r>
            <a:r>
              <a:rPr lang="hu-HU" sz="1100" b="1" dirty="0"/>
              <a:t>SHOW VARIABLES LIKE -</a:t>
            </a:r>
            <a:r>
              <a:rPr lang="hu-HU" sz="1100" b="1" dirty="0" err="1"/>
              <a:t>al</a:t>
            </a:r>
            <a:r>
              <a:rPr lang="hu-HU" sz="1100" dirty="0"/>
              <a:t>. A </a:t>
            </a:r>
            <a:r>
              <a:rPr lang="hu-HU" sz="1100" b="1" dirty="0"/>
              <a:t>DESCRIBE –</a:t>
            </a:r>
            <a:r>
              <a:rPr lang="hu-HU" sz="1100" b="1" dirty="0" err="1"/>
              <a:t>al</a:t>
            </a:r>
            <a:r>
              <a:rPr lang="hu-HU" sz="1100" b="1" dirty="0"/>
              <a:t> </a:t>
            </a:r>
            <a:r>
              <a:rPr lang="hu-HU" sz="1100" dirty="0"/>
              <a:t>a tábla tartalmát íratjuk ki. 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0E442893-66EA-4FA7-BF0A-A39C9EF0501D}"/>
              </a:ext>
            </a:extLst>
          </p:cNvPr>
          <p:cNvSpPr/>
          <p:nvPr/>
        </p:nvSpPr>
        <p:spPr>
          <a:xfrm>
            <a:off x="11100034" y="4576582"/>
            <a:ext cx="92279" cy="92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25340468-3AB9-446C-BBC9-CDCB831444CC}"/>
              </a:ext>
            </a:extLst>
          </p:cNvPr>
          <p:cNvSpPr/>
          <p:nvPr/>
        </p:nvSpPr>
        <p:spPr>
          <a:xfrm>
            <a:off x="11099218" y="4977881"/>
            <a:ext cx="92279" cy="922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FA9F5415-0496-48D8-8C71-76658C3246CE}"/>
              </a:ext>
            </a:extLst>
          </p:cNvPr>
          <p:cNvSpPr/>
          <p:nvPr/>
        </p:nvSpPr>
        <p:spPr>
          <a:xfrm>
            <a:off x="11105394" y="5447850"/>
            <a:ext cx="92279" cy="922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CD4CF16-9686-4D02-AD1B-EDFBB6079092}"/>
              </a:ext>
            </a:extLst>
          </p:cNvPr>
          <p:cNvSpPr txBox="1"/>
          <p:nvPr/>
        </p:nvSpPr>
        <p:spPr>
          <a:xfrm>
            <a:off x="11207288" y="4507306"/>
            <a:ext cx="947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Adatbázis szín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DC2CC026-E4A2-4085-AAC8-0C44AC6EEBFB}"/>
              </a:ext>
            </a:extLst>
          </p:cNvPr>
          <p:cNvSpPr txBox="1"/>
          <p:nvPr/>
        </p:nvSpPr>
        <p:spPr>
          <a:xfrm>
            <a:off x="11207288" y="4904339"/>
            <a:ext cx="947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Tábla szín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2E711E73-5E41-43AE-BBAF-44BCC2FB96B2}"/>
              </a:ext>
            </a:extLst>
          </p:cNvPr>
          <p:cNvSpPr txBox="1"/>
          <p:nvPr/>
        </p:nvSpPr>
        <p:spPr>
          <a:xfrm>
            <a:off x="11221266" y="5363149"/>
            <a:ext cx="947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oszlopok szín</a:t>
            </a:r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12C57FD5-D0D3-4E81-AF22-DB3F676B0EA8}"/>
              </a:ext>
            </a:extLst>
          </p:cNvPr>
          <p:cNvSpPr/>
          <p:nvPr/>
        </p:nvSpPr>
        <p:spPr>
          <a:xfrm>
            <a:off x="11099217" y="5853985"/>
            <a:ext cx="92279" cy="922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A145FB52-2077-4ACE-B666-74E0BBE9192F}"/>
              </a:ext>
            </a:extLst>
          </p:cNvPr>
          <p:cNvSpPr txBox="1"/>
          <p:nvPr/>
        </p:nvSpPr>
        <p:spPr>
          <a:xfrm>
            <a:off x="11269208" y="5784709"/>
            <a:ext cx="947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/>
              <a:t>alias</a:t>
            </a:r>
            <a:r>
              <a:rPr lang="hu-HU" sz="900" dirty="0"/>
              <a:t> szín</a:t>
            </a: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5B5DDE57-93E1-4D58-AF5F-AAAD1CD77083}"/>
              </a:ext>
            </a:extLst>
          </p:cNvPr>
          <p:cNvSpPr/>
          <p:nvPr/>
        </p:nvSpPr>
        <p:spPr>
          <a:xfrm>
            <a:off x="11099217" y="4293040"/>
            <a:ext cx="92279" cy="9227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4CC8FDF-8C8D-40F0-9D3F-17218844A6FB}"/>
              </a:ext>
            </a:extLst>
          </p:cNvPr>
          <p:cNvSpPr txBox="1"/>
          <p:nvPr/>
        </p:nvSpPr>
        <p:spPr>
          <a:xfrm>
            <a:off x="11195286" y="4151358"/>
            <a:ext cx="104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Karakter/rendezés fajta</a:t>
            </a:r>
          </a:p>
        </p:txBody>
      </p:sp>
    </p:spTree>
    <p:extLst>
      <p:ext uri="{BB962C8B-B14F-4D97-AF65-F5344CB8AC3E}">
        <p14:creationId xmlns:p14="http://schemas.microsoft.com/office/powerpoint/2010/main" val="62163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075FC233-1696-43B4-AC93-685EC4F4898A}"/>
              </a:ext>
            </a:extLst>
          </p:cNvPr>
          <p:cNvSpPr/>
          <p:nvPr/>
        </p:nvSpPr>
        <p:spPr>
          <a:xfrm>
            <a:off x="33731" y="1"/>
            <a:ext cx="12192000" cy="6857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86182EA-6F77-4F6E-9BA5-811C1072215C}"/>
              </a:ext>
            </a:extLst>
          </p:cNvPr>
          <p:cNvCxnSpPr/>
          <p:nvPr/>
        </p:nvCxnSpPr>
        <p:spPr>
          <a:xfrm>
            <a:off x="1107347" y="2529848"/>
            <a:ext cx="9211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BCA712F6-F84F-44E3-9CD0-96E1C8ACF5A6}"/>
              </a:ext>
            </a:extLst>
          </p:cNvPr>
          <p:cNvSpPr txBox="1"/>
          <p:nvPr/>
        </p:nvSpPr>
        <p:spPr>
          <a:xfrm>
            <a:off x="1107347" y="764879"/>
            <a:ext cx="3064730" cy="215443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Törlések:</a:t>
            </a:r>
          </a:p>
          <a:p>
            <a:r>
              <a:rPr lang="hu-HU" dirty="0"/>
              <a:t>Adatbázis: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</a:t>
            </a:r>
            <a:r>
              <a:rPr lang="hu-HU" sz="1000" b="1" dirty="0"/>
              <a:t>DROP DATABASE</a:t>
            </a:r>
            <a:r>
              <a:rPr lang="hu-HU" sz="1000" dirty="0"/>
              <a:t> </a:t>
            </a:r>
            <a:r>
              <a:rPr lang="hu-HU" sz="1000" dirty="0">
                <a:solidFill>
                  <a:schemeClr val="accent2">
                    <a:lumMod val="75000"/>
                  </a:schemeClr>
                </a:solidFill>
              </a:rPr>
              <a:t>magyar</a:t>
            </a:r>
            <a:r>
              <a:rPr lang="hu-HU" sz="1000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r>
              <a:rPr lang="hu-HU" dirty="0"/>
              <a:t>Tábla: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</a:t>
            </a:r>
            <a:r>
              <a:rPr lang="hu-HU" sz="1000" b="1" dirty="0"/>
              <a:t>TRUNCATE TABLE</a:t>
            </a:r>
            <a:r>
              <a:rPr lang="hu-HU" sz="1000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        	</a:t>
            </a:r>
            <a:r>
              <a:rPr lang="hu-HU" sz="1000" b="1" dirty="0"/>
              <a:t>DROP TABLE résztvevők</a:t>
            </a:r>
            <a:r>
              <a:rPr lang="hu-HU" sz="1000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</a:t>
            </a:r>
            <a:r>
              <a:rPr lang="hu-HU" sz="1000" b="1" dirty="0"/>
              <a:t>DELETE FROM </a:t>
            </a:r>
            <a:r>
              <a:rPr lang="hu-HU" sz="1000" dirty="0">
                <a:solidFill>
                  <a:schemeClr val="accent4"/>
                </a:solidFill>
              </a:rPr>
              <a:t>résztvevők</a:t>
            </a:r>
          </a:p>
          <a:p>
            <a:r>
              <a:rPr lang="hu-HU" sz="1000" dirty="0"/>
              <a:t>	</a:t>
            </a:r>
            <a:r>
              <a:rPr lang="hu-HU" sz="1000" b="1" dirty="0"/>
              <a:t>WHERE</a:t>
            </a:r>
            <a:r>
              <a:rPr lang="hu-HU" sz="1000" dirty="0"/>
              <a:t> név='Sanyi’;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553BD7F-E1ED-465F-9E39-1F29CE663325}"/>
              </a:ext>
            </a:extLst>
          </p:cNvPr>
          <p:cNvSpPr txBox="1"/>
          <p:nvPr/>
        </p:nvSpPr>
        <p:spPr>
          <a:xfrm>
            <a:off x="5649475" y="986220"/>
            <a:ext cx="3644407" cy="115416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Adatok bevitele: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100" dirty="0"/>
              <a:t>	</a:t>
            </a:r>
            <a:r>
              <a:rPr lang="hu-HU" sz="1000" b="1" dirty="0"/>
              <a:t>INSERT INTO</a:t>
            </a:r>
            <a:r>
              <a:rPr lang="hu-HU" sz="1000" dirty="0"/>
              <a:t> </a:t>
            </a:r>
            <a:r>
              <a:rPr lang="hu-HU" sz="1000" dirty="0">
                <a:solidFill>
                  <a:schemeClr val="accent4"/>
                </a:solidFill>
              </a:rPr>
              <a:t>résztvevők</a:t>
            </a:r>
            <a:r>
              <a:rPr lang="hu-HU" sz="1000" dirty="0"/>
              <a:t> (</a:t>
            </a:r>
            <a:r>
              <a:rPr lang="hu-HU" sz="1000" dirty="0" err="1">
                <a:solidFill>
                  <a:schemeClr val="accent6"/>
                </a:solidFill>
              </a:rPr>
              <a:t>név,étel,jön_e,dátuma</a:t>
            </a:r>
            <a:r>
              <a:rPr lang="hu-HU" sz="1000" dirty="0"/>
              <a:t>)</a:t>
            </a:r>
          </a:p>
          <a:p>
            <a:r>
              <a:rPr lang="hu-HU" sz="1000" dirty="0"/>
              <a:t>	</a:t>
            </a:r>
            <a:r>
              <a:rPr lang="hu-HU" sz="1000" b="1" dirty="0"/>
              <a:t>VALUES</a:t>
            </a:r>
            <a:r>
              <a:rPr lang="hu-HU" sz="1000" dirty="0"/>
              <a:t>('Patrik','sonka','i',</a:t>
            </a:r>
            <a:r>
              <a:rPr lang="hu-HU" sz="1000" dirty="0" err="1"/>
              <a:t>date</a:t>
            </a:r>
            <a:r>
              <a:rPr lang="hu-HU" sz="1000" dirty="0"/>
              <a:t>('2023-11-06’));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</a:t>
            </a:r>
            <a:r>
              <a:rPr lang="hu-HU" sz="1000" b="1" dirty="0"/>
              <a:t>INSERT INTO </a:t>
            </a:r>
            <a:r>
              <a:rPr lang="hu-HU" sz="1000" dirty="0">
                <a:solidFill>
                  <a:schemeClr val="accent4"/>
                </a:solidFill>
              </a:rPr>
              <a:t>résztvevők</a:t>
            </a:r>
            <a:r>
              <a:rPr lang="hu-HU" sz="1000" dirty="0"/>
              <a:t> </a:t>
            </a:r>
            <a:r>
              <a:rPr lang="hu-HU" sz="1000" b="1" dirty="0"/>
              <a:t>VALUES</a:t>
            </a:r>
          </a:p>
          <a:p>
            <a:r>
              <a:rPr lang="hu-HU" sz="1000" dirty="0"/>
              <a:t>	(</a:t>
            </a:r>
            <a:r>
              <a:rPr lang="hu-HU" sz="1000" dirty="0" err="1"/>
              <a:t>NULL,'Béla','husi','i',null</a:t>
            </a:r>
            <a:r>
              <a:rPr lang="hu-HU" sz="1000" dirty="0"/>
              <a:t>); 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0F0F272-EDE3-4467-A579-D038FC67F580}"/>
              </a:ext>
            </a:extLst>
          </p:cNvPr>
          <p:cNvSpPr txBox="1"/>
          <p:nvPr/>
        </p:nvSpPr>
        <p:spPr>
          <a:xfrm>
            <a:off x="5649475" y="2187882"/>
            <a:ext cx="3644406" cy="12772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Adatokat többféle kép vihetünk be egy táblába. első módszer hogy meg adjuk az oszlop neveit is ilyenkor csak azt kell kitölteni amiket meg adtunk.</a:t>
            </a:r>
          </a:p>
          <a:p>
            <a:r>
              <a:rPr lang="hu-HU" sz="1100" dirty="0"/>
              <a:t>Második esetbe nem adjuk meg az oszlop neveket ilyenkor minden oszlop adatait ki kell tölteni. Mindkét esetbe az </a:t>
            </a:r>
            <a:r>
              <a:rPr lang="hu-HU" sz="1100" b="1" dirty="0"/>
              <a:t>INSERT INTO </a:t>
            </a:r>
            <a:r>
              <a:rPr lang="hu-HU" sz="1100" dirty="0"/>
              <a:t>–t használjuk és tábla név megadása után megadjuk az értékeket </a:t>
            </a:r>
            <a:r>
              <a:rPr lang="hu-HU" sz="1100" b="1" dirty="0"/>
              <a:t>VALUES </a:t>
            </a:r>
            <a:r>
              <a:rPr lang="hu-HU" sz="1100" dirty="0"/>
              <a:t>-</a:t>
            </a:r>
            <a:r>
              <a:rPr lang="hu-HU" sz="1100" dirty="0" err="1"/>
              <a:t>al</a:t>
            </a:r>
            <a:endParaRPr lang="hu-HU" sz="11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4415D09-46A1-459F-874B-F57AC724ACD2}"/>
              </a:ext>
            </a:extLst>
          </p:cNvPr>
          <p:cNvSpPr txBox="1"/>
          <p:nvPr/>
        </p:nvSpPr>
        <p:spPr>
          <a:xfrm>
            <a:off x="1107348" y="2925717"/>
            <a:ext cx="3064730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b="1" dirty="0"/>
              <a:t>DROP DATABASE </a:t>
            </a:r>
            <a:r>
              <a:rPr lang="hu-HU" sz="1100" dirty="0"/>
              <a:t>–el törölhetünk adatbázisokat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7A5D6E4-9887-43E8-8ACD-35305AB94EA2}"/>
              </a:ext>
            </a:extLst>
          </p:cNvPr>
          <p:cNvSpPr txBox="1"/>
          <p:nvPr/>
        </p:nvSpPr>
        <p:spPr>
          <a:xfrm>
            <a:off x="1107347" y="3156907"/>
            <a:ext cx="3064730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 </a:t>
            </a:r>
            <a:r>
              <a:rPr lang="hu-HU" sz="1100" b="1" dirty="0"/>
              <a:t>TRUNCATE TABLE </a:t>
            </a:r>
            <a:r>
              <a:rPr lang="hu-HU" sz="1100" dirty="0"/>
              <a:t>–el kiürítjük a táblát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5A3831F-E17E-4C48-B018-834E2D1C9B46}"/>
              </a:ext>
            </a:extLst>
          </p:cNvPr>
          <p:cNvSpPr txBox="1"/>
          <p:nvPr/>
        </p:nvSpPr>
        <p:spPr>
          <a:xfrm>
            <a:off x="1107346" y="3388097"/>
            <a:ext cx="3064730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b="1" dirty="0"/>
              <a:t>DROP TABLE </a:t>
            </a:r>
            <a:r>
              <a:rPr lang="hu-HU" sz="1100" dirty="0"/>
              <a:t>–el törölhetünk táblát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C4B321B-B9E2-46D7-99D2-EDF3C6229D1F}"/>
              </a:ext>
            </a:extLst>
          </p:cNvPr>
          <p:cNvSpPr txBox="1"/>
          <p:nvPr/>
        </p:nvSpPr>
        <p:spPr>
          <a:xfrm>
            <a:off x="1107346" y="3670674"/>
            <a:ext cx="3064730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b="1" dirty="0"/>
              <a:t>DELETE FROM </a:t>
            </a:r>
            <a:r>
              <a:rPr lang="hu-HU" sz="1100" dirty="0"/>
              <a:t>–</a:t>
            </a:r>
            <a:r>
              <a:rPr lang="hu-HU" sz="1100" dirty="0" err="1"/>
              <a:t>al</a:t>
            </a:r>
            <a:r>
              <a:rPr lang="hu-HU" sz="1100" dirty="0"/>
              <a:t> törölhetjük a tábla tartalmát és a </a:t>
            </a:r>
            <a:r>
              <a:rPr lang="hu-HU" sz="1100" b="1" dirty="0"/>
              <a:t>WHERE</a:t>
            </a:r>
            <a:r>
              <a:rPr lang="hu-HU" sz="1100" dirty="0"/>
              <a:t>-el szűrhetjük mit törlünk</a:t>
            </a:r>
          </a:p>
        </p:txBody>
      </p:sp>
    </p:spTree>
    <p:extLst>
      <p:ext uri="{BB962C8B-B14F-4D97-AF65-F5344CB8AC3E}">
        <p14:creationId xmlns:p14="http://schemas.microsoft.com/office/powerpoint/2010/main" val="272978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075FC233-1696-43B4-AC93-685EC4F4898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E8E14B0-BB99-4E94-9A68-5BB8B106B63A}"/>
              </a:ext>
            </a:extLst>
          </p:cNvPr>
          <p:cNvSpPr txBox="1"/>
          <p:nvPr/>
        </p:nvSpPr>
        <p:spPr>
          <a:xfrm>
            <a:off x="704850" y="0"/>
            <a:ext cx="7105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Bodoni MT" panose="02070603080606020203" pitchFamily="18" charset="0"/>
              </a:rPr>
              <a:t>ALAP SQL PARANCSOK: </a:t>
            </a:r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9BC9BEA-FF9C-4F96-9857-E62E074FF1F8}"/>
              </a:ext>
            </a:extLst>
          </p:cNvPr>
          <p:cNvSpPr txBox="1"/>
          <p:nvPr/>
        </p:nvSpPr>
        <p:spPr>
          <a:xfrm>
            <a:off x="704850" y="753216"/>
            <a:ext cx="5089935" cy="555536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Lekérések(és szűrése):</a:t>
            </a:r>
          </a:p>
          <a:p>
            <a:r>
              <a:rPr lang="hu-HU" sz="1100" b="1" dirty="0"/>
              <a:t>SELECT DISTINCT</a:t>
            </a:r>
            <a:r>
              <a:rPr lang="hu-HU" sz="1100" dirty="0"/>
              <a:t> </a:t>
            </a:r>
            <a:r>
              <a:rPr lang="hu-HU" sz="1100" dirty="0" err="1">
                <a:solidFill>
                  <a:schemeClr val="accent6"/>
                </a:solidFill>
              </a:rPr>
              <a:t>nev</a:t>
            </a:r>
            <a:r>
              <a:rPr lang="hu-HU" sz="1100" dirty="0"/>
              <a:t> ,</a:t>
            </a:r>
            <a:r>
              <a:rPr lang="hu-HU" sz="1100" b="1" dirty="0" err="1"/>
              <a:t>count</a:t>
            </a:r>
            <a:r>
              <a:rPr lang="hu-HU" sz="1100" b="1" dirty="0"/>
              <a:t>(</a:t>
            </a:r>
            <a:r>
              <a:rPr lang="hu-HU" sz="1100" dirty="0">
                <a:solidFill>
                  <a:schemeClr val="accent6"/>
                </a:solidFill>
              </a:rPr>
              <a:t>szam</a:t>
            </a:r>
            <a:r>
              <a:rPr lang="hu-HU" sz="1100" b="1" dirty="0"/>
              <a:t>), </a:t>
            </a:r>
            <a:r>
              <a:rPr lang="hu-HU" sz="1100" b="1" dirty="0" err="1"/>
              <a:t>avg</a:t>
            </a:r>
            <a:r>
              <a:rPr lang="hu-HU" sz="1100" b="1" dirty="0"/>
              <a:t>(</a:t>
            </a:r>
            <a:r>
              <a:rPr lang="hu-HU" sz="1100" dirty="0" err="1">
                <a:solidFill>
                  <a:schemeClr val="accent6"/>
                </a:solidFill>
              </a:rPr>
              <a:t>fizetes</a:t>
            </a:r>
            <a:r>
              <a:rPr lang="hu-HU" sz="1100" b="1" dirty="0"/>
              <a:t>), sum(</a:t>
            </a:r>
            <a:r>
              <a:rPr lang="hu-HU" sz="1100" dirty="0">
                <a:solidFill>
                  <a:schemeClr val="accent6"/>
                </a:solidFill>
              </a:rPr>
              <a:t>SZEMELYEK</a:t>
            </a:r>
            <a:r>
              <a:rPr lang="hu-HU" sz="1100" b="1" dirty="0"/>
              <a:t>) AS </a:t>
            </a:r>
            <a:r>
              <a:rPr lang="hu-HU" sz="1100" dirty="0">
                <a:solidFill>
                  <a:srgbClr val="FF0000"/>
                </a:solidFill>
              </a:rPr>
              <a:t>fő</a:t>
            </a:r>
          </a:p>
          <a:p>
            <a:endParaRPr lang="hu-HU" sz="1100" dirty="0"/>
          </a:p>
          <a:p>
            <a:endParaRPr lang="hu-HU" sz="1100" dirty="0"/>
          </a:p>
          <a:p>
            <a:endParaRPr lang="hu-HU" sz="1100" dirty="0"/>
          </a:p>
          <a:p>
            <a:endParaRPr lang="hu-HU" sz="1100" dirty="0"/>
          </a:p>
          <a:p>
            <a:r>
              <a:rPr lang="hu-HU" sz="1100" dirty="0"/>
              <a:t>		</a:t>
            </a:r>
            <a:r>
              <a:rPr lang="hu-HU" sz="1100" b="1" dirty="0"/>
              <a:t>FROM</a:t>
            </a:r>
            <a:r>
              <a:rPr lang="hu-HU" sz="1100" dirty="0"/>
              <a:t> </a:t>
            </a:r>
            <a:r>
              <a:rPr lang="hu-HU" sz="1100" dirty="0">
                <a:solidFill>
                  <a:schemeClr val="accent4"/>
                </a:solidFill>
              </a:rPr>
              <a:t>tanulok</a:t>
            </a:r>
          </a:p>
          <a:p>
            <a:r>
              <a:rPr lang="hu-HU" sz="1100" dirty="0"/>
              <a:t>		</a:t>
            </a:r>
            <a:r>
              <a:rPr lang="fi-FI" sz="1100" b="1" dirty="0"/>
              <a:t>FROM</a:t>
            </a:r>
            <a:r>
              <a:rPr lang="fi-FI" sz="1100" dirty="0"/>
              <a:t> </a:t>
            </a:r>
            <a:r>
              <a:rPr lang="fi-FI" sz="1100" dirty="0">
                <a:solidFill>
                  <a:schemeClr val="accent4"/>
                </a:solidFill>
              </a:rPr>
              <a:t>auto</a:t>
            </a:r>
            <a:r>
              <a:rPr lang="fi-FI" sz="1100" dirty="0"/>
              <a:t> </a:t>
            </a:r>
            <a:r>
              <a:rPr lang="fi-FI" sz="1100" b="1" dirty="0"/>
              <a:t>INNER JOIN </a:t>
            </a:r>
            <a:r>
              <a:rPr lang="fi-FI" sz="1100" dirty="0">
                <a:solidFill>
                  <a:schemeClr val="accent4"/>
                </a:solidFill>
              </a:rPr>
              <a:t>tulajdonos</a:t>
            </a:r>
            <a:r>
              <a:rPr lang="fi-FI" sz="1100" dirty="0"/>
              <a:t> </a:t>
            </a:r>
            <a:r>
              <a:rPr lang="fi-FI" sz="1100" b="1" dirty="0"/>
              <a:t>ON</a:t>
            </a:r>
            <a:r>
              <a:rPr lang="fi-FI" sz="1100" dirty="0"/>
              <a:t> </a:t>
            </a:r>
            <a:r>
              <a:rPr lang="fi-FI" sz="1100" dirty="0">
                <a:solidFill>
                  <a:schemeClr val="accent6"/>
                </a:solidFill>
              </a:rPr>
              <a:t>Id</a:t>
            </a:r>
            <a:r>
              <a:rPr lang="fi-FI" sz="1100" dirty="0"/>
              <a:t>=</a:t>
            </a:r>
            <a:r>
              <a:rPr lang="fi-FI" sz="1100" dirty="0">
                <a:solidFill>
                  <a:schemeClr val="accent6"/>
                </a:solidFill>
              </a:rPr>
              <a:t>Autoazon</a:t>
            </a:r>
            <a:r>
              <a:rPr lang="fi-FI" sz="1100" dirty="0"/>
              <a:t>;</a:t>
            </a:r>
          </a:p>
          <a:p>
            <a:endParaRPr lang="hu-HU" sz="1100" dirty="0"/>
          </a:p>
          <a:p>
            <a:r>
              <a:rPr lang="hu-HU" sz="1100" dirty="0"/>
              <a:t>		</a:t>
            </a:r>
            <a:r>
              <a:rPr lang="hu-HU" sz="1100" b="1" dirty="0"/>
              <a:t>WHERE</a:t>
            </a:r>
            <a:r>
              <a:rPr lang="hu-HU" sz="1100" dirty="0"/>
              <a:t> </a:t>
            </a:r>
            <a:r>
              <a:rPr lang="hu-HU" sz="1100" dirty="0" err="1">
                <a:solidFill>
                  <a:schemeClr val="accent6"/>
                </a:solidFill>
              </a:rPr>
              <a:t>osztaly</a:t>
            </a:r>
            <a:r>
              <a:rPr lang="hu-HU" sz="1100" dirty="0"/>
              <a:t> = ‚11C</a:t>
            </a:r>
          </a:p>
          <a:p>
            <a:r>
              <a:rPr lang="hu-HU" sz="1100" dirty="0"/>
              <a:t>		</a:t>
            </a:r>
            <a:r>
              <a:rPr lang="hu-HU" sz="1100" b="1" dirty="0"/>
              <a:t>WHERE</a:t>
            </a:r>
            <a:r>
              <a:rPr lang="hu-HU" sz="1100" dirty="0"/>
              <a:t> </a:t>
            </a:r>
            <a:r>
              <a:rPr lang="hu-HU" sz="1100" dirty="0" err="1">
                <a:solidFill>
                  <a:schemeClr val="accent6"/>
                </a:solidFill>
              </a:rPr>
              <a:t>osztaly</a:t>
            </a:r>
            <a:r>
              <a:rPr lang="hu-HU" sz="1100" dirty="0"/>
              <a:t> </a:t>
            </a:r>
            <a:r>
              <a:rPr lang="hu-HU" sz="1100" b="1" dirty="0"/>
              <a:t>LIKE</a:t>
            </a:r>
            <a:r>
              <a:rPr lang="hu-HU" sz="1100" dirty="0"/>
              <a:t> '10</a:t>
            </a:r>
            <a:r>
              <a:rPr lang="hu-HU" sz="1100" b="1" dirty="0"/>
              <a:t>%</a:t>
            </a:r>
            <a:r>
              <a:rPr lang="hu-HU" sz="1100" dirty="0"/>
              <a:t>’</a:t>
            </a:r>
          </a:p>
          <a:p>
            <a:endParaRPr lang="hu-HU" sz="1100" dirty="0"/>
          </a:p>
          <a:p>
            <a:endParaRPr lang="hu-HU" sz="1100" dirty="0"/>
          </a:p>
          <a:p>
            <a:endParaRPr lang="hu-HU" sz="1100" dirty="0"/>
          </a:p>
          <a:p>
            <a:endParaRPr lang="hu-HU" sz="1100" dirty="0"/>
          </a:p>
          <a:p>
            <a:r>
              <a:rPr lang="hu-HU" sz="1100" dirty="0"/>
              <a:t>		</a:t>
            </a:r>
            <a:r>
              <a:rPr lang="hu-HU" sz="1100" b="1" dirty="0"/>
              <a:t>GROUP BY </a:t>
            </a:r>
            <a:r>
              <a:rPr lang="hu-HU" sz="1100" dirty="0" err="1">
                <a:solidFill>
                  <a:schemeClr val="accent6"/>
                </a:solidFill>
              </a:rPr>
              <a:t>osztaly</a:t>
            </a:r>
            <a:endParaRPr lang="hu-HU" sz="1100" dirty="0">
              <a:solidFill>
                <a:schemeClr val="accent6"/>
              </a:solidFill>
            </a:endParaRPr>
          </a:p>
          <a:p>
            <a:endParaRPr lang="hu-HU" sz="1100" dirty="0"/>
          </a:p>
          <a:p>
            <a:endParaRPr lang="hu-HU" sz="1100" dirty="0"/>
          </a:p>
          <a:p>
            <a:r>
              <a:rPr lang="hu-HU" sz="1100" dirty="0"/>
              <a:t>		</a:t>
            </a:r>
            <a:r>
              <a:rPr lang="hu-HU" sz="1100" b="1" dirty="0"/>
              <a:t>HAVING</a:t>
            </a:r>
            <a:r>
              <a:rPr lang="hu-HU" sz="1100" dirty="0"/>
              <a:t> '</a:t>
            </a:r>
            <a:r>
              <a:rPr lang="hu-HU" sz="1100" dirty="0">
                <a:solidFill>
                  <a:srgbClr val="FF0000"/>
                </a:solidFill>
              </a:rPr>
              <a:t>fő</a:t>
            </a:r>
            <a:r>
              <a:rPr lang="hu-HU" sz="1100" dirty="0"/>
              <a:t>' = 3</a:t>
            </a:r>
          </a:p>
          <a:p>
            <a:endParaRPr lang="hu-HU" sz="1100" dirty="0"/>
          </a:p>
          <a:p>
            <a:endParaRPr lang="hu-HU" sz="1100" dirty="0"/>
          </a:p>
          <a:p>
            <a:endParaRPr lang="hu-HU" sz="1100" dirty="0"/>
          </a:p>
          <a:p>
            <a:r>
              <a:rPr lang="hu-HU" sz="1100" dirty="0"/>
              <a:t>		</a:t>
            </a:r>
            <a:r>
              <a:rPr lang="hu-HU" sz="1100" b="1" dirty="0"/>
              <a:t>ORDER BY </a:t>
            </a:r>
            <a:r>
              <a:rPr lang="hu-HU" sz="1100" dirty="0" err="1">
                <a:solidFill>
                  <a:schemeClr val="accent6"/>
                </a:solidFill>
              </a:rPr>
              <a:t>nev</a:t>
            </a:r>
            <a:endParaRPr lang="hu-HU" sz="1100" dirty="0">
              <a:solidFill>
                <a:schemeClr val="accent6"/>
              </a:solidFill>
            </a:endParaRPr>
          </a:p>
          <a:p>
            <a:r>
              <a:rPr lang="hu-HU" sz="1100" dirty="0"/>
              <a:t>		</a:t>
            </a:r>
            <a:r>
              <a:rPr lang="hu-HU" sz="1100" b="1" dirty="0"/>
              <a:t>ORDER BY </a:t>
            </a:r>
            <a:r>
              <a:rPr lang="hu-HU" sz="1100" dirty="0" err="1">
                <a:solidFill>
                  <a:schemeClr val="accent6"/>
                </a:solidFill>
              </a:rPr>
              <a:t>nev</a:t>
            </a:r>
            <a:r>
              <a:rPr lang="hu-HU" sz="1100" dirty="0"/>
              <a:t> </a:t>
            </a:r>
            <a:r>
              <a:rPr lang="hu-HU" sz="1100" b="1" dirty="0"/>
              <a:t>DESC</a:t>
            </a:r>
          </a:p>
          <a:p>
            <a:endParaRPr lang="hu-HU" sz="1100" dirty="0"/>
          </a:p>
          <a:p>
            <a:endParaRPr lang="hu-HU" sz="1100" dirty="0"/>
          </a:p>
          <a:p>
            <a:endParaRPr lang="hu-HU" sz="1100" dirty="0"/>
          </a:p>
          <a:p>
            <a:endParaRPr lang="hu-HU" sz="1100" dirty="0"/>
          </a:p>
          <a:p>
            <a:endParaRPr lang="hu-HU" sz="1100" dirty="0"/>
          </a:p>
          <a:p>
            <a:r>
              <a:rPr lang="hu-HU" sz="1100" dirty="0"/>
              <a:t>		</a:t>
            </a:r>
            <a:r>
              <a:rPr lang="hu-HU" sz="1100" b="1" dirty="0"/>
              <a:t>LIMIT</a:t>
            </a:r>
            <a:r>
              <a:rPr lang="hu-HU" sz="1100" dirty="0"/>
              <a:t> 3;</a:t>
            </a:r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021BFDF-2ACA-4817-A768-3B5EF7BCD93A}"/>
              </a:ext>
            </a:extLst>
          </p:cNvPr>
          <p:cNvSpPr txBox="1"/>
          <p:nvPr/>
        </p:nvSpPr>
        <p:spPr>
          <a:xfrm>
            <a:off x="7208893" y="2568179"/>
            <a:ext cx="3268954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 </a:t>
            </a:r>
            <a:r>
              <a:rPr lang="hu-HU" sz="1100" b="1" dirty="0"/>
              <a:t>FROM</a:t>
            </a:r>
            <a:r>
              <a:rPr lang="hu-HU" sz="1100" dirty="0"/>
              <a:t> -</a:t>
            </a:r>
            <a:r>
              <a:rPr lang="hu-HU" sz="1100" dirty="0" err="1"/>
              <a:t>al</a:t>
            </a:r>
            <a:r>
              <a:rPr lang="hu-HU" sz="1100" dirty="0"/>
              <a:t> válaszuk ki a táblát amiből le kérjük a fent említett adatokat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78B395A-41E6-4F66-A0C5-1882D1A880D3}"/>
              </a:ext>
            </a:extLst>
          </p:cNvPr>
          <p:cNvSpPr txBox="1"/>
          <p:nvPr/>
        </p:nvSpPr>
        <p:spPr>
          <a:xfrm>
            <a:off x="7208890" y="1018756"/>
            <a:ext cx="3268952" cy="11079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 </a:t>
            </a:r>
            <a:r>
              <a:rPr lang="hu-HU" sz="1100" b="1" dirty="0"/>
              <a:t>SELECT</a:t>
            </a:r>
            <a:r>
              <a:rPr lang="hu-HU" sz="1100" dirty="0"/>
              <a:t> -ben adjuk meg hogy milyen oszlopokból kérdezünk le, itt megszámolhatunk oszlopokat </a:t>
            </a:r>
            <a:r>
              <a:rPr lang="hu-HU" sz="1100" b="1" dirty="0" err="1"/>
              <a:t>count</a:t>
            </a:r>
            <a:r>
              <a:rPr lang="hu-HU" sz="1100" b="1" dirty="0"/>
              <a:t>(&lt;&gt;)</a:t>
            </a:r>
            <a:r>
              <a:rPr lang="hu-HU" sz="1100" dirty="0"/>
              <a:t>,összeadhatjuk oszlopok tartalmát </a:t>
            </a:r>
            <a:r>
              <a:rPr lang="hu-HU" sz="1100" b="1" dirty="0"/>
              <a:t>sum(&lt;&gt;)</a:t>
            </a:r>
            <a:r>
              <a:rPr lang="hu-HU" sz="1100" dirty="0"/>
              <a:t>,</a:t>
            </a:r>
            <a:r>
              <a:rPr lang="hu-HU" sz="1100" b="1" dirty="0"/>
              <a:t> </a:t>
            </a:r>
            <a:r>
              <a:rPr lang="hu-HU" sz="1100" b="1" dirty="0" err="1"/>
              <a:t>avg</a:t>
            </a:r>
            <a:r>
              <a:rPr lang="hu-HU" sz="1100" b="1" dirty="0"/>
              <a:t>() </a:t>
            </a:r>
            <a:r>
              <a:rPr lang="hu-HU" sz="1100" dirty="0"/>
              <a:t>megmondhatjuk egy oszlop átlagát, és </a:t>
            </a:r>
            <a:r>
              <a:rPr lang="hu-HU" sz="1100" dirty="0" err="1"/>
              <a:t>szürhetünk</a:t>
            </a:r>
            <a:r>
              <a:rPr lang="hu-HU" sz="1100" dirty="0"/>
              <a:t> hogy adott elemek csak egyszer jelenjenek meg </a:t>
            </a:r>
            <a:r>
              <a:rPr lang="hu-HU" sz="1100" b="1" dirty="0"/>
              <a:t>DISTINCT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88B6304-5BBA-4E51-B345-EC442849A3B5}"/>
              </a:ext>
            </a:extLst>
          </p:cNvPr>
          <p:cNvSpPr txBox="1"/>
          <p:nvPr/>
        </p:nvSpPr>
        <p:spPr>
          <a:xfrm>
            <a:off x="7208893" y="3016597"/>
            <a:ext cx="3268957" cy="9387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11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hu-HU" sz="1100" dirty="0">
                <a:latin typeface="Arial" panose="020B0604020202020204" pitchFamily="34" charset="0"/>
                <a:cs typeface="Arial" panose="020B0604020202020204" pitchFamily="34" charset="0"/>
              </a:rPr>
              <a:t>-el szűrhetünk adott dolgokra hogy egyenlő vagy nem egyenlő az oszlop tartalma vagy hasonló e ha csak hasonló akkor </a:t>
            </a:r>
            <a:r>
              <a:rPr lang="hu-HU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hu-HU" sz="1100" dirty="0" err="1">
                <a:latin typeface="Arial" panose="020B0604020202020204" pitchFamily="34" charset="0"/>
                <a:cs typeface="Arial" panose="020B0604020202020204" pitchFamily="34" charset="0"/>
              </a:rPr>
              <a:t>-ot</a:t>
            </a:r>
            <a:r>
              <a:rPr lang="hu-HU" sz="1100" dirty="0">
                <a:latin typeface="Arial" panose="020B0604020202020204" pitchFamily="34" charset="0"/>
                <a:cs typeface="Arial" panose="020B0604020202020204" pitchFamily="34" charset="0"/>
              </a:rPr>
              <a:t> használunk a </a:t>
            </a:r>
            <a:r>
              <a:rPr lang="hu-HU" sz="1100" b="1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hu-HU" sz="1100" dirty="0">
                <a:latin typeface="Arial" panose="020B0604020202020204" pitchFamily="34" charset="0"/>
                <a:cs typeface="Arial" panose="020B0604020202020204" pitchFamily="34" charset="0"/>
              </a:rPr>
              <a:t>-ot arra használjuk hogy több karakter hiányzik a megadott adatból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5E88BE5-9800-4DAA-A89F-61E9410826CF}"/>
              </a:ext>
            </a:extLst>
          </p:cNvPr>
          <p:cNvSpPr txBox="1"/>
          <p:nvPr/>
        </p:nvSpPr>
        <p:spPr>
          <a:xfrm>
            <a:off x="7208893" y="3957135"/>
            <a:ext cx="3268957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b="1" dirty="0"/>
              <a:t>GROUP BY</a:t>
            </a:r>
            <a:r>
              <a:rPr lang="hu-HU" sz="1100" dirty="0"/>
              <a:t>-AL EGY CSOPORTBA VONUNK MEG ADOT ADATOKAT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E8D7E833-E4CD-462B-A29C-44282DB7CD9F}"/>
              </a:ext>
            </a:extLst>
          </p:cNvPr>
          <p:cNvSpPr txBox="1"/>
          <p:nvPr/>
        </p:nvSpPr>
        <p:spPr>
          <a:xfrm>
            <a:off x="7208882" y="5601959"/>
            <a:ext cx="3268957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 </a:t>
            </a:r>
            <a:r>
              <a:rPr lang="hu-HU" sz="1100" b="1" dirty="0"/>
              <a:t>LIMIT</a:t>
            </a:r>
            <a:r>
              <a:rPr lang="hu-HU" sz="1100" dirty="0"/>
              <a:t>-el meg mondhatjuk menyi adat jelenjen meg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9BF05A2-A1EE-495D-B52D-E5FF893DAC5E}"/>
              </a:ext>
            </a:extLst>
          </p:cNvPr>
          <p:cNvSpPr txBox="1"/>
          <p:nvPr/>
        </p:nvSpPr>
        <p:spPr>
          <a:xfrm>
            <a:off x="7208891" y="4832518"/>
            <a:ext cx="3268957" cy="76944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Az </a:t>
            </a:r>
            <a:r>
              <a:rPr lang="hu-HU" sz="1100" b="1" dirty="0"/>
              <a:t>ORDER BY</a:t>
            </a:r>
            <a:r>
              <a:rPr lang="hu-HU" sz="1100" dirty="0"/>
              <a:t>-</a:t>
            </a:r>
            <a:r>
              <a:rPr lang="hu-HU" sz="1100" dirty="0" err="1"/>
              <a:t>al</a:t>
            </a:r>
            <a:r>
              <a:rPr lang="hu-HU" sz="1100" dirty="0"/>
              <a:t> határozzuk meg hogy melyik oszlop szerint rendezük a lekért adatokat az oszlop tartalmazhat betűt és számot ennek megfelelően rendez A </a:t>
            </a:r>
            <a:r>
              <a:rPr lang="hu-HU" sz="1100" b="1" dirty="0"/>
              <a:t>DESC</a:t>
            </a:r>
            <a:r>
              <a:rPr lang="hu-HU" sz="1100" dirty="0"/>
              <a:t> hátulról kezdi a felsorolást 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2E5950F7-6698-4742-88C9-6DD478A25793}"/>
              </a:ext>
            </a:extLst>
          </p:cNvPr>
          <p:cNvSpPr txBox="1"/>
          <p:nvPr/>
        </p:nvSpPr>
        <p:spPr>
          <a:xfrm>
            <a:off x="7208892" y="4388022"/>
            <a:ext cx="3268957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 </a:t>
            </a:r>
            <a:r>
              <a:rPr lang="hu-HU" sz="1100" b="1" dirty="0"/>
              <a:t>HAVING</a:t>
            </a:r>
            <a:r>
              <a:rPr lang="hu-HU" sz="1100" dirty="0"/>
              <a:t>-el ellenőrizzük egy </a:t>
            </a:r>
            <a:r>
              <a:rPr lang="hu-HU" sz="1100" b="1" dirty="0"/>
              <a:t>COUNT</a:t>
            </a:r>
            <a:r>
              <a:rPr lang="hu-HU" sz="1100" dirty="0"/>
              <a:t> értékét hogy menyi van benne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3AC9853-5872-4F0C-8216-CD1CB79623D6}"/>
              </a:ext>
            </a:extLst>
          </p:cNvPr>
          <p:cNvSpPr txBox="1"/>
          <p:nvPr/>
        </p:nvSpPr>
        <p:spPr>
          <a:xfrm>
            <a:off x="7208894" y="2137292"/>
            <a:ext cx="3268953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b="1" dirty="0"/>
              <a:t>AS</a:t>
            </a:r>
            <a:r>
              <a:rPr lang="hu-HU" sz="1100" dirty="0"/>
              <a:t> –el(</a:t>
            </a:r>
            <a:r>
              <a:rPr lang="hu-HU" sz="1100" dirty="0" err="1"/>
              <a:t>alias</a:t>
            </a:r>
            <a:r>
              <a:rPr lang="hu-HU" sz="1100" dirty="0"/>
              <a:t>) megváltoztatjuk a megjelenő oszlop nevét</a:t>
            </a:r>
          </a:p>
        </p:txBody>
      </p:sp>
    </p:spTree>
    <p:extLst>
      <p:ext uri="{BB962C8B-B14F-4D97-AF65-F5344CB8AC3E}">
        <p14:creationId xmlns:p14="http://schemas.microsoft.com/office/powerpoint/2010/main" val="392160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Szélesvásznú</PresentationFormat>
  <Paragraphs>105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Bodoni MT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Bozsányi Mátyás</dc:creator>
  <cp:lastModifiedBy>Kis Gergely Jenő</cp:lastModifiedBy>
  <cp:revision>25</cp:revision>
  <dcterms:created xsi:type="dcterms:W3CDTF">2024-03-13T08:09:07Z</dcterms:created>
  <dcterms:modified xsi:type="dcterms:W3CDTF">2024-03-22T08:02:24Z</dcterms:modified>
</cp:coreProperties>
</file>