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B8FB-DB98-534D-AD95-6C81BA3B5FE1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0B26B-348F-994E-A343-55C5684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2,2; 4,5; 5,10</a:t>
            </a:r>
          </a:p>
          <a:p>
            <a:r>
              <a:rPr lang="en-US" dirty="0" smtClean="0"/>
              <a:t>G:1,1; 3,4; 4,9; 5,14</a:t>
            </a:r>
          </a:p>
          <a:p>
            <a:r>
              <a:rPr lang="en-US" dirty="0" smtClean="0"/>
              <a:t>B:0,0; 3,3; 4,8; 5,13</a:t>
            </a:r>
          </a:p>
          <a:p>
            <a:r>
              <a:rPr lang="en-US" dirty="0" smtClean="0"/>
              <a:t>O:6,2;  7,10; 3,12; 4,17; 2,20</a:t>
            </a:r>
          </a:p>
          <a:p>
            <a:r>
              <a:rPr lang="en-US" dirty="0" smtClean="0"/>
              <a:t>Y:6,4; 7,12; 8,16; 9,18; 3,23; 1,26</a:t>
            </a:r>
          </a:p>
          <a:p>
            <a:r>
              <a:rPr lang="en-US" dirty="0" smtClean="0"/>
              <a:t>N:6,6; 7,14; 8,18; 9,20; 3,25; 0,28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B26B-348F-994E-A343-55C5684576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A5FC-78AC-D049-8DAE-F349985419C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CC0D-A44F-DB4C-954B-B79EC636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4859" y="1519387"/>
            <a:ext cx="2409518" cy="36678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6338337" y="178050"/>
            <a:ext cx="1210694" cy="914400"/>
          </a:xfrm>
          <a:prstGeom prst="snip2Diag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Schedule + State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4597" y="1934840"/>
            <a:ext cx="1353128" cy="949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 (State Predictor)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4597" y="3820287"/>
            <a:ext cx="1353128" cy="949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991161" y="2884455"/>
            <a:ext cx="0" cy="9358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/>
          <p:cNvSpPr/>
          <p:nvPr/>
        </p:nvSpPr>
        <p:spPr>
          <a:xfrm>
            <a:off x="6207759" y="5531508"/>
            <a:ext cx="1483700" cy="914400"/>
          </a:xfrm>
          <a:prstGeom prst="snip2Same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Scenario (Arrivals/Departures)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2"/>
          </p:cNvCxnSpPr>
          <p:nvPr/>
        </p:nvCxnSpPr>
        <p:spPr>
          <a:xfrm flipV="1">
            <a:off x="6949609" y="5187281"/>
            <a:ext cx="9" cy="344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5" idx="1"/>
          </p:cNvCxnSpPr>
          <p:nvPr/>
        </p:nvCxnSpPr>
        <p:spPr>
          <a:xfrm flipH="1" flipV="1">
            <a:off x="6943684" y="1092450"/>
            <a:ext cx="5934" cy="426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nip Same Side Corner Rectangle 22"/>
          <p:cNvSpPr/>
          <p:nvPr/>
        </p:nvSpPr>
        <p:spPr>
          <a:xfrm>
            <a:off x="2063330" y="3844026"/>
            <a:ext cx="1068704" cy="914400"/>
          </a:xfrm>
          <a:prstGeom prst="snip2Same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World State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>
            <a:off x="3132034" y="4301226"/>
            <a:ext cx="2612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20890" y="1612432"/>
            <a:ext cx="1353128" cy="949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Simulator</a:t>
            </a:r>
          </a:p>
        </p:txBody>
      </p:sp>
      <p:cxnSp>
        <p:nvCxnSpPr>
          <p:cNvPr id="30" name="Elbow Connector 29"/>
          <p:cNvCxnSpPr>
            <a:stCxn id="5" idx="2"/>
            <a:endCxn id="28" idx="0"/>
          </p:cNvCxnSpPr>
          <p:nvPr/>
        </p:nvCxnSpPr>
        <p:spPr>
          <a:xfrm rot="10800000" flipV="1">
            <a:off x="2597455" y="635250"/>
            <a:ext cx="3740883" cy="9771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</p:cNvCxnSpPr>
          <p:nvPr/>
        </p:nvCxnSpPr>
        <p:spPr>
          <a:xfrm>
            <a:off x="2597454" y="2562047"/>
            <a:ext cx="1" cy="125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44860" y="3026899"/>
            <a:ext cx="950002" cy="700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Uncertainty Model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662721" y="1743006"/>
            <a:ext cx="950002" cy="700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Uncertainty Model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40" idx="3"/>
            <a:endCxn id="28" idx="1"/>
          </p:cNvCxnSpPr>
          <p:nvPr/>
        </p:nvCxnSpPr>
        <p:spPr>
          <a:xfrm flipV="1">
            <a:off x="1612723" y="2087240"/>
            <a:ext cx="308167" cy="5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6919" y="3013671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“World”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59106" y="6488668"/>
            <a:ext cx="15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86384" y="155834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Scheduling</a:t>
            </a:r>
          </a:p>
          <a:p>
            <a:r>
              <a:rPr lang="en-US" b="1" dirty="0" smtClean="0"/>
              <a:t>Loop </a:t>
            </a:r>
            <a:endParaRPr lang="en-US" b="1" dirty="0"/>
          </a:p>
        </p:txBody>
      </p:sp>
      <p:cxnSp>
        <p:nvCxnSpPr>
          <p:cNvPr id="57" name="Elbow Connector 56"/>
          <p:cNvCxnSpPr>
            <a:stCxn id="37" idx="0"/>
            <a:endCxn id="6" idx="1"/>
          </p:cNvCxnSpPr>
          <p:nvPr/>
        </p:nvCxnSpPr>
        <p:spPr>
          <a:xfrm rot="5400000" flipH="1" flipV="1">
            <a:off x="5958604" y="2670906"/>
            <a:ext cx="617251" cy="947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56389" y="5270364"/>
            <a:ext cx="4154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scheduling loop happens every T1 time units. The scheduling window, T2, defines how far in the future the scheduler assigns times to events. These are not the same.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2433" y="94963"/>
            <a:ext cx="2419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world uncertainty model approximates the behavior of the world. It is used to test schedule robustness.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01339" y="2195993"/>
            <a:ext cx="1936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scheduler uncertainty model approximates the world uncertainty model. It is used to generate robust schedules.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1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45" y="629116"/>
            <a:ext cx="2082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(aa4, G34, 4R, 0700)</a:t>
            </a:r>
          </a:p>
          <a:p>
            <a:r>
              <a:rPr lang="en-US" dirty="0" smtClean="0"/>
              <a:t>(ua39,G2, 3L, 0730)</a:t>
            </a:r>
          </a:p>
          <a:p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(sa32,G15, 3C,2100)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27" y="93618"/>
            <a:ext cx="319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 Un-serviced requests (scenario)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70891" y="2552090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s1</a:t>
            </a:r>
            <a:endParaRPr lang="en-US" sz="800" dirty="0"/>
          </a:p>
        </p:txBody>
      </p:sp>
      <p:sp>
        <p:nvSpPr>
          <p:cNvPr id="7" name="Oval 6"/>
          <p:cNvSpPr/>
          <p:nvPr/>
        </p:nvSpPr>
        <p:spPr>
          <a:xfrm>
            <a:off x="3096764" y="1826096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70891" y="3513772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sw1</a:t>
            </a:r>
            <a:endParaRPr lang="en-US" sz="800" dirty="0"/>
          </a:p>
        </p:txBody>
      </p:sp>
      <p:sp>
        <p:nvSpPr>
          <p:cNvPr id="9" name="Oval 8"/>
          <p:cNvSpPr/>
          <p:nvPr/>
        </p:nvSpPr>
        <p:spPr>
          <a:xfrm>
            <a:off x="3690932" y="3733371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2576" y="2265293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32373" y="2771688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7"/>
            <a:endCxn id="7" idx="3"/>
          </p:cNvCxnSpPr>
          <p:nvPr/>
        </p:nvCxnSpPr>
        <p:spPr>
          <a:xfrm flipV="1">
            <a:off x="2698048" y="2200974"/>
            <a:ext cx="454847" cy="415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7"/>
            <a:endCxn id="11" idx="3"/>
          </p:cNvCxnSpPr>
          <p:nvPr/>
        </p:nvCxnSpPr>
        <p:spPr>
          <a:xfrm flipV="1">
            <a:off x="2698048" y="3146566"/>
            <a:ext cx="490456" cy="431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10" idx="1"/>
          </p:cNvCxnSpPr>
          <p:nvPr/>
        </p:nvCxnSpPr>
        <p:spPr>
          <a:xfrm>
            <a:off x="3480052" y="2045695"/>
            <a:ext cx="458655" cy="283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2"/>
          </p:cNvCxnSpPr>
          <p:nvPr/>
        </p:nvCxnSpPr>
        <p:spPr>
          <a:xfrm>
            <a:off x="2754179" y="3733371"/>
            <a:ext cx="936753" cy="219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5276" y="805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ast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39209" y="1580175"/>
            <a:ext cx="23740" cy="32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5208" y="789957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</a:p>
        </p:txBody>
      </p:sp>
      <p:sp>
        <p:nvSpPr>
          <p:cNvPr id="26" name="Oval 25"/>
          <p:cNvSpPr/>
          <p:nvPr/>
        </p:nvSpPr>
        <p:spPr>
          <a:xfrm>
            <a:off x="4974676" y="1890415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84154" y="2482012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13535" y="3538656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05179" y="1826096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37832" y="2771688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48588" y="3947033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0" idx="6"/>
            <a:endCxn id="26" idx="3"/>
          </p:cNvCxnSpPr>
          <p:nvPr/>
        </p:nvCxnSpPr>
        <p:spPr>
          <a:xfrm flipV="1">
            <a:off x="4265864" y="2265293"/>
            <a:ext cx="764943" cy="219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 flipV="1">
            <a:off x="5357964" y="2045695"/>
            <a:ext cx="1047215" cy="64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30" idx="2"/>
          </p:cNvCxnSpPr>
          <p:nvPr/>
        </p:nvCxnSpPr>
        <p:spPr>
          <a:xfrm>
            <a:off x="3515661" y="2991287"/>
            <a:ext cx="132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6"/>
            <a:endCxn id="27" idx="3"/>
          </p:cNvCxnSpPr>
          <p:nvPr/>
        </p:nvCxnSpPr>
        <p:spPr>
          <a:xfrm flipV="1">
            <a:off x="5221120" y="2856890"/>
            <a:ext cx="319165" cy="134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31" idx="2"/>
          </p:cNvCxnSpPr>
          <p:nvPr/>
        </p:nvCxnSpPr>
        <p:spPr>
          <a:xfrm>
            <a:off x="4074220" y="3952970"/>
            <a:ext cx="974368" cy="213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6"/>
            <a:endCxn id="28" idx="3"/>
          </p:cNvCxnSpPr>
          <p:nvPr/>
        </p:nvCxnSpPr>
        <p:spPr>
          <a:xfrm flipV="1">
            <a:off x="5431876" y="3913534"/>
            <a:ext cx="837790" cy="25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17132" y="1580175"/>
            <a:ext cx="23740" cy="32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529298" y="1820904"/>
            <a:ext cx="383288" cy="439197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>
                  <a:solidFill>
                    <a:srgbClr val="000000"/>
                  </a:solidFill>
                </a:ln>
              </a:rPr>
              <a:t>4r</a:t>
            </a:r>
            <a:endParaRPr lang="en-US" sz="800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27112" y="2771688"/>
            <a:ext cx="383288" cy="4391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2c </a:t>
            </a:r>
            <a:endParaRPr lang="en-US" sz="800" dirty="0"/>
          </a:p>
        </p:txBody>
      </p:sp>
      <p:sp>
        <p:nvSpPr>
          <p:cNvPr id="49" name="Oval 48"/>
          <p:cNvSpPr/>
          <p:nvPr/>
        </p:nvSpPr>
        <p:spPr>
          <a:xfrm>
            <a:off x="7529298" y="3294174"/>
            <a:ext cx="383288" cy="439197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17412" y="4173711"/>
            <a:ext cx="383288" cy="439197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ent Arrow 51"/>
          <p:cNvSpPr/>
          <p:nvPr/>
        </p:nvSpPr>
        <p:spPr>
          <a:xfrm flipV="1">
            <a:off x="925824" y="1890415"/>
            <a:ext cx="813816" cy="159467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233310" y="1703322"/>
            <a:ext cx="23740" cy="32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023741" y="4350422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s1</a:t>
            </a:r>
            <a:endParaRPr lang="en-US" sz="800" dirty="0"/>
          </a:p>
        </p:txBody>
      </p:sp>
      <p:sp>
        <p:nvSpPr>
          <p:cNvPr id="63" name="Oval 62"/>
          <p:cNvSpPr/>
          <p:nvPr/>
        </p:nvSpPr>
        <p:spPr>
          <a:xfrm>
            <a:off x="3882576" y="4374453"/>
            <a:ext cx="383288" cy="439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5798" y="4319031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917132" y="789957"/>
            <a:ext cx="220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Unscheduled Future</a:t>
            </a:r>
            <a:endParaRPr lang="en-US" dirty="0"/>
          </a:p>
        </p:txBody>
      </p:sp>
      <p:cxnSp>
        <p:nvCxnSpPr>
          <p:cNvPr id="70" name="Straight Connector 69"/>
          <p:cNvCxnSpPr>
            <a:stCxn id="28" idx="6"/>
            <a:endCxn id="49" idx="2"/>
          </p:cNvCxnSpPr>
          <p:nvPr/>
        </p:nvCxnSpPr>
        <p:spPr>
          <a:xfrm flipV="1">
            <a:off x="6596823" y="3513773"/>
            <a:ext cx="932475" cy="244482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9" idx="6"/>
            <a:endCxn id="47" idx="2"/>
          </p:cNvCxnSpPr>
          <p:nvPr/>
        </p:nvCxnSpPr>
        <p:spPr>
          <a:xfrm flipV="1">
            <a:off x="6788467" y="2040503"/>
            <a:ext cx="740831" cy="5192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58" idx="2"/>
          </p:cNvCxnSpPr>
          <p:nvPr/>
        </p:nvCxnSpPr>
        <p:spPr>
          <a:xfrm flipV="1">
            <a:off x="6101919" y="4097722"/>
            <a:ext cx="1330837" cy="440908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7" idx="6"/>
            <a:endCxn id="67" idx="2"/>
          </p:cNvCxnSpPr>
          <p:nvPr/>
        </p:nvCxnSpPr>
        <p:spPr>
          <a:xfrm flipV="1">
            <a:off x="5867442" y="2479700"/>
            <a:ext cx="1470212" cy="221911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24089" y="788600"/>
            <a:ext cx="220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cheduled Future</a:t>
            </a:r>
            <a:endParaRPr lang="en-US" dirty="0"/>
          </a:p>
        </p:txBody>
      </p:sp>
      <p:cxnSp>
        <p:nvCxnSpPr>
          <p:cNvPr id="84" name="Straight Connector 83"/>
          <p:cNvCxnSpPr>
            <a:stCxn id="63" idx="6"/>
            <a:endCxn id="64" idx="2"/>
          </p:cNvCxnSpPr>
          <p:nvPr/>
        </p:nvCxnSpPr>
        <p:spPr>
          <a:xfrm flipV="1">
            <a:off x="4265864" y="4538630"/>
            <a:ext cx="1409934" cy="55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06279" y="1600095"/>
            <a:ext cx="23740" cy="32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39781" y="4949868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0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257050" y="5860062"/>
            <a:ext cx="4683822" cy="419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4" idx="3"/>
          </p:cNvCxnSpPr>
          <p:nvPr/>
        </p:nvCxnSpPr>
        <p:spPr>
          <a:xfrm flipV="1">
            <a:off x="2212590" y="1175148"/>
            <a:ext cx="6850758" cy="54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2"/>
            <a:endCxn id="9" idx="2"/>
          </p:cNvCxnSpPr>
          <p:nvPr/>
        </p:nvCxnSpPr>
        <p:spPr>
          <a:xfrm>
            <a:off x="3690932" y="395297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1" idx="6"/>
            <a:endCxn id="63" idx="2"/>
          </p:cNvCxnSpPr>
          <p:nvPr/>
        </p:nvCxnSpPr>
        <p:spPr>
          <a:xfrm>
            <a:off x="3407029" y="4570021"/>
            <a:ext cx="475547" cy="2403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830019" y="5044829"/>
            <a:ext cx="3110853" cy="391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Horizon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775894" y="93618"/>
            <a:ext cx="236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 Snapshot</a:t>
            </a:r>
            <a:endParaRPr lang="en-US" sz="2400" b="1" dirty="0"/>
          </a:p>
        </p:txBody>
      </p:sp>
      <p:sp>
        <p:nvSpPr>
          <p:cNvPr id="105" name="Oval 104"/>
          <p:cNvSpPr/>
          <p:nvPr/>
        </p:nvSpPr>
        <p:spPr>
          <a:xfrm>
            <a:off x="6405179" y="2914549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5" idx="6"/>
            <a:endCxn id="48" idx="2"/>
          </p:cNvCxnSpPr>
          <p:nvPr/>
        </p:nvCxnSpPr>
        <p:spPr>
          <a:xfrm flipV="1">
            <a:off x="6788467" y="2991287"/>
            <a:ext cx="438645" cy="142861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693518" y="3352557"/>
            <a:ext cx="383288" cy="43919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9" idx="6"/>
            <a:endCxn id="28" idx="2"/>
          </p:cNvCxnSpPr>
          <p:nvPr/>
        </p:nvCxnSpPr>
        <p:spPr>
          <a:xfrm>
            <a:off x="5076806" y="3572156"/>
            <a:ext cx="1136729" cy="186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432756" y="3878123"/>
            <a:ext cx="383288" cy="439197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80060" y="3265490"/>
            <a:ext cx="383288" cy="439197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37654" y="2260101"/>
            <a:ext cx="383288" cy="439197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58" idx="6"/>
            <a:endCxn id="50" idx="2"/>
          </p:cNvCxnSpPr>
          <p:nvPr/>
        </p:nvCxnSpPr>
        <p:spPr>
          <a:xfrm>
            <a:off x="7816044" y="4097722"/>
            <a:ext cx="401368" cy="295588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584446" y="271485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2c </a:t>
            </a:r>
          </a:p>
        </p:txBody>
      </p:sp>
      <p:cxnSp>
        <p:nvCxnSpPr>
          <p:cNvPr id="83" name="Straight Connector 82"/>
          <p:cNvCxnSpPr>
            <a:endCxn id="62" idx="2"/>
          </p:cNvCxnSpPr>
          <p:nvPr/>
        </p:nvCxnSpPr>
        <p:spPr>
          <a:xfrm flipV="1">
            <a:off x="7900280" y="3485089"/>
            <a:ext cx="779780" cy="53568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639684" y="1609671"/>
            <a:ext cx="23740" cy="32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40873" y="5044829"/>
            <a:ext cx="698812" cy="3917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Flex horizon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025768" y="2396810"/>
            <a:ext cx="383288" cy="439197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67" idx="6"/>
            <a:endCxn id="90" idx="2"/>
          </p:cNvCxnSpPr>
          <p:nvPr/>
        </p:nvCxnSpPr>
        <p:spPr>
          <a:xfrm>
            <a:off x="7720942" y="2479700"/>
            <a:ext cx="304826" cy="136709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4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2859" y="591794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2859" y="1629352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8298" y="896594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507190">
            <a:off x="2490594" y="1368518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28150">
            <a:off x="2495675" y="752910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7499" y="1158925"/>
            <a:ext cx="37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Conflict: Two aircraft occupy same position at same time.</a:t>
            </a:r>
            <a:endParaRPr lang="en-US" dirty="0"/>
          </a:p>
        </p:txBody>
      </p:sp>
      <p:sp>
        <p:nvSpPr>
          <p:cNvPr id="12" name="Plus 11"/>
          <p:cNvSpPr/>
          <p:nvPr/>
        </p:nvSpPr>
        <p:spPr>
          <a:xfrm rot="19946619">
            <a:off x="3204848" y="978120"/>
            <a:ext cx="552669" cy="53138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 rot="19946619">
            <a:off x="3343917" y="1058860"/>
            <a:ext cx="552669" cy="531383"/>
          </a:xfrm>
          <a:prstGeom prst="mathPl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42913" y="2593543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2913" y="363110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68352" y="2898343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507190">
            <a:off x="2730648" y="3370267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28150">
            <a:off x="2735729" y="2754659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 rot="21333265">
            <a:off x="3444902" y="2979869"/>
            <a:ext cx="552669" cy="53138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 rot="19946619">
            <a:off x="1941268" y="3704121"/>
            <a:ext cx="552669" cy="531383"/>
          </a:xfrm>
          <a:prstGeom prst="mathPl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78466" y="2983615"/>
            <a:ext cx="330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Delay  one of the aircraft at previous location.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7499" y="4707061"/>
            <a:ext cx="406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Inserting delays might cause other conflicts, either forward or backward in time.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36383" y="4718583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36383" y="575614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61822" y="5023383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507190">
            <a:off x="2624118" y="5495307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28150">
            <a:off x="2629199" y="4879699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 rot="21333265">
            <a:off x="3338372" y="5104909"/>
            <a:ext cx="552669" cy="53138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40"/>
          <p:cNvSpPr/>
          <p:nvPr/>
        </p:nvSpPr>
        <p:spPr>
          <a:xfrm rot="19946619">
            <a:off x="1834738" y="5829161"/>
            <a:ext cx="552669" cy="531383"/>
          </a:xfrm>
          <a:prstGeom prst="mathPl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3818" y="574514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100325" y="5848904"/>
            <a:ext cx="58838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43"/>
          <p:cNvSpPr/>
          <p:nvPr/>
        </p:nvSpPr>
        <p:spPr>
          <a:xfrm rot="21358562">
            <a:off x="1834738" y="5937681"/>
            <a:ext cx="552669" cy="531383"/>
          </a:xfrm>
          <a:prstGeom prst="mathPlu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9269" y="2453472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319269" y="360199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1319269" y="1422289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32022" y="297225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32022" y="1422289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022" y="86306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endCxn id="12" idx="3"/>
          </p:cNvCxnSpPr>
          <p:nvPr/>
        </p:nvCxnSpPr>
        <p:spPr>
          <a:xfrm flipV="1">
            <a:off x="2040055" y="3597699"/>
            <a:ext cx="597524" cy="38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2" idx="1"/>
          </p:cNvCxnSpPr>
          <p:nvPr/>
        </p:nvCxnSpPr>
        <p:spPr>
          <a:xfrm>
            <a:off x="2040055" y="2819851"/>
            <a:ext cx="597524" cy="25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3" idx="4"/>
          </p:cNvCxnSpPr>
          <p:nvPr/>
        </p:nvCxnSpPr>
        <p:spPr>
          <a:xfrm flipV="1">
            <a:off x="2892415" y="2155047"/>
            <a:ext cx="0" cy="817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6"/>
            <a:endCxn id="13" idx="2"/>
          </p:cNvCxnSpPr>
          <p:nvPr/>
        </p:nvCxnSpPr>
        <p:spPr>
          <a:xfrm>
            <a:off x="2040055" y="1788668"/>
            <a:ext cx="491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4" idx="4"/>
          </p:cNvCxnSpPr>
          <p:nvPr/>
        </p:nvCxnSpPr>
        <p:spPr>
          <a:xfrm flipV="1">
            <a:off x="2892415" y="819064"/>
            <a:ext cx="0" cy="603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24" y="40760"/>
            <a:ext cx="2153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Example:</a:t>
            </a:r>
          </a:p>
          <a:p>
            <a:r>
              <a:rPr lang="en-US" dirty="0" smtClean="0"/>
              <a:t>3 gates (0,1,2).</a:t>
            </a:r>
          </a:p>
          <a:p>
            <a:r>
              <a:rPr lang="en-US" dirty="0" smtClean="0"/>
              <a:t>1 runway: 5</a:t>
            </a:r>
          </a:p>
          <a:p>
            <a:r>
              <a:rPr lang="en-US" dirty="0" smtClean="0"/>
              <a:t>Travel times on links</a:t>
            </a:r>
            <a:endParaRPr lang="en-US" dirty="0"/>
          </a:p>
        </p:txBody>
      </p:sp>
      <p:sp>
        <p:nvSpPr>
          <p:cNvPr id="26" name="Plus 25"/>
          <p:cNvSpPr/>
          <p:nvPr/>
        </p:nvSpPr>
        <p:spPr>
          <a:xfrm>
            <a:off x="1078850" y="3741996"/>
            <a:ext cx="431539" cy="457737"/>
          </a:xfrm>
          <a:prstGeom prst="mathPl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1078850" y="1559799"/>
            <a:ext cx="431539" cy="457737"/>
          </a:xfrm>
          <a:prstGeom prst="mathPl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1015480" y="2605043"/>
            <a:ext cx="431539" cy="457737"/>
          </a:xfrm>
          <a:prstGeom prst="mathPlus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755" y="4265830"/>
            <a:ext cx="278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Scenario: </a:t>
            </a:r>
          </a:p>
          <a:p>
            <a:r>
              <a:rPr lang="en-US" dirty="0" smtClean="0"/>
              <a:t>(aircraft, gate, release time)</a:t>
            </a:r>
          </a:p>
          <a:p>
            <a:r>
              <a:rPr lang="en-US" dirty="0" smtClean="0"/>
              <a:t>(Red,          2,            6)</a:t>
            </a:r>
          </a:p>
          <a:p>
            <a:r>
              <a:rPr lang="en-US" dirty="0" smtClean="0"/>
              <a:t>(Green,      1,            0)</a:t>
            </a:r>
          </a:p>
          <a:p>
            <a:r>
              <a:rPr lang="en-US" dirty="0" smtClean="0"/>
              <a:t>(Blue,         0,            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09087" y="1238058"/>
            <a:ext cx="50765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Scheduling with conflict detection and resolution</a:t>
            </a:r>
          </a:p>
          <a:p>
            <a:r>
              <a:rPr lang="en-US" b="1" dirty="0" smtClean="0"/>
              <a:t>Format: </a:t>
            </a:r>
            <a:r>
              <a:rPr lang="en-US" dirty="0" smtClean="0"/>
              <a:t>Time n: {(aircraft, locations)}</a:t>
            </a:r>
            <a:endParaRPr lang="en-US" b="1" dirty="0" smtClean="0"/>
          </a:p>
          <a:p>
            <a:r>
              <a:rPr lang="en-US" dirty="0" smtClean="0"/>
              <a:t>Time 0: (Blue,0), (Green,1)</a:t>
            </a:r>
          </a:p>
          <a:p>
            <a:r>
              <a:rPr lang="en-US" dirty="0" smtClean="0"/>
              <a:t>Time 3: (Blue,3), (Green, 3)  </a:t>
            </a:r>
            <a:r>
              <a:rPr lang="en-US" b="1" dirty="0" smtClean="0"/>
              <a:t>Conflict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Time 1: (Green,1) (Delay Green at previous location)</a:t>
            </a:r>
          </a:p>
          <a:p>
            <a:r>
              <a:rPr lang="en-US" dirty="0" smtClean="0"/>
              <a:t>Time 4: (Green,3)</a:t>
            </a:r>
          </a:p>
          <a:p>
            <a:r>
              <a:rPr lang="en-US" dirty="0" smtClean="0"/>
              <a:t>Time 6: (Red, 2)</a:t>
            </a:r>
          </a:p>
          <a:p>
            <a:r>
              <a:rPr lang="en-US" dirty="0" smtClean="0"/>
              <a:t>Time 8: (Blue, 4)</a:t>
            </a:r>
          </a:p>
          <a:p>
            <a:r>
              <a:rPr lang="en-US" dirty="0" smtClean="0"/>
              <a:t>Time 9: (Red,4), (Green,4) </a:t>
            </a:r>
            <a:r>
              <a:rPr lang="en-US" b="1" dirty="0" smtClean="0"/>
              <a:t>Conflict</a:t>
            </a:r>
          </a:p>
          <a:p>
            <a:r>
              <a:rPr lang="en-US" dirty="0" smtClean="0"/>
              <a:t>Time 7: (Red,2) (Delay Red at previous location)</a:t>
            </a:r>
          </a:p>
          <a:p>
            <a:r>
              <a:rPr lang="en-US" dirty="0" smtClean="0"/>
              <a:t>Time 10: (Red, 4)</a:t>
            </a:r>
          </a:p>
          <a:p>
            <a:r>
              <a:rPr lang="en-US" dirty="0" smtClean="0"/>
              <a:t>Time 13: (Blue, 5)</a:t>
            </a:r>
          </a:p>
          <a:p>
            <a:r>
              <a:rPr lang="en-US" dirty="0" smtClean="0"/>
              <a:t>Time 14: (Green, 5)</a:t>
            </a:r>
          </a:p>
          <a:p>
            <a:r>
              <a:rPr lang="en-US" dirty="0" smtClean="0"/>
              <a:t>Time 15: (Red,5)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3775" y="961661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22124" y="2354837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99398" y="3847181"/>
            <a:ext cx="26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174461" y="2511689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327" y="1323619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56461" y="40760"/>
            <a:ext cx="2403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Predefined Routes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Blue: 0,3,4,5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Green: 1,3,4,5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Red: 2,4,5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4161" y="5380672"/>
            <a:ext cx="3236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Final Schedule</a:t>
            </a:r>
          </a:p>
          <a:p>
            <a:r>
              <a:rPr lang="en-US" b="1" dirty="0" smtClean="0"/>
              <a:t>Format: flight: {(location, time)}</a:t>
            </a:r>
          </a:p>
          <a:p>
            <a:r>
              <a:rPr lang="en-US" b="1" dirty="0" smtClean="0"/>
              <a:t>Blue:    (0,0),(3,3),(4,8),(5,13)</a:t>
            </a:r>
          </a:p>
          <a:p>
            <a:r>
              <a:rPr lang="en-US" b="1" dirty="0" smtClean="0"/>
              <a:t>Green: (1,1),(3,4),(4,9),(5,14)</a:t>
            </a:r>
          </a:p>
          <a:p>
            <a:r>
              <a:rPr lang="en-US" b="1" dirty="0" smtClean="0"/>
              <a:t>Red:      (2,7),(4,10),(5,15)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54442" y="5854119"/>
            <a:ext cx="353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schedule is optimal for the scenario. Total delay time: 2; </a:t>
            </a:r>
            <a:r>
              <a:rPr lang="en-US" dirty="0" err="1" smtClean="0"/>
              <a:t>makespan</a:t>
            </a:r>
            <a:r>
              <a:rPr lang="en-US" dirty="0" smtClean="0"/>
              <a:t>: 15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65" y="24661"/>
            <a:ext cx="3718798" cy="57678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931862" y="611517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97470" y="5375439"/>
            <a:ext cx="8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9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9269" y="2453472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319269" y="360199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1319269" y="1422289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32022" y="2972251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32022" y="1422289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022" y="86306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endCxn id="12" idx="3"/>
          </p:cNvCxnSpPr>
          <p:nvPr/>
        </p:nvCxnSpPr>
        <p:spPr>
          <a:xfrm flipV="1">
            <a:off x="2040055" y="3597699"/>
            <a:ext cx="597524" cy="38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2" idx="1"/>
          </p:cNvCxnSpPr>
          <p:nvPr/>
        </p:nvCxnSpPr>
        <p:spPr>
          <a:xfrm>
            <a:off x="2040055" y="2819851"/>
            <a:ext cx="597524" cy="25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3" idx="4"/>
          </p:cNvCxnSpPr>
          <p:nvPr/>
        </p:nvCxnSpPr>
        <p:spPr>
          <a:xfrm flipV="1">
            <a:off x="2892415" y="2155047"/>
            <a:ext cx="0" cy="817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6"/>
            <a:endCxn id="13" idx="2"/>
          </p:cNvCxnSpPr>
          <p:nvPr/>
        </p:nvCxnSpPr>
        <p:spPr>
          <a:xfrm>
            <a:off x="2040055" y="1788668"/>
            <a:ext cx="491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4" idx="4"/>
          </p:cNvCxnSpPr>
          <p:nvPr/>
        </p:nvCxnSpPr>
        <p:spPr>
          <a:xfrm flipV="1">
            <a:off x="2892415" y="819064"/>
            <a:ext cx="0" cy="603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24" y="40760"/>
            <a:ext cx="2282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</a:t>
            </a:r>
          </a:p>
          <a:p>
            <a:r>
              <a:rPr lang="en-US" dirty="0" smtClean="0"/>
              <a:t>3 gates (0,1,2).</a:t>
            </a:r>
          </a:p>
          <a:p>
            <a:r>
              <a:rPr lang="en-US" dirty="0" smtClean="0"/>
              <a:t>1 departure runway: 5</a:t>
            </a:r>
          </a:p>
          <a:p>
            <a:r>
              <a:rPr lang="en-US" dirty="0" smtClean="0"/>
              <a:t>1 arrival runway: 6</a:t>
            </a:r>
            <a:endParaRPr lang="en-US" dirty="0"/>
          </a:p>
        </p:txBody>
      </p:sp>
      <p:sp>
        <p:nvSpPr>
          <p:cNvPr id="26" name="Plus 25"/>
          <p:cNvSpPr/>
          <p:nvPr/>
        </p:nvSpPr>
        <p:spPr>
          <a:xfrm>
            <a:off x="1078850" y="3741996"/>
            <a:ext cx="431539" cy="457737"/>
          </a:xfrm>
          <a:prstGeom prst="mathPl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1078850" y="1559799"/>
            <a:ext cx="431539" cy="457737"/>
          </a:xfrm>
          <a:prstGeom prst="mathPl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1015480" y="2605043"/>
            <a:ext cx="431539" cy="457737"/>
          </a:xfrm>
          <a:prstGeom prst="mathPlus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9061" y="703828"/>
            <a:ext cx="45427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Scenario: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dep</a:t>
            </a:r>
            <a:r>
              <a:rPr lang="en-US" dirty="0" smtClean="0"/>
              <a:t>/</a:t>
            </a:r>
            <a:r>
              <a:rPr lang="en-US" dirty="0" err="1" smtClean="0"/>
              <a:t>arr</a:t>
            </a:r>
            <a:r>
              <a:rPr lang="en-US" dirty="0" smtClean="0"/>
              <a:t>, aircraft,      gate, </a:t>
            </a:r>
            <a:r>
              <a:rPr lang="en-US" dirty="0" err="1" smtClean="0"/>
              <a:t>dep</a:t>
            </a:r>
            <a:r>
              <a:rPr lang="en-US" dirty="0" smtClean="0"/>
              <a:t>/</a:t>
            </a:r>
            <a:r>
              <a:rPr lang="en-US" dirty="0" err="1" smtClean="0"/>
              <a:t>arr</a:t>
            </a:r>
            <a:r>
              <a:rPr lang="en-US" dirty="0" smtClean="0"/>
              <a:t> time, route)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dep</a:t>
            </a:r>
            <a:r>
              <a:rPr lang="en-US" dirty="0" smtClean="0"/>
              <a:t>,             Red,          2,          2,                  R)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dep</a:t>
            </a:r>
            <a:r>
              <a:rPr lang="en-US" dirty="0" smtClean="0"/>
              <a:t>,             Green,      1,          1,                  G)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dep</a:t>
            </a:r>
            <a:r>
              <a:rPr lang="en-US" dirty="0" smtClean="0"/>
              <a:t>,             Blue,         0,          0,                  B)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              Orange,    0,         2,                  O)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              Yellow,     2,          4,                  Y)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               Brown,    1,          6,                  N)</a:t>
            </a:r>
          </a:p>
          <a:p>
            <a:endParaRPr lang="en-US" dirty="0" smtClean="0"/>
          </a:p>
          <a:p>
            <a:r>
              <a:rPr lang="en-US" dirty="0" smtClean="0"/>
              <a:t>Predefined Routes:</a:t>
            </a:r>
          </a:p>
          <a:p>
            <a:r>
              <a:rPr lang="en-US" dirty="0" smtClean="0"/>
              <a:t>R: 2,4,5;          O: 6,7,3,4,2</a:t>
            </a:r>
          </a:p>
          <a:p>
            <a:r>
              <a:rPr lang="en-US" dirty="0" smtClean="0"/>
              <a:t>G: 1,3,4,5        Y: 6,7,8,9,3,1</a:t>
            </a:r>
          </a:p>
          <a:p>
            <a:r>
              <a:rPr lang="en-US" dirty="0" smtClean="0"/>
              <a:t>B: 0,3,4,5         N: 6,7,8,9,3,0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3775" y="961661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22124" y="2354837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20327" y="3392870"/>
            <a:ext cx="26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174461" y="2511689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327" y="1323619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</a:t>
            </a:r>
            <a:endParaRPr lang="en-US" i="1" dirty="0"/>
          </a:p>
        </p:txBody>
      </p:sp>
      <p:sp>
        <p:nvSpPr>
          <p:cNvPr id="31" name="Oval 30"/>
          <p:cNvSpPr/>
          <p:nvPr/>
        </p:nvSpPr>
        <p:spPr>
          <a:xfrm>
            <a:off x="3633832" y="103087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3633832" y="2977602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7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>
          <a:xfrm flipV="1">
            <a:off x="3994225" y="835846"/>
            <a:ext cx="12305" cy="2141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6"/>
            <a:endCxn id="36" idx="2"/>
          </p:cNvCxnSpPr>
          <p:nvPr/>
        </p:nvCxnSpPr>
        <p:spPr>
          <a:xfrm>
            <a:off x="3252808" y="3338630"/>
            <a:ext cx="381024" cy="5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5138" y="2877596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01568" y="1788668"/>
            <a:ext cx="3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8</a:t>
            </a:r>
          </a:p>
        </p:txBody>
      </p:sp>
      <p:sp>
        <p:nvSpPr>
          <p:cNvPr id="52" name="Oval 51"/>
          <p:cNvSpPr/>
          <p:nvPr/>
        </p:nvSpPr>
        <p:spPr>
          <a:xfrm>
            <a:off x="3621862" y="4504537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8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>
            <a:stCxn id="36" idx="4"/>
            <a:endCxn id="52" idx="0"/>
          </p:cNvCxnSpPr>
          <p:nvPr/>
        </p:nvCxnSpPr>
        <p:spPr>
          <a:xfrm flipH="1">
            <a:off x="3982255" y="3710360"/>
            <a:ext cx="11970" cy="794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532022" y="4502012"/>
            <a:ext cx="720786" cy="7327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9</a:t>
            </a:r>
          </a:p>
        </p:txBody>
      </p:sp>
      <p:cxnSp>
        <p:nvCxnSpPr>
          <p:cNvPr id="19" name="Straight Connector 18"/>
          <p:cNvCxnSpPr>
            <a:stCxn id="53" idx="0"/>
            <a:endCxn id="12" idx="4"/>
          </p:cNvCxnSpPr>
          <p:nvPr/>
        </p:nvCxnSpPr>
        <p:spPr>
          <a:xfrm flipV="1">
            <a:off x="2892415" y="3705009"/>
            <a:ext cx="0" cy="797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75548" y="3965417"/>
            <a:ext cx="3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4</a:t>
            </a:r>
          </a:p>
        </p:txBody>
      </p:sp>
      <p:cxnSp>
        <p:nvCxnSpPr>
          <p:cNvPr id="23" name="Straight Connector 22"/>
          <p:cNvCxnSpPr>
            <a:stCxn id="52" idx="2"/>
            <a:endCxn id="53" idx="6"/>
          </p:cNvCxnSpPr>
          <p:nvPr/>
        </p:nvCxnSpPr>
        <p:spPr>
          <a:xfrm flipH="1" flipV="1">
            <a:off x="3252808" y="4868391"/>
            <a:ext cx="369054" cy="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265138" y="4334749"/>
            <a:ext cx="3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3775" y="3965417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</a:t>
            </a:r>
            <a:endParaRPr lang="en-US" i="1" dirty="0"/>
          </a:p>
        </p:txBody>
      </p:sp>
      <p:sp>
        <p:nvSpPr>
          <p:cNvPr id="56" name="Plus 55"/>
          <p:cNvSpPr/>
          <p:nvPr/>
        </p:nvSpPr>
        <p:spPr>
          <a:xfrm>
            <a:off x="4229074" y="172643"/>
            <a:ext cx="431539" cy="457737"/>
          </a:xfrm>
          <a:prstGeom prst="mathPlu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645162" y="178697"/>
            <a:ext cx="431539" cy="457737"/>
          </a:xfrm>
          <a:prstGeom prst="mathPlus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5138353" y="178697"/>
            <a:ext cx="431539" cy="457737"/>
          </a:xfrm>
          <a:prstGeom prst="mathPlus">
            <a:avLst/>
          </a:prstGeom>
          <a:solidFill>
            <a:srgbClr val="1919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660613" y="4870916"/>
            <a:ext cx="406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there a conflict-free schedule that is </a:t>
            </a:r>
          </a:p>
          <a:p>
            <a:r>
              <a:rPr lang="en-US" dirty="0" smtClean="0"/>
              <a:t>a delay-free schedule? What is it?</a:t>
            </a:r>
          </a:p>
          <a:p>
            <a:r>
              <a:rPr lang="en-US" dirty="0" smtClean="0"/>
              <a:t>What is its </a:t>
            </a:r>
            <a:r>
              <a:rPr lang="en-US" dirty="0" err="1" smtClean="0"/>
              <a:t>makespan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‘tight’ is the best schedule?</a:t>
            </a:r>
          </a:p>
          <a:p>
            <a:r>
              <a:rPr lang="en-US" dirty="0" smtClean="0"/>
              <a:t>(That is, how much delay can it tolerate?)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370" y="5005418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 2,2; 4,5; 5,10</a:t>
            </a:r>
          </a:p>
          <a:p>
            <a:r>
              <a:rPr lang="en-US" dirty="0"/>
              <a:t>G:1,1; 3,4; 4,9; 5,14</a:t>
            </a:r>
          </a:p>
          <a:p>
            <a:r>
              <a:rPr lang="en-US" dirty="0"/>
              <a:t>B:0,0; 3,3; 4,8; 5,13</a:t>
            </a:r>
          </a:p>
          <a:p>
            <a:r>
              <a:rPr lang="en-US" dirty="0"/>
              <a:t>O:6,2;  7,10; 3,12; 4,17; 2,20</a:t>
            </a:r>
          </a:p>
          <a:p>
            <a:r>
              <a:rPr lang="en-US" dirty="0"/>
              <a:t>Y:6,4; 7,12; 8,16; 9,18; 3,23; 1,26</a:t>
            </a:r>
          </a:p>
          <a:p>
            <a:r>
              <a:rPr lang="en-US" dirty="0"/>
              <a:t>N:6,6; 7,14; 8,18; 9,20; 3,25; 0,28</a:t>
            </a:r>
          </a:p>
        </p:txBody>
      </p:sp>
    </p:spTree>
    <p:extLst>
      <p:ext uri="{BB962C8B-B14F-4D97-AF65-F5344CB8AC3E}">
        <p14:creationId xmlns:p14="http://schemas.microsoft.com/office/powerpoint/2010/main" val="32378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8122" y="356106"/>
            <a:ext cx="0" cy="2480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48122" y="2835062"/>
            <a:ext cx="295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1986" y="3582884"/>
            <a:ext cx="0" cy="2480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1986" y="6061840"/>
            <a:ext cx="295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386" y="1103927"/>
            <a:ext cx="102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</a:p>
          <a:p>
            <a:r>
              <a:rPr lang="en-US" dirty="0" smtClean="0"/>
              <a:t>Conflicts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55572" y="4568109"/>
            <a:ext cx="102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</a:p>
          <a:p>
            <a:r>
              <a:rPr lang="en-US" dirty="0" smtClean="0"/>
              <a:t>Conflicts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94070" y="30506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Tightness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09237" y="6231848"/>
            <a:ext cx="226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of Uncertainty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1742905" y="155671"/>
            <a:ext cx="4169349" cy="2374037"/>
          </a:xfrm>
          <a:custGeom>
            <a:avLst/>
            <a:gdLst>
              <a:gd name="connsiteX0" fmla="*/ 0 w 7026770"/>
              <a:gd name="connsiteY0" fmla="*/ 0 h 2548164"/>
              <a:gd name="connsiteX1" fmla="*/ 2860560 w 7026770"/>
              <a:gd name="connsiteY1" fmla="*/ 2302816 h 2548164"/>
              <a:gd name="connsiteX2" fmla="*/ 6219641 w 7026770"/>
              <a:gd name="connsiteY2" fmla="*/ 2504610 h 2548164"/>
              <a:gd name="connsiteX3" fmla="*/ 7026770 w 7026770"/>
              <a:gd name="connsiteY3" fmla="*/ 2504610 h 254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6770" h="2548164">
                <a:moveTo>
                  <a:pt x="0" y="0"/>
                </a:moveTo>
                <a:cubicBezTo>
                  <a:pt x="911976" y="942690"/>
                  <a:pt x="1823953" y="1885381"/>
                  <a:pt x="2860560" y="2302816"/>
                </a:cubicBezTo>
                <a:cubicBezTo>
                  <a:pt x="3897167" y="2720251"/>
                  <a:pt x="5525273" y="2470978"/>
                  <a:pt x="6219641" y="2504610"/>
                </a:cubicBezTo>
                <a:cubicBezTo>
                  <a:pt x="6914009" y="2538242"/>
                  <a:pt x="6970389" y="2521426"/>
                  <a:pt x="7026770" y="2504610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101986" y="3750979"/>
            <a:ext cx="2625074" cy="231086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139499" y="4225786"/>
            <a:ext cx="3525254" cy="1818706"/>
          </a:xfrm>
          <a:custGeom>
            <a:avLst/>
            <a:gdLst>
              <a:gd name="connsiteX0" fmla="*/ 0 w 3525254"/>
              <a:gd name="connsiteY0" fmla="*/ 1804269 h 1818706"/>
              <a:gd name="connsiteX1" fmla="*/ 1816040 w 3525254"/>
              <a:gd name="connsiteY1" fmla="*/ 1554995 h 1818706"/>
              <a:gd name="connsiteX2" fmla="*/ 3525254 w 3525254"/>
              <a:gd name="connsiteY2" fmla="*/ 0 h 1818706"/>
              <a:gd name="connsiteX3" fmla="*/ 3525254 w 3525254"/>
              <a:gd name="connsiteY3" fmla="*/ 0 h 181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254" h="1818706">
                <a:moveTo>
                  <a:pt x="0" y="1804269"/>
                </a:moveTo>
                <a:cubicBezTo>
                  <a:pt x="614249" y="1829987"/>
                  <a:pt x="1228498" y="1855706"/>
                  <a:pt x="1816040" y="1554995"/>
                </a:cubicBezTo>
                <a:cubicBezTo>
                  <a:pt x="2403582" y="1254284"/>
                  <a:pt x="3525254" y="0"/>
                  <a:pt x="3525254" y="0"/>
                </a:cubicBezTo>
                <a:lnTo>
                  <a:pt x="3525254" y="0"/>
                </a:ln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48107" y="3905291"/>
            <a:ext cx="158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re-planning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5101986" y="3905290"/>
            <a:ext cx="3266029" cy="2139201"/>
          </a:xfrm>
          <a:custGeom>
            <a:avLst/>
            <a:gdLst>
              <a:gd name="connsiteX0" fmla="*/ 0 w 3525254"/>
              <a:gd name="connsiteY0" fmla="*/ 1804269 h 1818706"/>
              <a:gd name="connsiteX1" fmla="*/ 1816040 w 3525254"/>
              <a:gd name="connsiteY1" fmla="*/ 1554995 h 1818706"/>
              <a:gd name="connsiteX2" fmla="*/ 3525254 w 3525254"/>
              <a:gd name="connsiteY2" fmla="*/ 0 h 1818706"/>
              <a:gd name="connsiteX3" fmla="*/ 3525254 w 3525254"/>
              <a:gd name="connsiteY3" fmla="*/ 0 h 181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254" h="1818706">
                <a:moveTo>
                  <a:pt x="0" y="1804269"/>
                </a:moveTo>
                <a:cubicBezTo>
                  <a:pt x="614249" y="1829987"/>
                  <a:pt x="1228498" y="1855706"/>
                  <a:pt x="1816040" y="1554995"/>
                </a:cubicBezTo>
                <a:cubicBezTo>
                  <a:pt x="2403582" y="1254284"/>
                  <a:pt x="3525254" y="0"/>
                  <a:pt x="3525254" y="0"/>
                </a:cubicBezTo>
                <a:lnTo>
                  <a:pt x="3525254" y="0"/>
                </a:ln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744872" y="2835062"/>
            <a:ext cx="3169117" cy="191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08360" y="5031603"/>
            <a:ext cx="1535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amounts of re-planning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90505" y="2467642"/>
            <a:ext cx="158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uncertainty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62220" y="1069880"/>
            <a:ext cx="184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uncertainty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742905" y="461385"/>
            <a:ext cx="4035645" cy="2374037"/>
          </a:xfrm>
          <a:custGeom>
            <a:avLst/>
            <a:gdLst>
              <a:gd name="connsiteX0" fmla="*/ 0 w 7026770"/>
              <a:gd name="connsiteY0" fmla="*/ 0 h 2548164"/>
              <a:gd name="connsiteX1" fmla="*/ 2860560 w 7026770"/>
              <a:gd name="connsiteY1" fmla="*/ 2302816 h 2548164"/>
              <a:gd name="connsiteX2" fmla="*/ 6219641 w 7026770"/>
              <a:gd name="connsiteY2" fmla="*/ 2504610 h 2548164"/>
              <a:gd name="connsiteX3" fmla="*/ 7026770 w 7026770"/>
              <a:gd name="connsiteY3" fmla="*/ 2504610 h 254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6770" h="2548164">
                <a:moveTo>
                  <a:pt x="0" y="0"/>
                </a:moveTo>
                <a:cubicBezTo>
                  <a:pt x="911976" y="942690"/>
                  <a:pt x="1823953" y="1885381"/>
                  <a:pt x="2860560" y="2302816"/>
                </a:cubicBezTo>
                <a:cubicBezTo>
                  <a:pt x="3897167" y="2720251"/>
                  <a:pt x="5525273" y="2470978"/>
                  <a:pt x="6219641" y="2504610"/>
                </a:cubicBezTo>
                <a:cubicBezTo>
                  <a:pt x="6914009" y="2538242"/>
                  <a:pt x="6970389" y="2521426"/>
                  <a:pt x="7026770" y="2504610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11289" y="515882"/>
            <a:ext cx="460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1. In this test we will fix the amount of re-planning performed, including no re-planning. The goal is to measure the effects of schedule tightness on amount of conflicts for varying degrees of uncertainty.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198898" y="6086235"/>
            <a:ext cx="3169117" cy="191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3648" y="4368224"/>
            <a:ext cx="365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2. In this test we will fix the schedule tightness and measure the effects of uncertainty on the amount of conflicts for varying amounts of re-planning.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54300" y="6211669"/>
            <a:ext cx="535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All curves are hypothetical for the purpose of illustration only.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383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29954</TotalTime>
  <Words>921</Words>
  <Application>Microsoft Macintosh PowerPoint</Application>
  <PresentationFormat>On-screen Show (4:3)</PresentationFormat>
  <Paragraphs>151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NASA AMES</dc:creator>
  <cp:lastModifiedBy>NASA AMES</cp:lastModifiedBy>
  <cp:revision>72</cp:revision>
  <dcterms:created xsi:type="dcterms:W3CDTF">2017-10-20T15:08:03Z</dcterms:created>
  <dcterms:modified xsi:type="dcterms:W3CDTF">2017-11-17T18:52:05Z</dcterms:modified>
</cp:coreProperties>
</file>