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6.jpeg" ContentType="image/jpeg"/>
  <Override PartName="/ppt/media/image25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24.jpeg" ContentType="image/jpe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27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22.xml.rels" ContentType="application/vnd.openxmlformats-package.relationships+xml"/>
  <Override PartName="/ppt/slides/_rels/slide53.xml.rels" ContentType="application/vnd.openxmlformats-package.relationships+xml"/>
  <Override PartName="/ppt/slides/_rels/slide21.xml.rels" ContentType="application/vnd.openxmlformats-package.relationships+xml"/>
  <Override PartName="/ppt/slides/_rels/slide52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57.xml.rels" ContentType="application/vnd.openxmlformats-package.relationships+xml"/>
  <Override PartName="/ppt/slides/_rels/slide25.xml.rels" ContentType="application/vnd.openxmlformats-package.relationships+xml"/>
  <Override PartName="/ppt/slides/_rels/slide28.xml.rels" ContentType="application/vnd.openxmlformats-package.relationships+xml"/>
  <Override PartName="/ppt/slides/_rels/slide2.xml.rels" ContentType="application/vnd.openxmlformats-package.relationships+xml"/>
  <Override PartName="/ppt/slides/_rels/slide56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1.xml.rels" ContentType="application/vnd.openxmlformats-package.relationships+xml"/>
  <Override PartName="/ppt/slides/_rels/slide55.xml.rels" ContentType="application/vnd.openxmlformats-package.relationships+xml"/>
  <Override PartName="/ppt/slides/_rels/slide23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29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6.xml.rels" ContentType="application/vnd.openxmlformats-package.relationships+xml"/>
  <Override PartName="/ppt/slides/_rels/slide38.xml.rels" ContentType="application/vnd.openxmlformats-package.relationships+xml"/>
  <Override PartName="/ppt/slides/_rels/slide7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10.xml.rels" ContentType="application/vnd.openxmlformats-package.relationships+xml"/>
  <Override PartName="/ppt/slides/_rels/slide42.xml.rels" ContentType="application/vnd.openxmlformats-package.relationships+xml"/>
  <Override PartName="/ppt/slides/_rels/slide11.xml.rels" ContentType="application/vnd.openxmlformats-package.relationships+xml"/>
  <Override PartName="/ppt/slides/_rels/slide43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13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559680" y="2493720"/>
            <a:ext cx="20300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44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1" lang="en-IN" sz="44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1" lang="en-IN" sz="4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1" lang="en-IN" sz="44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1" lang="en-IN" sz="4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1" lang="en-IN" sz="44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1" lang="en-IN" sz="4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266320" y="6300360"/>
            <a:ext cx="1407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75C0EF47-BC9E-438E-B7E9-4852E7E30284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901600" y="511920"/>
            <a:ext cx="334188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Power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</a:t>
            </a:r>
            <a:r>
              <a:rPr b="1" lang="en-IN" sz="39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65360" y="1549800"/>
            <a:ext cx="7212960" cy="24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360">
              <a:lnSpc>
                <a:spcPts val="357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preserves the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uniform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distribution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already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present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</a:t>
            </a:r>
            <a:r>
              <a:rPr b="0" lang="en-IN" sz="2400" spc="1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ts val="357"/>
              </a:lnSpc>
            </a:pP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400" spc="13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1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tends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increase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uniformity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a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a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</a:t>
            </a:r>
            <a:r>
              <a:rPr b="0" lang="en-IN" sz="2400" spc="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 try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40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400" spc="-36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(int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i) {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return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 %</a:t>
            </a:r>
            <a:r>
              <a:rPr b="0" lang="en-IN" sz="2400" spc="-21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101;}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009880" y="4257720"/>
            <a:ext cx="3857040" cy="1923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AEB2E329-A5D7-4F86-9C74-A2D0DE06AE8C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616DFCAE-B78B-4760-A465-86D9D1E18616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748160" y="511920"/>
            <a:ext cx="563868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Some </a:t>
            </a: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Code</a:t>
            </a:r>
            <a:r>
              <a:rPr b="1" lang="en-IN" sz="3950" spc="-35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65360" y="1243080"/>
            <a:ext cx="7413480" cy="512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80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Truncation: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ts val="327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e.g.</a:t>
            </a:r>
            <a:r>
              <a:rPr b="0" lang="en-IN" sz="240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123456789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map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a table of 1000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addresses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 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picking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digits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400" spc="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Folding: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e.g.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123|456|789: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add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them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take</a:t>
            </a:r>
            <a:r>
              <a:rPr b="0" lang="en-IN" sz="24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 </a:t>
            </a:r>
            <a:r>
              <a:rPr b="1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</a:t>
            </a:r>
            <a:r>
              <a:rPr b="1" lang="en-IN" sz="2750" spc="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table, better if it is</a:t>
            </a:r>
            <a:r>
              <a:rPr b="0" lang="en-IN" sz="2400" spc="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Squaring </a:t>
            </a:r>
            <a:r>
              <a:rPr b="1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</a:t>
            </a:r>
            <a:r>
              <a:rPr b="1" lang="en-IN" sz="275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mid-Squaring: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Square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then</a:t>
            </a:r>
            <a:r>
              <a:rPr b="0" lang="en-IN" sz="2400" spc="3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truncate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Radix</a:t>
            </a:r>
            <a:r>
              <a:rPr b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conversion: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e.g.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1 2</a:t>
            </a:r>
            <a:r>
              <a:rPr b="0" lang="en-IN" sz="2400" spc="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 4 treat </a:t>
            </a: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be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base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11,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truncate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</a:t>
            </a:r>
            <a:r>
              <a:rPr b="0" lang="en-IN" sz="2400" spc="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necessary.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740760" y="511920"/>
            <a:ext cx="194688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1" lang="en-IN" sz="39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1" lang="en-IN" sz="39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1" lang="en-IN" sz="395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765360" y="1478160"/>
            <a:ext cx="7349400" cy="44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600" bIns="0"/>
          <a:p>
            <a:pPr marL="12600">
              <a:lnSpc>
                <a:spcPct val="100000"/>
              </a:lnSpc>
            </a:pPr>
            <a:r>
              <a:rPr b="0" lang="en-IN" sz="2400" spc="-2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Shift</a:t>
            </a:r>
            <a:r>
              <a:rPr b="0" lang="en-IN" sz="2400" spc="6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Folding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Key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(as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integer) 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divided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into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segments, </a:t>
            </a:r>
            <a:r>
              <a:rPr b="0" lang="en-IN" sz="1800" spc="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each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segment </a:t>
            </a:r>
            <a:r>
              <a:rPr b="0" lang="en-IN" sz="18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except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possibly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last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having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same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number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digits.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These segments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18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then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added </a:t>
            </a:r>
            <a:r>
              <a:rPr b="0" lang="en-IN" sz="18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obtain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 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index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(or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mod</a:t>
            </a:r>
            <a:r>
              <a:rPr b="0" lang="en-IN" sz="1800" spc="8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TableSize)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57240">
              <a:lnSpc>
                <a:spcPct val="121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Key = 76123451001214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with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segments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1800" spc="-2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size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3 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digits. 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segments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for our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key are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761, 234, 510, 012,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and</a:t>
            </a:r>
            <a:r>
              <a:rPr b="0" lang="en-IN" sz="1800" spc="4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14.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57240">
              <a:lnSpc>
                <a:spcPct val="100000"/>
              </a:lnSpc>
            </a:pP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index 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761 + 234 + 510 + 012 + 14 =</a:t>
            </a:r>
            <a:r>
              <a:rPr b="0" lang="en-IN" sz="1800" spc="8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1531.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57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57240">
              <a:lnSpc>
                <a:spcPct val="101000"/>
              </a:lnSpc>
            </a:pPr>
            <a:r>
              <a:rPr b="0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Folding at </a:t>
            </a:r>
            <a:r>
              <a:rPr b="0" lang="en-IN" sz="2400" spc="-15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Boundaries </a:t>
            </a:r>
            <a:r>
              <a:rPr b="0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: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,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digits in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alternate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segments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reversed  before</a:t>
            </a:r>
            <a:r>
              <a:rPr b="0" lang="en-IN" sz="1800" spc="-5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adding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572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" indent="57240" algn="just">
              <a:lnSpc>
                <a:spcPct val="100000"/>
              </a:lnSpc>
            </a:pP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Segments </a:t>
            </a:r>
            <a:r>
              <a:rPr b="0" lang="en-IN" sz="18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after </a:t>
            </a:r>
            <a:r>
              <a:rPr b="0" lang="en-IN" sz="1800" spc="-3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digit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reversal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761, 432, 510, 210,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14;</a:t>
            </a:r>
            <a:r>
              <a:rPr b="0" lang="en-IN" sz="1800" spc="-15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57240" algn="just">
              <a:lnSpc>
                <a:spcPct val="100000"/>
              </a:lnSpc>
            </a:pP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index 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761 + 432 + 510 + 210 + 14 =</a:t>
            </a:r>
            <a:r>
              <a:rPr b="0" lang="en-IN" sz="1800" spc="-27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1927.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588480" y="6280560"/>
            <a:ext cx="19692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CENG </a:t>
            </a:r>
            <a:r>
              <a:rPr b="0" lang="en-IN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213 Data</a:t>
            </a:r>
            <a:r>
              <a:rPr b="0" lang="en-IN" sz="140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192880" y="6280560"/>
            <a:ext cx="1972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DCC82995-3ADA-4141-9BAF-598AD175C1A0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768400" y="511920"/>
            <a:ext cx="36086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</a:t>
            </a:r>
            <a:r>
              <a:rPr b="1" lang="en-IN" sz="3950" spc="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65360" y="1168200"/>
            <a:ext cx="689652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Add </a:t>
            </a: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up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ASCII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values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of</a:t>
            </a:r>
            <a:r>
              <a:rPr b="0" lang="en-IN" sz="24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characters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400" spc="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914400" y="1676520"/>
            <a:ext cx="7543080" cy="22276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800" bIns="0"/>
          <a:p>
            <a:pPr marL="92160">
              <a:lnSpc>
                <a:spcPct val="100000"/>
              </a:lnSpc>
            </a:pP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hash(const string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&amp;key,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b="0" lang="en-IN" sz="18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tableSize)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16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7640">
              <a:lnSpc>
                <a:spcPct val="100000"/>
              </a:lnSpc>
            </a:pP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hasVal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en-IN" sz="180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76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760" indent="-915120">
              <a:lnSpc>
                <a:spcPct val="100000"/>
              </a:lnSpc>
            </a:pP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(int i =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0;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 &lt; key.length(); i++)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22760" indent="-915120">
              <a:lnSpc>
                <a:spcPct val="100000"/>
              </a:lnSpc>
            </a:pP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hashVal +=</a:t>
            </a:r>
            <a:r>
              <a:rPr b="0" lang="en-IN" sz="18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key[i];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7640" indent="-915120">
              <a:lnSpc>
                <a:spcPct val="100000"/>
              </a:lnSpc>
            </a:pP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return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hashVal %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tableSize;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160" indent="-91512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918000" y="4147920"/>
            <a:ext cx="7345440" cy="20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Simple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</a:t>
            </a: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Words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differing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transposing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chars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have </a:t>
            </a:r>
            <a:r>
              <a:rPr b="0" lang="en-IN" sz="2400" spc="-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same</a:t>
            </a:r>
            <a:r>
              <a:rPr b="0" lang="en-IN" sz="2400" spc="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value.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large,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does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distribute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keys</a:t>
            </a:r>
            <a:r>
              <a:rPr b="0" lang="en-IN" sz="2400" spc="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well.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6360" indent="-28584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e.g.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=10000,</a:t>
            </a:r>
            <a:r>
              <a:rPr b="0" lang="en-IN" sz="2000" spc="-25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length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&lt;=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8,</a:t>
            </a:r>
            <a:r>
              <a:rPr b="0" lang="en-IN" sz="20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 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assume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values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only</a:t>
            </a:r>
            <a:r>
              <a:rPr b="0" lang="en-IN" sz="2000" spc="-1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between</a:t>
            </a:r>
            <a:r>
              <a:rPr b="0" lang="en-IN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1016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25A27817-DB95-4BF1-9F44-DFB3F8284FEB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768400" y="511920"/>
            <a:ext cx="36086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</a:t>
            </a:r>
            <a:r>
              <a:rPr b="1" lang="en-IN" sz="3950" spc="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65360" y="1234800"/>
            <a:ext cx="7370280" cy="41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Examine only </a:t>
            </a:r>
            <a:r>
              <a:rPr b="0" lang="en-IN" sz="26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first </a:t>
            </a:r>
            <a:r>
              <a:rPr b="0" lang="en-IN" sz="2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 </a:t>
            </a:r>
            <a:r>
              <a:rPr b="0" lang="en-IN" sz="26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characters </a:t>
            </a:r>
            <a:r>
              <a:rPr b="0" lang="en-IN" sz="26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6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600" spc="-47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520920" y="2016000"/>
            <a:ext cx="8262720" cy="140364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0880" bIns="0"/>
          <a:p>
            <a:pPr marL="90000">
              <a:lnSpc>
                <a:spcPct val="100000"/>
              </a:lnSpc>
            </a:pP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</a:t>
            </a:r>
            <a:r>
              <a:rPr b="1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(const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&amp;key,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tableSize)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0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5840">
              <a:lnSpc>
                <a:spcPct val="100000"/>
              </a:lnSpc>
            </a:pP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return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(key[0]+27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* key[1] +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729*key[2])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%</a:t>
            </a:r>
            <a:r>
              <a:rPr b="0" lang="en-IN" sz="18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tableSize;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058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0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612720" y="3915000"/>
            <a:ext cx="8098920" cy="18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355680" indent="-34236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theory,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26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*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26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*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26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17576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different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words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 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generated.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However,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English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random,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only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2851 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different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combinations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</a:t>
            </a:r>
            <a:r>
              <a:rPr b="0" lang="en-IN" sz="2400" spc="-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possible.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321"/>
              </a:lnSpc>
              <a:buClr>
                <a:srgbClr val="000000"/>
              </a:buClr>
              <a:buSzPct val="68000"/>
              <a:buFont typeface="Symbol"/>
              <a:buChar char=""/>
            </a:pPr>
            <a:r>
              <a:rPr b="0" lang="en-IN" sz="240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Thus,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although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easily computable,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also</a:t>
            </a:r>
            <a:r>
              <a:rPr b="0" lang="en-IN" sz="2400" spc="-27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ts val="324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appropriate if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is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reasonably</a:t>
            </a:r>
            <a:r>
              <a:rPr b="0" lang="en-IN" sz="24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large.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768400" y="511920"/>
            <a:ext cx="36086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</a:t>
            </a:r>
            <a:r>
              <a:rPr b="1" lang="en-IN" sz="3950" spc="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736560" y="2376000"/>
            <a:ext cx="7543080" cy="3986280"/>
          </a:xfrm>
          <a:custGeom>
            <a:avLst/>
            <a:gdLst/>
            <a:ahLst/>
            <a:rect l="l" t="t" r="r" b="b"/>
            <a:pathLst>
              <a:path w="7543800" h="3681729">
                <a:moveTo>
                  <a:pt x="0" y="3681476"/>
                </a:moveTo>
                <a:lnTo>
                  <a:pt x="7543800" y="3681476"/>
                </a:lnTo>
                <a:lnTo>
                  <a:pt x="7543800" y="0"/>
                </a:lnTo>
                <a:lnTo>
                  <a:pt x="0" y="0"/>
                </a:lnTo>
                <a:lnTo>
                  <a:pt x="0" y="3681476"/>
                </a:lnTo>
                <a:close/>
              </a:path>
            </a:pathLst>
          </a:cu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889200" y="2487600"/>
            <a:ext cx="7102440" cy="36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</a:t>
            </a:r>
            <a:r>
              <a:rPr b="1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(const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&amp;key,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tableSize)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hashVal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</a:t>
            </a:r>
            <a:r>
              <a:rPr b="0" lang="en-IN" sz="18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 indent="-51444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(int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 =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0;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 &lt;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key.length(); i++) 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hashVal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37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*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hashVal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+</a:t>
            </a:r>
            <a:r>
              <a:rPr b="0" lang="en-IN" sz="18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key[i];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 indent="-5144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51444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hashVal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%=tableSize;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 indent="-514440">
              <a:lnSpc>
                <a:spcPts val="261"/>
              </a:lnSpc>
            </a:pPr>
            <a:r>
              <a:rPr b="0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(hashVal</a:t>
            </a:r>
            <a:r>
              <a:rPr b="0" lang="en-IN" sz="1800" spc="-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</a:t>
            </a:r>
            <a:r>
              <a:rPr b="0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0)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in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case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overflows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occurs */  hashVal +=</a:t>
            </a:r>
            <a:r>
              <a:rPr b="0" lang="en-IN" sz="18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tableSize;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5120" indent="-51444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51444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return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hashVal;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514440">
              <a:lnSpc>
                <a:spcPct val="100000"/>
              </a:lnSpc>
            </a:pPr>
            <a:r>
              <a:rPr b="0" lang="en-IN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29863C30-DDEE-4C7A-B884-112E68406F88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3233520" y="1166040"/>
            <a:ext cx="9212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i="1" lang="en-IN" sz="1550" spc="14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</a:t>
            </a:r>
            <a:r>
              <a:rPr b="0" i="1" lang="en-IN" sz="15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ey</a:t>
            </a:r>
            <a:r>
              <a:rPr b="0" i="1" lang="en-IN" sz="155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r>
              <a:rPr b="0" i="1" lang="en-IN" sz="1550" spc="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i="1" lang="en-IN" sz="1550" spc="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z</a:t>
            </a:r>
            <a:r>
              <a:rPr b="0" i="1" lang="en-IN" sz="1550" spc="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0" lang="en-IN" sz="15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</a:t>
            </a:r>
            <a:r>
              <a:rPr b="0" lang="en-IN" sz="1550" spc="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3518640" y="940680"/>
            <a:ext cx="468900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080" bIns="0"/>
          <a:p>
            <a:pPr marL="12600">
              <a:lnSpc>
                <a:spcPct val="100000"/>
              </a:lnSpc>
            </a:pPr>
            <a:r>
              <a:rPr b="0" lang="en-IN" sz="6000" spc="369" strike="noStrike" baseline="-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</a:t>
            </a:r>
            <a:r>
              <a:rPr b="0" lang="en-IN" sz="6000" spc="-851" strike="noStrike" baseline="-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650" spc="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</a:t>
            </a:r>
            <a:r>
              <a:rPr b="0" lang="en-IN" sz="2650" spc="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[</a:t>
            </a:r>
            <a:r>
              <a:rPr b="0" i="1" lang="en-IN" sz="2650" spc="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KeySize</a:t>
            </a:r>
            <a:r>
              <a:rPr b="0" lang="en-IN" sz="2650" spc="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</a:t>
            </a:r>
            <a:r>
              <a:rPr b="0" lang="en-IN" sz="2650" spc="-2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650" spc="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i="1" lang="en-IN" sz="2650" spc="-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650" spc="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</a:t>
            </a:r>
            <a:r>
              <a:rPr b="0" lang="en-IN" sz="2650" spc="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1]</a:t>
            </a:r>
            <a:r>
              <a:rPr b="0" lang="en-IN" sz="2650" spc="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</a:t>
            </a:r>
            <a:r>
              <a:rPr b="0" lang="en-IN" sz="2650" spc="-4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650" spc="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37</a:t>
            </a:r>
            <a:r>
              <a:rPr b="0" i="1" lang="en-IN" sz="2327" spc="168" strike="noStrike" baseline="4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760">
              <a:lnSpc>
                <a:spcPct val="100000"/>
              </a:lnSpc>
            </a:pPr>
            <a:r>
              <a:rPr b="0" i="1" lang="en-IN" sz="1550" spc="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lang="en-IN" sz="1550" spc="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</a:t>
            </a:r>
            <a:r>
              <a:rPr b="0" lang="en-IN" sz="1550" spc="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1413720" y="1382760"/>
            <a:ext cx="1753920" cy="41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/>
          <a:p>
            <a:pPr marL="12600">
              <a:lnSpc>
                <a:spcPct val="100000"/>
              </a:lnSpc>
            </a:pPr>
            <a:r>
              <a:rPr b="0" i="1" lang="en-IN" sz="2650" spc="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lang="en-IN" sz="2650" spc="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</a:t>
            </a:r>
            <a:r>
              <a:rPr b="0" i="1" lang="en-IN" sz="2650" spc="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</a:t>
            </a:r>
            <a:r>
              <a:rPr b="0" lang="en-IN" sz="2650" spc="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r>
              <a:rPr b="0" lang="en-IN" sz="2650" spc="-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650" spc="13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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757520" y="511920"/>
            <a:ext cx="56246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</a:t>
            </a:r>
            <a:r>
              <a:rPr b="1" lang="en-IN" sz="39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</a:t>
            </a:r>
            <a:r>
              <a:rPr b="1" lang="en-IN" sz="3950" spc="31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strings: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3" name="Table 2"/>
          <p:cNvGraphicFramePr/>
          <p:nvPr/>
        </p:nvGraphicFramePr>
        <p:xfrm>
          <a:off x="2333520" y="2065320"/>
          <a:ext cx="1076760" cy="304920"/>
        </p:xfrm>
        <a:graphic>
          <a:graphicData uri="http://schemas.openxmlformats.org/drawingml/2006/table">
            <a:tbl>
              <a:tblPr/>
              <a:tblGrid>
                <a:gridCol w="359280"/>
                <a:gridCol w="359280"/>
                <a:gridCol w="358560"/>
              </a:tblGrid>
              <a:tr h="375120">
                <a:tc>
                  <a:txBody>
                    <a:bodyPr/>
                    <a:p>
                      <a:pPr marL="118080">
                        <a:lnSpc>
                          <a:spcPts val="27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3320" algn="ctr">
                        <a:lnSpc>
                          <a:spcPts val="27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872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13320" algn="ctr">
                        <a:lnSpc>
                          <a:spcPts val="27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" name="CustomShape 3"/>
          <p:cNvSpPr/>
          <p:nvPr/>
        </p:nvSpPr>
        <p:spPr>
          <a:xfrm>
            <a:off x="1895400" y="2046600"/>
            <a:ext cx="3776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2509920" y="1501920"/>
            <a:ext cx="75600" cy="433080"/>
          </a:xfrm>
          <a:custGeom>
            <a:avLst/>
            <a:gdLst/>
            <a:ahLst/>
            <a:rect l="l" t="t" r="r" b="b"/>
            <a:pathLst>
              <a:path w="76200" h="433705">
                <a:moveTo>
                  <a:pt x="47625" y="63500"/>
                </a:moveTo>
                <a:lnTo>
                  <a:pt x="28575" y="63500"/>
                </a:lnTo>
                <a:lnTo>
                  <a:pt x="28575" y="433450"/>
                </a:lnTo>
                <a:lnTo>
                  <a:pt x="47625" y="433450"/>
                </a:lnTo>
                <a:lnTo>
                  <a:pt x="47625" y="63500"/>
                </a:lnTo>
                <a:close/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2881440" y="1501920"/>
            <a:ext cx="75600" cy="433080"/>
          </a:xfrm>
          <a:custGeom>
            <a:avLst/>
            <a:gdLst/>
            <a:ahLst/>
            <a:rect l="l" t="t" r="r" b="b"/>
            <a:pathLst>
              <a:path w="76200" h="433705">
                <a:moveTo>
                  <a:pt x="47625" y="63500"/>
                </a:moveTo>
                <a:lnTo>
                  <a:pt x="28575" y="63500"/>
                </a:lnTo>
                <a:lnTo>
                  <a:pt x="28575" y="433450"/>
                </a:lnTo>
                <a:lnTo>
                  <a:pt x="47625" y="433450"/>
                </a:lnTo>
                <a:lnTo>
                  <a:pt x="47625" y="63500"/>
                </a:lnTo>
                <a:close/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6"/>
          <p:cNvSpPr/>
          <p:nvPr/>
        </p:nvSpPr>
        <p:spPr>
          <a:xfrm>
            <a:off x="3238560" y="1501920"/>
            <a:ext cx="75600" cy="433080"/>
          </a:xfrm>
          <a:custGeom>
            <a:avLst/>
            <a:gdLst/>
            <a:ahLst/>
            <a:rect l="l" t="t" r="r" b="b"/>
            <a:pathLst>
              <a:path w="76200" h="433705">
                <a:moveTo>
                  <a:pt x="47625" y="63500"/>
                </a:moveTo>
                <a:lnTo>
                  <a:pt x="28575" y="63500"/>
                </a:lnTo>
                <a:lnTo>
                  <a:pt x="28575" y="433450"/>
                </a:lnTo>
                <a:lnTo>
                  <a:pt x="47625" y="433450"/>
                </a:lnTo>
                <a:lnTo>
                  <a:pt x="47625" y="63500"/>
                </a:lnTo>
                <a:close/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7"/>
          <p:cNvSpPr/>
          <p:nvPr/>
        </p:nvSpPr>
        <p:spPr>
          <a:xfrm>
            <a:off x="2496600" y="1152000"/>
            <a:ext cx="10310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98 </a:t>
            </a:r>
            <a:r>
              <a:rPr b="0" lang="en-IN" sz="2100" spc="46" strike="noStrike" baseline="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108</a:t>
            </a:r>
            <a:r>
              <a:rPr b="0" lang="en-IN" sz="2100" spc="69" strike="noStrike" baseline="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100" spc="63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8"/>
          <p:cNvSpPr/>
          <p:nvPr/>
        </p:nvSpPr>
        <p:spPr>
          <a:xfrm>
            <a:off x="356040" y="3336120"/>
            <a:ext cx="8643600" cy="407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1760" bIns="0"/>
          <a:p>
            <a:pPr marL="90000">
              <a:lnSpc>
                <a:spcPct val="100000"/>
              </a:lnSpc>
            </a:pP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hash(“ali”)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 </a:t>
            </a: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(105</a:t>
            </a:r>
            <a:r>
              <a:rPr b="0" lang="en-IN" sz="24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108*37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+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IN" sz="24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98*37</a:t>
            </a:r>
            <a:r>
              <a:rPr b="0" lang="en-IN" sz="2327" spc="26" strike="noStrike" baseline="26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b="0" lang="en-IN" sz="24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% </a:t>
            </a: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10,007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b="0" lang="en-IN" sz="24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8172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9"/>
          <p:cNvSpPr/>
          <p:nvPr/>
        </p:nvSpPr>
        <p:spPr>
          <a:xfrm>
            <a:off x="1895400" y="2304000"/>
            <a:ext cx="408024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/>
          <a:p>
            <a:pPr marL="52056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0    1    2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KeySize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=</a:t>
            </a:r>
            <a:r>
              <a:rPr b="1" lang="en-IN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3335400" y="2479680"/>
            <a:ext cx="646920" cy="75600"/>
          </a:xfrm>
          <a:custGeom>
            <a:avLst/>
            <a:gdLst/>
            <a:ahLst/>
            <a:rect l="l" t="t" r="r" b="b"/>
            <a:pathLst>
              <a:path w="647700" h="76200">
                <a:moveTo>
                  <a:pt x="571373" y="0"/>
                </a:moveTo>
                <a:lnTo>
                  <a:pt x="571373" y="76200"/>
                </a:lnTo>
                <a:lnTo>
                  <a:pt x="628523" y="47625"/>
                </a:lnTo>
                <a:lnTo>
                  <a:pt x="584073" y="47625"/>
                </a:lnTo>
                <a:lnTo>
                  <a:pt x="584073" y="28575"/>
                </a:lnTo>
                <a:lnTo>
                  <a:pt x="628523" y="28575"/>
                </a:lnTo>
                <a:lnTo>
                  <a:pt x="571373" y="0"/>
                </a:lnTo>
                <a:close/>
                <a:moveTo>
                  <a:pt x="571373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71373" y="47625"/>
                </a:lnTo>
                <a:lnTo>
                  <a:pt x="571373" y="28575"/>
                </a:lnTo>
                <a:close/>
                <a:moveTo>
                  <a:pt x="628523" y="28575"/>
                </a:moveTo>
                <a:lnTo>
                  <a:pt x="584073" y="28575"/>
                </a:lnTo>
                <a:lnTo>
                  <a:pt x="584073" y="47625"/>
                </a:lnTo>
                <a:lnTo>
                  <a:pt x="628523" y="47625"/>
                </a:lnTo>
                <a:lnTo>
                  <a:pt x="647573" y="38100"/>
                </a:lnTo>
                <a:lnTo>
                  <a:pt x="628523" y="285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1"/>
          <p:cNvSpPr/>
          <p:nvPr/>
        </p:nvSpPr>
        <p:spPr>
          <a:xfrm>
            <a:off x="4007160" y="2350440"/>
            <a:ext cx="7596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3492360" y="1328760"/>
            <a:ext cx="646920" cy="75600"/>
          </a:xfrm>
          <a:custGeom>
            <a:avLst/>
            <a:gdLst/>
            <a:ahLst/>
            <a:rect l="l" t="t" r="r" b="b"/>
            <a:pathLst>
              <a:path w="647700" h="76200">
                <a:moveTo>
                  <a:pt x="571500" y="47622"/>
                </a:moveTo>
                <a:lnTo>
                  <a:pt x="571500" y="76200"/>
                </a:lnTo>
                <a:lnTo>
                  <a:pt x="628650" y="47625"/>
                </a:lnTo>
                <a:lnTo>
                  <a:pt x="571500" y="47622"/>
                </a:lnTo>
                <a:close/>
                <a:moveTo>
                  <a:pt x="571500" y="28572"/>
                </a:moveTo>
                <a:lnTo>
                  <a:pt x="571500" y="47622"/>
                </a:lnTo>
                <a:lnTo>
                  <a:pt x="584200" y="47625"/>
                </a:lnTo>
                <a:lnTo>
                  <a:pt x="584200" y="28575"/>
                </a:lnTo>
                <a:lnTo>
                  <a:pt x="571500" y="28572"/>
                </a:lnTo>
                <a:close/>
                <a:moveTo>
                  <a:pt x="571500" y="0"/>
                </a:moveTo>
                <a:lnTo>
                  <a:pt x="571500" y="28572"/>
                </a:lnTo>
                <a:lnTo>
                  <a:pt x="584200" y="28575"/>
                </a:lnTo>
                <a:lnTo>
                  <a:pt x="584200" y="47625"/>
                </a:lnTo>
                <a:lnTo>
                  <a:pt x="628655" y="47622"/>
                </a:lnTo>
                <a:lnTo>
                  <a:pt x="647700" y="38100"/>
                </a:lnTo>
                <a:lnTo>
                  <a:pt x="571500" y="0"/>
                </a:lnTo>
                <a:close/>
                <a:moveTo>
                  <a:pt x="0" y="28448"/>
                </a:moveTo>
                <a:lnTo>
                  <a:pt x="0" y="47498"/>
                </a:lnTo>
                <a:lnTo>
                  <a:pt x="571500" y="47622"/>
                </a:lnTo>
                <a:lnTo>
                  <a:pt x="571500" y="28572"/>
                </a:lnTo>
                <a:lnTo>
                  <a:pt x="0" y="28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3"/>
          <p:cNvSpPr/>
          <p:nvPr/>
        </p:nvSpPr>
        <p:spPr>
          <a:xfrm>
            <a:off x="4148640" y="1190160"/>
            <a:ext cx="55476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r>
              <a:rPr b="0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4"/>
          <p:cNvSpPr/>
          <p:nvPr/>
        </p:nvSpPr>
        <p:spPr>
          <a:xfrm>
            <a:off x="3601080" y="4649760"/>
            <a:ext cx="1150560" cy="1037880"/>
          </a:xfrm>
          <a:prstGeom prst="rect">
            <a:avLst/>
          </a:prstGeom>
          <a:solidFill>
            <a:srgbClr val="eaeaea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8840" indent="1522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  </a:t>
            </a:r>
            <a:r>
              <a:rPr b="0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</a:t>
            </a:r>
            <a:r>
              <a:rPr b="0" lang="en-IN" sz="180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0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6" name="Table 15"/>
          <p:cNvGraphicFramePr/>
          <p:nvPr/>
        </p:nvGraphicFramePr>
        <p:xfrm>
          <a:off x="5645160" y="3927600"/>
          <a:ext cx="1151280" cy="2437920"/>
        </p:xfrm>
        <a:graphic>
          <a:graphicData uri="http://schemas.openxmlformats.org/drawingml/2006/table">
            <a:tbl>
              <a:tblPr/>
              <a:tblGrid>
                <a:gridCol w="1151640"/>
              </a:tblGrid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428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 marL="25560"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……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311400">
                <a:tc>
                  <a:txBody>
                    <a:bodyPr/>
                    <a:p>
                      <a:pPr marL="33120" algn="ctr">
                        <a:lnSpc>
                          <a:spcPts val="199"/>
                        </a:lnSpc>
                      </a:pPr>
                      <a:r>
                        <a:rPr b="1" lang="en-IN" sz="1550" spc="-7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ali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</a:tr>
              <a:tr h="347760">
                <a:tc>
                  <a:txBody>
                    <a:bodyPr/>
                    <a:p>
                      <a:pPr marL="25560" algn="ctr"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……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34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87" name="CustomShape 16"/>
          <p:cNvSpPr/>
          <p:nvPr/>
        </p:nvSpPr>
        <p:spPr>
          <a:xfrm>
            <a:off x="2449080" y="5112000"/>
            <a:ext cx="1151640" cy="75600"/>
          </a:xfrm>
          <a:custGeom>
            <a:avLst/>
            <a:gdLst/>
            <a:ahLst/>
            <a:rect l="l" t="t" r="r" b="b"/>
            <a:pathLst>
              <a:path w="1152525" h="76200">
                <a:moveTo>
                  <a:pt x="1076198" y="0"/>
                </a:moveTo>
                <a:lnTo>
                  <a:pt x="1076198" y="76200"/>
                </a:lnTo>
                <a:lnTo>
                  <a:pt x="1133348" y="47625"/>
                </a:lnTo>
                <a:lnTo>
                  <a:pt x="1089025" y="47625"/>
                </a:lnTo>
                <a:lnTo>
                  <a:pt x="1089025" y="28575"/>
                </a:lnTo>
                <a:lnTo>
                  <a:pt x="1133348" y="28575"/>
                </a:lnTo>
                <a:lnTo>
                  <a:pt x="1076198" y="0"/>
                </a:lnTo>
                <a:close/>
                <a:moveTo>
                  <a:pt x="1076198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76198" y="47625"/>
                </a:lnTo>
                <a:lnTo>
                  <a:pt x="1076198" y="28575"/>
                </a:lnTo>
                <a:close/>
                <a:moveTo>
                  <a:pt x="1133348" y="28575"/>
                </a:moveTo>
                <a:lnTo>
                  <a:pt x="1089025" y="28575"/>
                </a:lnTo>
                <a:lnTo>
                  <a:pt x="1089025" y="47625"/>
                </a:lnTo>
                <a:lnTo>
                  <a:pt x="1133348" y="47625"/>
                </a:lnTo>
                <a:lnTo>
                  <a:pt x="1152398" y="38100"/>
                </a:lnTo>
                <a:lnTo>
                  <a:pt x="1133348" y="285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7"/>
          <p:cNvSpPr/>
          <p:nvPr/>
        </p:nvSpPr>
        <p:spPr>
          <a:xfrm>
            <a:off x="4788000" y="5046480"/>
            <a:ext cx="864720" cy="75600"/>
          </a:xfrm>
          <a:custGeom>
            <a:avLst/>
            <a:gdLst/>
            <a:ahLst/>
            <a:rect l="l" t="t" r="r" b="b"/>
            <a:pathLst>
              <a:path w="865504" h="76200">
                <a:moveTo>
                  <a:pt x="788924" y="0"/>
                </a:moveTo>
                <a:lnTo>
                  <a:pt x="788924" y="76200"/>
                </a:lnTo>
                <a:lnTo>
                  <a:pt x="846074" y="47625"/>
                </a:lnTo>
                <a:lnTo>
                  <a:pt x="801624" y="47625"/>
                </a:lnTo>
                <a:lnTo>
                  <a:pt x="801624" y="28575"/>
                </a:lnTo>
                <a:lnTo>
                  <a:pt x="846074" y="28575"/>
                </a:lnTo>
                <a:lnTo>
                  <a:pt x="788924" y="0"/>
                </a:lnTo>
                <a:close/>
                <a:moveTo>
                  <a:pt x="78892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88924" y="47625"/>
                </a:lnTo>
                <a:lnTo>
                  <a:pt x="788924" y="28575"/>
                </a:lnTo>
                <a:close/>
                <a:moveTo>
                  <a:pt x="846074" y="28575"/>
                </a:moveTo>
                <a:lnTo>
                  <a:pt x="801624" y="28575"/>
                </a:lnTo>
                <a:lnTo>
                  <a:pt x="801624" y="47625"/>
                </a:lnTo>
                <a:lnTo>
                  <a:pt x="846074" y="47625"/>
                </a:lnTo>
                <a:lnTo>
                  <a:pt x="865124" y="38100"/>
                </a:lnTo>
                <a:lnTo>
                  <a:pt x="846074" y="285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8"/>
          <p:cNvSpPr/>
          <p:nvPr/>
        </p:nvSpPr>
        <p:spPr>
          <a:xfrm>
            <a:off x="6870960" y="3914280"/>
            <a:ext cx="13212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080">
              <a:lnSpc>
                <a:spcPts val="206"/>
              </a:lnSpc>
            </a:pPr>
            <a:r>
              <a:rPr b="0" lang="en-IN" sz="1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">
              <a:lnSpc>
                <a:spcPts val="206"/>
              </a:lnSpc>
            </a:pPr>
            <a:r>
              <a:rPr b="0" lang="en-IN" sz="1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9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8E53A55B-3007-4728-A17F-278FFE9B79D9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0"/>
          <p:cNvSpPr/>
          <p:nvPr/>
        </p:nvSpPr>
        <p:spPr>
          <a:xfrm>
            <a:off x="6888600" y="4976280"/>
            <a:ext cx="4438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8172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1"/>
          <p:cNvSpPr/>
          <p:nvPr/>
        </p:nvSpPr>
        <p:spPr>
          <a:xfrm>
            <a:off x="6837840" y="5731560"/>
            <a:ext cx="15314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10,006</a:t>
            </a:r>
            <a:r>
              <a:rPr b="0" lang="en-IN" sz="14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(TableSize)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2"/>
          <p:cNvSpPr/>
          <p:nvPr/>
        </p:nvSpPr>
        <p:spPr>
          <a:xfrm>
            <a:off x="1944000" y="4968000"/>
            <a:ext cx="40572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0" lang="en-IN" sz="180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3"/>
          <p:cNvSpPr/>
          <p:nvPr/>
        </p:nvSpPr>
        <p:spPr>
          <a:xfrm>
            <a:off x="4752000" y="2160000"/>
            <a:ext cx="3959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1: Reverse the given string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2: Compute hashvalue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10508048-4D6A-49C6-B04C-23B1A6C2A341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015280" y="511920"/>
            <a:ext cx="510408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Compression</a:t>
            </a:r>
            <a:r>
              <a:rPr b="1" lang="en-IN" sz="3950" spc="25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65360" y="1549800"/>
            <a:ext cx="7802280" cy="407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Compress </a:t>
            </a:r>
            <a:r>
              <a:rPr b="0" i="1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hash(key) </a:t>
            </a:r>
            <a:r>
              <a:rPr b="0" i="1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Code to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bucket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</a:t>
            </a:r>
            <a:r>
              <a:rPr b="0" lang="en-IN" sz="2750" spc="27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1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Division</a:t>
            </a:r>
            <a:r>
              <a:rPr b="1" lang="en-IN" sz="2750" spc="15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8280">
              <a:lnSpc>
                <a:spcPct val="100000"/>
              </a:lnSpc>
            </a:pP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| i | mod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N,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(N</a:t>
            </a:r>
            <a:r>
              <a:rPr b="0" lang="en-IN" sz="2750" spc="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Eg. </a:t>
            </a: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N=100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with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Codes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(200, </a:t>
            </a:r>
            <a:r>
              <a:rPr b="0" lang="en-IN" sz="27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205, 210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….</a:t>
            </a:r>
            <a:r>
              <a:rPr b="0" lang="en-IN" sz="2750" spc="17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1" lang="en-IN" sz="2750" spc="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</a:t>
            </a:r>
            <a:r>
              <a:rPr b="1" lang="en-IN" sz="2750" spc="-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7720">
              <a:lnSpc>
                <a:spcPct val="100000"/>
              </a:lnSpc>
            </a:pP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|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ai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 |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</a:t>
            </a:r>
            <a:r>
              <a:rPr b="0" lang="en-IN" sz="2750" spc="29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103DE58E-9EE3-4F39-BB4F-CEA27CC1179B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396520" y="511920"/>
            <a:ext cx="43603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Collision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65360" y="1549800"/>
            <a:ext cx="7603920" cy="37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 marL="355680" indent="-342360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If,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when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element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inserted,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hashes to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same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value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already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inserted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element,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then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have</a:t>
            </a:r>
            <a:r>
              <a:rPr b="0" lang="en-IN" sz="2750" spc="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to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resolve</a:t>
            </a:r>
            <a:r>
              <a:rPr b="0" lang="en-IN" sz="2750" spc="4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There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several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methods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dealing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with</a:t>
            </a:r>
            <a:r>
              <a:rPr b="0" lang="en-IN" sz="2750" spc="-1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Separate</a:t>
            </a:r>
            <a:r>
              <a:rPr b="1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chaining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Open</a:t>
            </a:r>
            <a:r>
              <a:rPr b="1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addressing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56320" indent="-227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</a:t>
            </a:r>
            <a:r>
              <a:rPr b="0" lang="en-IN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56320" indent="-227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Quadratic</a:t>
            </a:r>
            <a:r>
              <a:rPr b="0" lang="en-IN" sz="2000" spc="-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56320" indent="-227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Double</a:t>
            </a:r>
            <a:r>
              <a:rPr b="0" lang="en-IN" sz="2000" spc="-20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96FB59B0-7E7D-4C3F-BD31-278CCCE11D00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558520" y="511920"/>
            <a:ext cx="402660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Separate</a:t>
            </a:r>
            <a:r>
              <a:rPr b="1" lang="en-IN" sz="39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60000" y="1511640"/>
            <a:ext cx="8279640" cy="383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760" bIns="0"/>
          <a:p>
            <a:pPr marL="355680" indent="-342360">
              <a:lnSpc>
                <a:spcPts val="375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idea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keep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elements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hash  to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same</a:t>
            </a:r>
            <a:r>
              <a:rPr b="0" lang="en-IN" sz="2750" spc="13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value.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ts val="327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array</a:t>
            </a:r>
            <a:r>
              <a:rPr b="0" lang="en-IN" sz="2400" spc="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elements</a:t>
            </a:r>
            <a:r>
              <a:rPr b="0" lang="en-IN" sz="2400" spc="27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pointers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first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nodes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new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 is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inserted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front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4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Advantages: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Better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space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utilization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large</a:t>
            </a:r>
            <a:r>
              <a:rPr b="0" lang="en-IN" sz="2400" spc="27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Simple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 </a:t>
            </a: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handling: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searching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linked</a:t>
            </a:r>
            <a:r>
              <a:rPr b="0" lang="en-IN" sz="2400" spc="-2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ts val="327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Overflow: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store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more items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 the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Deletion is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quick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4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easy: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deletion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from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linked</a:t>
            </a:r>
            <a:r>
              <a:rPr b="0" lang="en-IN" sz="2400" spc="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216600" y="435600"/>
            <a:ext cx="27151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</a:t>
            </a:r>
            <a:r>
              <a:rPr b="1" lang="en-IN" sz="39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266320" y="6300360"/>
            <a:ext cx="1407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90E54489-11D1-4B81-917B-F48645578ABA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504000" y="1147320"/>
            <a:ext cx="8346960" cy="554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/>
          <a:p>
            <a:pPr marL="355680" indent="-342360" algn="just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ash </a:t>
            </a:r>
            <a:r>
              <a:rPr b="0" i="1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ADT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which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supports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only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subset of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750" spc="30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operations</a:t>
            </a:r>
            <a:r>
              <a:rPr b="0" lang="en-IN" sz="2750" spc="3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allowed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binary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trees.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 algn="just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implementation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</a:t>
            </a:r>
            <a:r>
              <a:rPr b="0" lang="en-IN" sz="2750" spc="47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750" spc="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called </a:t>
            </a:r>
            <a:r>
              <a:rPr b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hashing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Hashing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technique used</a:t>
            </a:r>
            <a:r>
              <a:rPr b="0" lang="en-IN" sz="2750" spc="5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</a:t>
            </a:r>
            <a:r>
              <a:rPr b="0" lang="en-IN" sz="2750" spc="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performing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insertions, 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deletions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finds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constant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time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(i.e.</a:t>
            </a:r>
            <a:r>
              <a:rPr b="0" lang="en-IN" sz="2750" spc="53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O(1))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1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structure, however,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efficient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operations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require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any</a:t>
            </a:r>
            <a:r>
              <a:rPr b="0" lang="en-IN" sz="2750" spc="27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ordering</a:t>
            </a:r>
            <a:r>
              <a:rPr b="0" lang="en-IN" sz="2750" spc="3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information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among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elements,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findMin,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findMax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printing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entire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sorted</a:t>
            </a:r>
            <a:r>
              <a:rPr b="0" lang="en-IN" sz="2750" spc="18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order.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rcRect l="20465" t="8395" r="6065" b="7706"/>
          <a:stretch/>
        </p:blipFill>
        <p:spPr>
          <a:xfrm>
            <a:off x="936000" y="1604160"/>
            <a:ext cx="7703640" cy="4947480"/>
          </a:xfrm>
          <a:prstGeom prst="rect">
            <a:avLst/>
          </a:prstGeom>
          <a:ln>
            <a:noFill/>
          </a:ln>
        </p:spPr>
      </p:pic>
      <p:sp>
        <p:nvSpPr>
          <p:cNvPr id="205" name="CustomShape 1"/>
          <p:cNvSpPr/>
          <p:nvPr/>
        </p:nvSpPr>
        <p:spPr>
          <a:xfrm>
            <a:off x="3533040" y="576000"/>
            <a:ext cx="402660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2B84AD7E-DC6C-4E63-AE0F-F8EF7FCEDA5D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359520" y="511920"/>
            <a:ext cx="24289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65360" y="1238760"/>
            <a:ext cx="7256160" cy="46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976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Initialization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entries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set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</a:t>
            </a:r>
            <a:r>
              <a:rPr b="0" lang="en-IN" sz="2750" spc="-3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Find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locate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hash</a:t>
            </a:r>
            <a:r>
              <a:rPr b="0" lang="en-IN" sz="24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sequential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linked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</a:t>
            </a:r>
            <a:r>
              <a:rPr b="0" lang="en-IN" sz="2400" spc="20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Insertion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Locate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hash</a:t>
            </a:r>
            <a:r>
              <a:rPr b="0" lang="en-IN" sz="2400" spc="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ts val="343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(If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 does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exist)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first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</a:t>
            </a:r>
            <a:r>
              <a:rPr b="0" lang="en-IN" sz="2400" spc="15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5640">
              <a:lnSpc>
                <a:spcPts val="343"/>
              </a:lnSpc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400" spc="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Deletion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31960" indent="-36108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Locate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hash</a:t>
            </a:r>
            <a:r>
              <a:rPr b="0" lang="en-IN" sz="2400" spc="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Delete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from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linked</a:t>
            </a:r>
            <a:r>
              <a:rPr b="0" lang="en-IN" sz="2400" spc="23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C47046C8-9E01-4F50-94D4-5982C6254AF2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1223640" y="296280"/>
            <a:ext cx="763200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</a:t>
            </a:r>
            <a:r>
              <a:rPr b="1" lang="en-IN" sz="32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Table Class </a:t>
            </a:r>
            <a:r>
              <a:rPr b="1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</a:t>
            </a:r>
            <a:r>
              <a:rPr b="1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separate</a:t>
            </a:r>
            <a:r>
              <a:rPr b="1" lang="en-IN" sz="3200" spc="-4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3760" y="1044360"/>
            <a:ext cx="8361720" cy="67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8320" bIns="0"/>
          <a:p>
            <a:pPr marL="12600">
              <a:lnSpc>
                <a:spcPts val="224"/>
              </a:lnSpc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template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&lt;class</a:t>
            </a:r>
            <a:r>
              <a:rPr b="0" lang="en-IN" sz="1800" spc="-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HashedObj&gt; 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</a:t>
            </a:r>
            <a:r>
              <a:rPr b="0" lang="en-IN" sz="180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HashTable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212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9360">
              <a:lnSpc>
                <a:spcPts val="229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public: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6200">
              <a:lnSpc>
                <a:spcPts val="224"/>
              </a:lnSpc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HashTable(const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HashedObj &amp; notFound, int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size=101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HashTable(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HashTable &amp; rhs</a:t>
            </a:r>
            <a:r>
              <a:rPr b="0" lang="en-IN" sz="1800" spc="-15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22960">
              <a:lnSpc>
                <a:spcPts val="212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:ITEM_NOT_FOUND( rhs.ITEM_NOT_FOUND</a:t>
            </a:r>
            <a:r>
              <a:rPr b="0" lang="en-IN" sz="18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65880">
              <a:lnSpc>
                <a:spcPts val="247"/>
              </a:lnSpc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theLists(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rhs.theLists ) {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6200">
              <a:lnSpc>
                <a:spcPct val="170000"/>
              </a:lnSpc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 HashedObj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&amp;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find( const HashedObj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&amp; x ) const;  void makeEmpty(</a:t>
            </a:r>
            <a:r>
              <a:rPr b="0" lang="en-IN" sz="18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6200">
              <a:lnSpc>
                <a:spcPts val="224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void insert(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HashedObj &amp; x</a:t>
            </a:r>
            <a:r>
              <a:rPr b="0" lang="en-IN" sz="1800" spc="-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void remove(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HashedObj &amp; x</a:t>
            </a:r>
            <a:r>
              <a:rPr b="0" lang="en-IN" sz="1800" spc="-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62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9360" indent="276120">
              <a:lnSpc>
                <a:spcPts val="234"/>
              </a:lnSpc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 HashTable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&amp; operator=( 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HashTable &amp; rhs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private: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6200" indent="276120">
              <a:lnSpc>
                <a:spcPts val="205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vector&lt;List&lt;HashedObj&gt;</a:t>
            </a:r>
            <a:r>
              <a:rPr b="0" lang="en-IN" sz="18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&gt;</a:t>
            </a:r>
            <a:r>
              <a:rPr b="0" lang="en-IN" sz="18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theLists;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array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of</a:t>
            </a:r>
            <a:r>
              <a:rPr b="0" lang="en-IN" sz="18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6200" indent="276120">
              <a:lnSpc>
                <a:spcPts val="229"/>
              </a:lnSpc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 HashedObj</a:t>
            </a:r>
            <a:r>
              <a:rPr b="0" lang="en-IN" sz="18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ITEM_NOT_FOUND;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276120">
              <a:lnSpc>
                <a:spcPts val="229"/>
              </a:lnSpc>
            </a:pP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276120">
              <a:lnSpc>
                <a:spcPts val="224"/>
              </a:lnSpc>
            </a:pP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hash( const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&amp; key, int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tableSize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hash(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key,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tableSize</a:t>
            </a:r>
            <a:r>
              <a:rPr b="0" lang="en-IN" sz="1800" spc="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B7DB0182-9755-41D2-84AE-862AD04F0CAA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073320" y="511920"/>
            <a:ext cx="29977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routine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65360" y="1501560"/>
            <a:ext cx="7524720" cy="40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256"/>
              </a:lnSpc>
            </a:pPr>
            <a:r>
              <a:rPr b="0" lang="en-IN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920" indent="-266040">
              <a:lnSpc>
                <a:spcPts val="243"/>
              </a:lnSpc>
              <a:buClr>
                <a:srgbClr val="000000"/>
              </a:buClr>
              <a:buFont typeface="StarSymbol"/>
              <a:buChar char="*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Insert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item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into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table. If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item</a:t>
            </a:r>
            <a:r>
              <a:rPr b="0" lang="en-IN" sz="1800" spc="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920" indent="-266040">
              <a:lnSpc>
                <a:spcPts val="243"/>
              </a:lnSpc>
              <a:buClr>
                <a:srgbClr val="000000"/>
              </a:buClr>
              <a:buFont typeface="StarSymbol"/>
              <a:buChar char="*"/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already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present,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then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do</a:t>
            </a:r>
            <a:r>
              <a:rPr b="0" lang="en-IN" sz="1800" spc="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nothing.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6160">
              <a:lnSpc>
                <a:spcPts val="243"/>
              </a:lnSpc>
            </a:pPr>
            <a:r>
              <a:rPr b="0" lang="en-IN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*/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243"/>
              </a:lnSpc>
            </a:pP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template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&lt;class</a:t>
            </a:r>
            <a:r>
              <a:rPr b="0" lang="en-IN" sz="18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HashedObj&gt;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238"/>
              </a:lnSpc>
            </a:pP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void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HashTable&lt;HashedObj&gt;::insert(const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HashedObj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&amp; x</a:t>
            </a:r>
            <a:r>
              <a:rPr b="0" lang="en-IN" sz="18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238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920">
              <a:lnSpc>
                <a:spcPts val="243"/>
              </a:lnSpc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List&lt;HashedObj&gt;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&amp; whichList = theLists[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hash(</a:t>
            </a:r>
            <a:r>
              <a:rPr b="0" lang="en-IN" sz="18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920" indent="4099680">
              <a:lnSpc>
                <a:spcPts val="243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theLists.size( ) )</a:t>
            </a:r>
            <a:r>
              <a:rPr b="0" lang="en-IN" sz="1800" spc="-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]; 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ListItr&lt;HashedObj&gt;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itr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whichList.find(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</a:t>
            </a:r>
            <a:r>
              <a:rPr b="0" lang="en-IN" sz="1800" spc="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920" indent="4099680">
              <a:lnSpc>
                <a:spcPts val="256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if(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!itr.isValid()</a:t>
            </a:r>
            <a:r>
              <a:rPr b="0" lang="en-IN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920" indent="4099680" algn="ctr">
              <a:lnSpc>
                <a:spcPts val="243"/>
              </a:lnSpc>
            </a:pP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whichList.insert(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x,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whichList.zeroth(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r>
              <a:rPr b="0" lang="en-IN" sz="1800" spc="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4099680">
              <a:lnSpc>
                <a:spcPts val="256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22992A64-034F-4624-A4B2-047EA89A6945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844720" y="511920"/>
            <a:ext cx="34466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Remove</a:t>
            </a:r>
            <a:r>
              <a:rPr b="1" lang="en-IN" sz="3950" spc="23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routine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07800" y="1471680"/>
            <a:ext cx="7667640" cy="26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1640" bIns="0"/>
          <a:p>
            <a:pPr marL="12600">
              <a:lnSpc>
                <a:spcPct val="100000"/>
              </a:lnSpc>
            </a:pPr>
            <a:r>
              <a:rPr b="0" lang="en-IN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616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* Remove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item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6160">
              <a:lnSpc>
                <a:spcPct val="100000"/>
              </a:lnSpc>
            </a:pPr>
            <a:r>
              <a:rPr b="0" lang="en-IN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*/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template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&lt;class</a:t>
            </a:r>
            <a:r>
              <a:rPr b="0" lang="en-IN" sz="18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HashedObj&gt;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void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HashTable&lt;HashedObj&gt;::remove(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HashedObj &amp; x 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92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theLists[hash(x, theLists.size())].remove(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46CA654E-D561-4FBD-BDC4-2D3FB9E05C5A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216240" y="511920"/>
            <a:ext cx="27140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Find</a:t>
            </a:r>
            <a:r>
              <a:rPr b="1" lang="en-IN" sz="39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routine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536400" y="1099800"/>
            <a:ext cx="8076960" cy="48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0" bIns="0"/>
          <a:p>
            <a:pPr marL="12600">
              <a:lnSpc>
                <a:spcPct val="100000"/>
              </a:lnSpc>
            </a:pPr>
            <a:r>
              <a:rPr b="0" lang="en-IN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920" indent="-266040">
              <a:lnSpc>
                <a:spcPct val="100000"/>
              </a:lnSpc>
              <a:buClr>
                <a:srgbClr val="000000"/>
              </a:buClr>
              <a:buFont typeface="StarSymbol"/>
              <a:buChar char="*"/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Find item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</a:t>
            </a:r>
            <a:r>
              <a:rPr b="0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</a:t>
            </a:r>
            <a:r>
              <a:rPr b="0" lang="en-IN" sz="18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200" indent="-265320">
              <a:lnSpc>
                <a:spcPct val="100000"/>
              </a:lnSpc>
              <a:buClr>
                <a:srgbClr val="000000"/>
              </a:buClr>
              <a:buFont typeface="StarSymbol"/>
              <a:buChar char="*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Return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matching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item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ITEM_NOT_FOUND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not</a:t>
            </a:r>
            <a:r>
              <a:rPr b="0" lang="en-IN" sz="1800" spc="20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found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6160">
              <a:lnSpc>
                <a:spcPct val="100000"/>
              </a:lnSpc>
            </a:pPr>
            <a:r>
              <a:rPr b="0" lang="en-IN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*/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template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&lt;class</a:t>
            </a:r>
            <a:r>
              <a:rPr b="0" lang="en-IN" sz="18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HashedObj&gt;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ts val="243"/>
              </a:lnSpc>
            </a:pP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HashedObj &amp;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HashTable&lt;HashedObj&gt;::find(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  HashedObj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&amp; x )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34272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920" indent="-34272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ListItr&lt;HashedObj&gt;</a:t>
            </a:r>
            <a:r>
              <a:rPr b="0" lang="en-IN" sz="18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itr;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920" indent="-342720">
              <a:lnSpc>
                <a:spcPts val="3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itr = theLists[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hash(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x,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theLists.size(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)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].find(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</a:t>
            </a:r>
            <a:r>
              <a:rPr b="0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if(!itr.isValid())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920" indent="276120">
              <a:lnSpc>
                <a:spcPts val="29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return</a:t>
            </a:r>
            <a:r>
              <a:rPr b="0" lang="en-IN" sz="18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ITEM_NOT_FOUND;  else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9760" indent="27612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return </a:t>
            </a: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itr.retrieve(</a:t>
            </a:r>
            <a:r>
              <a:rPr b="0" lang="en-IN" sz="18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27612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7E19F451-2C35-447A-9ABA-485C5B0152C5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299960" y="511920"/>
            <a:ext cx="65379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Analysis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Separate</a:t>
            </a:r>
            <a:r>
              <a:rPr b="1" lang="en-IN" sz="3950" spc="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Chaining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32000" y="1435320"/>
            <a:ext cx="8135640" cy="436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060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Collisions are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very</a:t>
            </a:r>
            <a:r>
              <a:rPr b="0" lang="en-IN" sz="32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likely.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2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How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likely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what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length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 </a:t>
            </a:r>
            <a:r>
              <a:rPr b="0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</a:t>
            </a:r>
            <a:r>
              <a:rPr b="0" lang="en-IN" sz="3200" spc="2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definition: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2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Ratio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elements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(N)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lang="en-IN" sz="2750" spc="15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56320" indent="-227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i.e.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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=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N/TableSize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length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also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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chaining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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bound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1;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 be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&gt;</a:t>
            </a:r>
            <a:r>
              <a:rPr b="0" lang="en-IN" sz="2750" spc="-2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18A30B2A-89E9-4FC0-8864-1B6E4B23BED7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2692080" y="206640"/>
            <a:ext cx="37591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Cost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</a:t>
            </a:r>
            <a:r>
              <a:rPr b="1" lang="en-IN" sz="3950" spc="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searching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65360" y="1015560"/>
            <a:ext cx="78523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Cost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Constant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time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evaluate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lang="en-IN" sz="2750" spc="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time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traverse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750" spc="-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Unsuccessful</a:t>
            </a:r>
            <a:r>
              <a:rPr b="1" lang="en-IN" sz="2750" spc="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have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traverse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entire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list,</a:t>
            </a:r>
            <a:r>
              <a:rPr b="0" lang="en-IN" sz="20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</a:t>
            </a:r>
            <a:r>
              <a:rPr b="0" lang="en-IN" sz="20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need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compare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</a:t>
            </a:r>
            <a:r>
              <a:rPr b="0" lang="en-IN" sz="20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nodes</a:t>
            </a:r>
            <a:r>
              <a:rPr b="0" lang="en-IN" sz="2000" spc="-1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 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1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Successful</a:t>
            </a:r>
            <a:r>
              <a:rPr b="1" lang="en-IN" sz="2750" spc="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</a:t>
            </a:r>
            <a:r>
              <a:rPr b="0" lang="en-IN" sz="2000" spc="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contains</a:t>
            </a:r>
            <a:r>
              <a:rPr b="0" lang="en-IN" sz="2000" spc="-23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one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node</a:t>
            </a:r>
            <a:r>
              <a:rPr b="0" lang="en-IN" sz="2000" spc="-1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stores</a:t>
            </a:r>
            <a:r>
              <a:rPr b="0" lang="en-IN" sz="2000" spc="-1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searched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</a:t>
            </a:r>
            <a:r>
              <a:rPr b="0" lang="en-IN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more 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other</a:t>
            </a:r>
            <a:r>
              <a:rPr b="0" lang="en-IN" sz="2000" spc="-1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nodes.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Expected</a:t>
            </a:r>
            <a:r>
              <a:rPr b="0" lang="en-IN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#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other</a:t>
            </a:r>
            <a:r>
              <a:rPr b="0" lang="en-IN" sz="2000" spc="-1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nodes</a:t>
            </a:r>
            <a:r>
              <a:rPr b="0" lang="en-IN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</a:t>
            </a:r>
            <a:r>
              <a:rPr b="0" lang="en-IN" sz="2000" spc="-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x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(N-1)/M</a:t>
            </a:r>
            <a:r>
              <a:rPr b="0" lang="en-IN" sz="2000" spc="-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which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is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essentially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</a:t>
            </a:r>
            <a:r>
              <a:rPr b="0" lang="en-IN" sz="20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since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presumed</a:t>
            </a:r>
            <a:r>
              <a:rPr b="0" lang="en-IN" sz="20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large.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average,</a:t>
            </a:r>
            <a:r>
              <a:rPr b="0" lang="en-IN" sz="2000" spc="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check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0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half</a:t>
            </a:r>
            <a:r>
              <a:rPr b="0" i="1" lang="en-IN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other</a:t>
            </a:r>
            <a:r>
              <a:rPr b="0" i="1" lang="en-IN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nodes</a:t>
            </a:r>
            <a:r>
              <a:rPr b="0" i="1" lang="en-IN" sz="2000" spc="-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while searching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certain</a:t>
            </a:r>
            <a:r>
              <a:rPr b="0" lang="en-IN" sz="2000" spc="-22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Thus </a:t>
            </a:r>
            <a:r>
              <a:rPr b="0" lang="en-IN" sz="20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 cost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</a:t>
            </a:r>
            <a:r>
              <a:rPr b="0" lang="en-IN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</a:t>
            </a:r>
            <a:r>
              <a:rPr b="0" lang="en-IN" sz="2000" spc="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3EEBB5A2-7119-4683-B478-BA20632F07CE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511800" y="511920"/>
            <a:ext cx="260784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</a:t>
            </a:r>
            <a:r>
              <a:rPr b="1" lang="en-IN" sz="3950" spc="-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1" lang="en-IN" sz="395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1" lang="en-IN" sz="395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1" lang="en-IN" sz="39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65360" y="1539720"/>
            <a:ext cx="7730280" cy="374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355680" indent="-34236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analysis shows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the </a:t>
            </a:r>
            <a:r>
              <a:rPr b="0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size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really important,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load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</a:t>
            </a:r>
            <a:r>
              <a:rPr b="0" lang="en-IN" sz="3200" spc="20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 should </a:t>
            </a:r>
            <a:r>
              <a:rPr b="0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i="1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large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3200" spc="-29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 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expected </a:t>
            </a:r>
            <a:r>
              <a:rPr b="0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elements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hash</a:t>
            </a:r>
            <a:r>
              <a:rPr b="0" lang="en-IN" sz="3200" spc="57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9800">
              <a:lnSpc>
                <a:spcPct val="100000"/>
              </a:lnSpc>
            </a:pP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–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keep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around</a:t>
            </a:r>
            <a:r>
              <a:rPr b="0" lang="en-IN" sz="2750" spc="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r>
              <a:rPr b="0" lang="en-IN" sz="32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 algn="just">
              <a:lnSpc>
                <a:spcPts val="477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 should </a:t>
            </a:r>
            <a:r>
              <a:rPr b="0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 </a:t>
            </a:r>
            <a:r>
              <a:rPr b="0" i="1" lang="en-IN" sz="32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 </a:t>
            </a:r>
            <a:r>
              <a:rPr b="0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even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distribution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3200" spc="-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</a:t>
            </a:r>
            <a:r>
              <a:rPr b="0" lang="en-IN" sz="3200" spc="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F4C23E8B-3285-420A-9CAA-0BA5358B41DA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328400" y="2493720"/>
            <a:ext cx="7311240" cy="13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44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Hashing: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</a:t>
            </a:r>
            <a:r>
              <a:rPr b="1" lang="en-IN" sz="44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Addressing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266320" y="6300360"/>
            <a:ext cx="1407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1688A318-C2F6-4238-992A-56EFA1563B71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139920" y="511920"/>
            <a:ext cx="28555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General</a:t>
            </a:r>
            <a:r>
              <a:rPr b="1" lang="en-IN" sz="39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Idea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60440" y="1206000"/>
            <a:ext cx="8164800" cy="49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355680" indent="-342360" algn="just">
              <a:lnSpc>
                <a:spcPts val="343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ideal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merely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array of </a:t>
            </a:r>
            <a:r>
              <a:rPr b="0" lang="en-IN" sz="240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some</a:t>
            </a:r>
            <a:r>
              <a:rPr b="0" lang="en-IN" sz="2400" spc="-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fixed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algn="just">
              <a:lnSpc>
                <a:spcPts val="343"/>
              </a:lnSpc>
            </a:pP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size,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containing the</a:t>
            </a:r>
            <a:r>
              <a:rPr b="0" lang="en-IN" sz="2400" spc="-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 algn="just">
              <a:lnSpc>
                <a:spcPts val="338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stored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have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data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member,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called </a:t>
            </a:r>
            <a:r>
              <a:rPr b="1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</a:t>
            </a:r>
            <a:r>
              <a:rPr b="0" lang="en-IN" sz="2400" spc="-2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will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algn="just">
              <a:lnSpc>
                <a:spcPts val="338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computing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index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value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400" spc="-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6360" indent="-285840" algn="just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</a:t>
            </a:r>
            <a:r>
              <a:rPr b="0" lang="en-IN" sz="20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could</a:t>
            </a:r>
            <a:r>
              <a:rPr b="0" lang="en-IN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</a:t>
            </a:r>
            <a:r>
              <a:rPr b="0" lang="en-IN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integer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</a:t>
            </a:r>
            <a:r>
              <a:rPr b="0" lang="en-IN" sz="2000" spc="-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string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</a:t>
            </a:r>
            <a:r>
              <a:rPr b="0" lang="en-IN" sz="2000" spc="-25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etc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6360" indent="-285840" algn="just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e.g.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name</a:t>
            </a:r>
            <a:r>
              <a:rPr b="0" lang="en-IN" sz="20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Id</a:t>
            </a:r>
            <a:r>
              <a:rPr b="0" lang="en-IN" sz="2000" spc="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</a:t>
            </a:r>
            <a:r>
              <a:rPr b="0" lang="en-IN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part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0" lang="en-IN" sz="20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large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employee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array is</a:t>
            </a:r>
            <a:r>
              <a:rPr b="0" lang="en-IN" sz="2400" spc="-2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 algn="just">
              <a:lnSpc>
                <a:spcPts val="327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items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stored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are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indexed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values 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from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 –</a:t>
            </a:r>
            <a:r>
              <a:rPr b="0" i="1" lang="en-IN" sz="24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 algn="just">
              <a:lnSpc>
                <a:spcPts val="343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Each key is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mapped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into </a:t>
            </a:r>
            <a:r>
              <a:rPr b="0" lang="en-IN" sz="240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some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range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</a:t>
            </a:r>
            <a:r>
              <a:rPr b="0" lang="en-IN" sz="24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algn="just">
              <a:lnSpc>
                <a:spcPts val="343"/>
              </a:lnSpc>
            </a:pP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 –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mapping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called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400" spc="4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elements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400" spc="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2AEAC2ED-EDF4-4091-AE2C-7C03DFFD79BB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120040" y="258120"/>
            <a:ext cx="4914720" cy="11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/>
          <a:p>
            <a:pPr marL="755640" indent="-743040">
              <a:lnSpc>
                <a:spcPct val="100000"/>
              </a:lnSpc>
            </a:pPr>
            <a:r>
              <a:rPr b="1" lang="en-IN" sz="36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Collision Resolution </a:t>
            </a:r>
            <a:r>
              <a:rPr b="1" lang="en-IN" sz="36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with  </a:t>
            </a:r>
            <a:r>
              <a:rPr b="1" lang="en-IN" sz="36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</a:t>
            </a:r>
            <a:r>
              <a:rPr b="1" lang="en-IN" sz="36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Addressing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65360" y="1415880"/>
            <a:ext cx="7238160" cy="483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1280" bIns="0"/>
          <a:p>
            <a:pPr marL="355680" indent="-342360">
              <a:lnSpc>
                <a:spcPts val="431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Separate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chaining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 the disadvantage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linked</a:t>
            </a:r>
            <a:r>
              <a:rPr b="0" lang="en-IN" sz="32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lists.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ts val="375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Requires</a:t>
            </a:r>
            <a:r>
              <a:rPr b="0" lang="en-IN" sz="2750" spc="21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750" spc="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implementation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second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431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open addressing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hashing </a:t>
            </a:r>
            <a:r>
              <a:rPr b="0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system,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data go inside the</a:t>
            </a:r>
            <a:r>
              <a:rPr b="0" lang="en-IN" sz="320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Thus,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bigger table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7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56320" indent="-227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Generally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should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 below</a:t>
            </a: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0.5.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ts val="383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</a:t>
            </a:r>
            <a:r>
              <a:rPr b="0" lang="en-IN" sz="2750" spc="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0" lang="en-IN" sz="275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occurs,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alternative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tried 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until an empty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found.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23E116DD-36F6-4654-9706-9B48B2765E60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682720" y="511920"/>
            <a:ext cx="37717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</a:t>
            </a:r>
            <a:r>
              <a:rPr b="1" lang="en-IN" sz="395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Addressing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65360" y="1389600"/>
            <a:ext cx="7431480" cy="40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More</a:t>
            </a:r>
            <a:r>
              <a:rPr b="0" lang="en-IN" sz="2750" spc="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formally: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 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</a:t>
            </a:r>
            <a:r>
              <a:rPr b="0" i="1" lang="en-IN" sz="2027" spc="-9" strike="noStrike" baseline="-1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(x), h</a:t>
            </a:r>
            <a:r>
              <a:rPr b="0" i="1" lang="en-IN" sz="2027" spc="-9" strike="noStrike" baseline="-1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(x), h</a:t>
            </a:r>
            <a:r>
              <a:rPr b="0" i="1" lang="en-IN" sz="2027" spc="-9" strike="noStrike" baseline="-1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(x),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…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tried in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succession</a:t>
            </a:r>
            <a:r>
              <a:rPr b="0" lang="en-IN" sz="2400" spc="3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where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6960" algn="ctr">
              <a:lnSpc>
                <a:spcPct val="100000"/>
              </a:lnSpc>
            </a:pP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</a:t>
            </a:r>
            <a:r>
              <a:rPr b="0" i="1" lang="en-IN" sz="2327" spc="-18" strike="noStrike" baseline="-19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</a:t>
            </a:r>
            <a:r>
              <a:rPr b="0" i="1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(hash(x)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 f(i)) </a:t>
            </a:r>
            <a:r>
              <a:rPr b="0" lang="en-IN" sz="24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TableSize,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with 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f(0)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</a:t>
            </a:r>
            <a:r>
              <a:rPr b="0" i="1" lang="en-IN" sz="2400" spc="5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resolution</a:t>
            </a:r>
            <a:r>
              <a:rPr b="0" lang="en-IN" sz="2400" spc="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strategy.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0" lang="en-IN" sz="2750" spc="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0" lang="en-IN" sz="2750" spc="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0" lang="en-IN" sz="2750" spc="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mm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0" lang="en-IN" sz="2750" spc="1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0" lang="en-IN" sz="275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lli</a:t>
            </a:r>
            <a:r>
              <a:rPr b="0" lang="en-IN" sz="2750" spc="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es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0" lang="en-IN" sz="275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</a:t>
            </a:r>
            <a:r>
              <a:rPr b="0" lang="en-IN" sz="2750" spc="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ti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 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strategies: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{f(i)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i</a:t>
            </a:r>
            <a:r>
              <a:rPr b="0" lang="en-IN" sz="2400" spc="22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Quadratic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{ </a:t>
            </a: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f(i)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</a:t>
            </a:r>
            <a:r>
              <a:rPr b="0" i="1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i="1" lang="en-IN" sz="2327" spc="9" strike="noStrike" baseline="26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327" spc="579" strike="noStrike" baseline="26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Double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hashing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{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f(i)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 * </a:t>
            </a: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027" spc="-18" strike="noStrike" baseline="-1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</a:t>
            </a:r>
            <a:r>
              <a:rPr b="0" i="1" lang="en-IN" sz="24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7B55FD41-3363-4A49-971B-07222BD7655D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2901600" y="511920"/>
            <a:ext cx="33411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</a:t>
            </a:r>
            <a:r>
              <a:rPr b="1" lang="en-IN" sz="39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765360" y="1263240"/>
            <a:ext cx="7445880" cy="47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1280" bIns="0"/>
          <a:p>
            <a:pPr marL="355680" indent="-342360">
              <a:lnSpc>
                <a:spcPts val="431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probing,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resolved </a:t>
            </a:r>
            <a:r>
              <a:rPr b="0" lang="en-IN" sz="32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 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sequentially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scanning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array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(with  wraparound)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until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empty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3200" spc="3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found.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i.e. </a:t>
            </a:r>
            <a:r>
              <a:rPr b="0" i="1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of </a:t>
            </a:r>
            <a:r>
              <a:rPr b="0" i="1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typically </a:t>
            </a:r>
            <a:r>
              <a:rPr b="0" i="1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f(i)=</a:t>
            </a:r>
            <a:r>
              <a:rPr b="0" i="1" lang="en-IN" sz="2750" spc="27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ts val="383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 items with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keys: </a:t>
            </a: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89, 18, 49, 58,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into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 empty hash</a:t>
            </a:r>
            <a:r>
              <a:rPr b="0" lang="en-IN" sz="2750" spc="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750" spc="-15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hash(x)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x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56320" indent="-227880">
              <a:lnSpc>
                <a:spcPct val="100000"/>
              </a:lnSpc>
              <a:buClr>
                <a:srgbClr val="000000"/>
              </a:buClr>
              <a:buFont typeface="Times New Roman"/>
              <a:buChar char="•"/>
            </a:pP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f(i)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</a:t>
            </a:r>
            <a:r>
              <a:rPr b="0" i="1" lang="en-IN" sz="2400" spc="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05920" y="138240"/>
            <a:ext cx="1777320" cy="15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 20.4 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Linear probing 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hash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table</a:t>
            </a:r>
            <a:r>
              <a:rPr b="0" lang="en-IN" sz="2000" spc="-30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</a:t>
            </a:r>
            <a:r>
              <a:rPr b="0" lang="en-IN" sz="2000" spc="-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2274840" y="360720"/>
            <a:ext cx="5901480" cy="5705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3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31570969-C2B7-4EBD-932A-B5057F89FEB0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205920" y="138240"/>
            <a:ext cx="163008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</a:t>
            </a:r>
            <a:r>
              <a:rPr b="1" lang="en-IN" sz="2400" spc="-19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20.6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205920" y="500400"/>
            <a:ext cx="2134800" cy="27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quadratic  probing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</a:t>
            </a:r>
            <a:r>
              <a:rPr b="0" lang="en-IN" sz="2000" spc="-28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insertion (note</a:t>
            </a:r>
            <a:r>
              <a:rPr b="0" lang="en-IN" sz="2000" spc="-3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was 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poorly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chosen  because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prime</a:t>
            </a:r>
            <a:r>
              <a:rPr b="0" lang="en-IN" sz="20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576520" y="371160"/>
            <a:ext cx="6017760" cy="5833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4"/>
          <p:cNvSpPr/>
          <p:nvPr/>
        </p:nvSpPr>
        <p:spPr>
          <a:xfrm>
            <a:off x="3588480" y="6300360"/>
            <a:ext cx="196920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05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CENG </a:t>
            </a:r>
            <a:r>
              <a:rPr b="0" lang="en-IN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213 Data</a:t>
            </a:r>
            <a:r>
              <a:rPr b="0" lang="en-IN" sz="140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DFDBC063-E514-436F-A94B-DD928DB06871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901600" y="511920"/>
            <a:ext cx="33411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</a:t>
            </a:r>
            <a:r>
              <a:rPr b="1" lang="en-IN" sz="39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193400" y="1621440"/>
            <a:ext cx="7285680" cy="4164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3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5DBA5374-8BC4-440D-ABD9-EB0BD4A68FCD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332B41A3-0BE6-460A-8E6E-85542DD4E29F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520360" y="511920"/>
            <a:ext cx="41025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Quadratic</a:t>
            </a:r>
            <a:r>
              <a:rPr b="1" lang="en-IN" sz="39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65360" y="1129680"/>
            <a:ext cx="7499880" cy="50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355680" indent="-342360">
              <a:lnSpc>
                <a:spcPts val="373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Quadratic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eliminates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primary clustering 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</a:t>
            </a:r>
            <a:r>
              <a:rPr b="0" lang="en-IN" sz="2750" spc="28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750" spc="-33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quadratic.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popular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choice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f(i)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</a:t>
            </a:r>
            <a:r>
              <a:rPr b="0" i="1" lang="en-IN" sz="2400" spc="-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i="1" lang="en-IN" sz="2327" spc="26" strike="noStrike" baseline="26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lang="en-IN" sz="24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91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evaluates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a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inconclusive,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try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 +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r>
              <a:rPr b="0" lang="en-IN" sz="2777" spc="32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h+2</a:t>
            </a:r>
            <a:r>
              <a:rPr b="0" lang="en-IN" sz="2777" spc="26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…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lang="en-IN" sz="2777" spc="-46" strike="noStrike" baseline="2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ts val="338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i.e. </a:t>
            </a: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examines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1,4,9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400" spc="-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away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from</a:t>
            </a: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5640">
              <a:lnSpc>
                <a:spcPts val="338"/>
              </a:lnSpc>
            </a:pP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original</a:t>
            </a:r>
            <a:r>
              <a:rPr b="0" lang="en-IN" sz="240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9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Remember that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subsequent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 points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quadratic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</a:t>
            </a:r>
            <a:r>
              <a:rPr b="0" lang="en-IN" sz="2750" spc="-3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750" spc="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positions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from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original  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</a:t>
            </a:r>
            <a:r>
              <a:rPr b="0" i="1" lang="en-IN" sz="275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point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05920" y="138240"/>
            <a:ext cx="163008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</a:t>
            </a:r>
            <a:r>
              <a:rPr b="1" lang="en-IN" sz="2400" spc="-19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20.6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205920" y="500400"/>
            <a:ext cx="2134800" cy="27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quadratic  probing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</a:t>
            </a:r>
            <a:r>
              <a:rPr b="0" lang="en-IN" sz="2000" spc="-28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insertion (note</a:t>
            </a:r>
            <a:r>
              <a:rPr b="0" lang="en-IN" sz="2000" spc="-3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was 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poorly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chosen  because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prime</a:t>
            </a:r>
            <a:r>
              <a:rPr b="0" lang="en-IN" sz="20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2576520" y="371160"/>
            <a:ext cx="6017760" cy="5833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4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7C45FB1F-A9B0-4EF3-B8BA-F32E9314B5EA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2520360" y="511920"/>
            <a:ext cx="41025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Quadratic</a:t>
            </a:r>
            <a:r>
              <a:rPr b="1" lang="en-IN" sz="39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729000" y="1722240"/>
            <a:ext cx="7666560" cy="3323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7C293F81-90D0-49DA-9C0D-4E3616F3D668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C5CABC9E-A1E3-4822-B496-A9CDE20DB5EE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2835000" y="511920"/>
            <a:ext cx="34772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Double</a:t>
            </a:r>
            <a:r>
              <a:rPr b="1" lang="en-IN" sz="3950" spc="17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65360" y="1434960"/>
            <a:ext cx="7580520" cy="53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355680" indent="-342360">
              <a:lnSpc>
                <a:spcPts val="373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second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used to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drive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resolution.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f(i)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i *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027" spc="-18" strike="noStrike" baseline="-1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383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apply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second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x and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at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distance </a:t>
            </a:r>
            <a:r>
              <a:rPr b="0" i="1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327" spc="9" strike="noStrike" baseline="-19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(x), 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2*hash</a:t>
            </a:r>
            <a:r>
              <a:rPr b="0" i="1" lang="en-IN" sz="2327" spc="26" strike="noStrike" baseline="-19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(x), …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</a:t>
            </a:r>
            <a:r>
              <a:rPr b="0" lang="en-IN" sz="2750" spc="-23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777" spc="18" strike="noStrike" baseline="-1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must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never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evaluate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</a:t>
            </a:r>
            <a:r>
              <a:rPr b="0" lang="en-IN" sz="2750" spc="66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zero.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ts val="338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e.g.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Let 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327" spc="-9" strike="noStrike" baseline="-19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x mod 9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try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99 in</a:t>
            </a:r>
            <a:r>
              <a:rPr b="0" lang="en-IN" sz="240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5640">
              <a:lnSpc>
                <a:spcPts val="338"/>
              </a:lnSpc>
            </a:pP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previous</a:t>
            </a:r>
            <a:r>
              <a:rPr b="0" lang="en-IN" sz="2400" spc="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375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</a:t>
            </a:r>
            <a:r>
              <a:rPr b="0" lang="en-IN" sz="2750" spc="-25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777" spc="18" strike="noStrike" baseline="-1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</a:t>
            </a:r>
            <a:r>
              <a:rPr b="0" i="1" lang="en-IN" sz="275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 – </a:t>
            </a:r>
            <a:r>
              <a:rPr b="0" i="1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 x </a:t>
            </a:r>
            <a:r>
              <a:rPr b="0" i="1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 </a:t>
            </a:r>
            <a:r>
              <a:rPr b="0" i="1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R)</a:t>
            </a:r>
            <a:r>
              <a:rPr b="0" i="1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with 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smaller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will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work</a:t>
            </a:r>
            <a:r>
              <a:rPr b="0" lang="en-IN" sz="2750" spc="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well.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e.g. </a:t>
            </a: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try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 = 7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previous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example.(7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x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</a:t>
            </a:r>
            <a:r>
              <a:rPr b="0" lang="en-IN" sz="2400" spc="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312000" y="511920"/>
            <a:ext cx="221184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1" lang="en-IN" sz="39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1" lang="en-IN" sz="395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1" lang="en-IN" sz="3950" spc="-2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1" lang="en-IN" sz="39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1" lang="en-IN" sz="3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995640" y="2276640"/>
            <a:ext cx="1080720" cy="1676520"/>
          </a:xfrm>
          <a:prstGeom prst="rect">
            <a:avLst/>
          </a:prstGeom>
          <a:solidFill>
            <a:srgbClr val="eaeaea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00" indent="2095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00" indent="209520">
              <a:lnSpc>
                <a:spcPct val="100000"/>
              </a:lnSpc>
            </a:pPr>
            <a:r>
              <a:rPr b="1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  </a:t>
            </a:r>
            <a:r>
              <a:rPr b="1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</a:t>
            </a:r>
            <a:r>
              <a:rPr b="1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1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io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00" indent="2095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800" indent="20952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5076720" y="3319560"/>
            <a:ext cx="718560" cy="75600"/>
          </a:xfrm>
          <a:custGeom>
            <a:avLst/>
            <a:gdLst/>
            <a:ahLst/>
            <a:rect l="l" t="t" r="r" b="b"/>
            <a:pathLst>
              <a:path w="719454" h="76200">
                <a:moveTo>
                  <a:pt x="642874" y="0"/>
                </a:moveTo>
                <a:lnTo>
                  <a:pt x="642874" y="76200"/>
                </a:lnTo>
                <a:lnTo>
                  <a:pt x="700024" y="47625"/>
                </a:lnTo>
                <a:lnTo>
                  <a:pt x="655574" y="47625"/>
                </a:lnTo>
                <a:lnTo>
                  <a:pt x="655574" y="28575"/>
                </a:lnTo>
                <a:lnTo>
                  <a:pt x="700024" y="28575"/>
                </a:lnTo>
                <a:lnTo>
                  <a:pt x="642874" y="0"/>
                </a:lnTo>
                <a:close/>
                <a:moveTo>
                  <a:pt x="64287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42874" y="47625"/>
                </a:lnTo>
                <a:lnTo>
                  <a:pt x="642874" y="28575"/>
                </a:lnTo>
                <a:close/>
                <a:moveTo>
                  <a:pt x="700024" y="28575"/>
                </a:moveTo>
                <a:lnTo>
                  <a:pt x="655574" y="28575"/>
                </a:lnTo>
                <a:lnTo>
                  <a:pt x="655574" y="47625"/>
                </a:lnTo>
                <a:lnTo>
                  <a:pt x="700024" y="47625"/>
                </a:lnTo>
                <a:lnTo>
                  <a:pt x="719074" y="38100"/>
                </a:lnTo>
                <a:lnTo>
                  <a:pt x="700024" y="285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3203640" y="3319560"/>
            <a:ext cx="791640" cy="75600"/>
          </a:xfrm>
          <a:custGeom>
            <a:avLst/>
            <a:gdLst/>
            <a:ahLst/>
            <a:rect l="l" t="t" r="r" b="b"/>
            <a:pathLst>
              <a:path w="792479" h="76200">
                <a:moveTo>
                  <a:pt x="715899" y="0"/>
                </a:moveTo>
                <a:lnTo>
                  <a:pt x="715899" y="76200"/>
                </a:lnTo>
                <a:lnTo>
                  <a:pt x="773049" y="47625"/>
                </a:lnTo>
                <a:lnTo>
                  <a:pt x="728599" y="47625"/>
                </a:lnTo>
                <a:lnTo>
                  <a:pt x="728599" y="28575"/>
                </a:lnTo>
                <a:lnTo>
                  <a:pt x="773049" y="28575"/>
                </a:lnTo>
                <a:lnTo>
                  <a:pt x="715899" y="0"/>
                </a:lnTo>
                <a:close/>
                <a:moveTo>
                  <a:pt x="715899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15899" y="47625"/>
                </a:lnTo>
                <a:lnTo>
                  <a:pt x="715899" y="28575"/>
                </a:lnTo>
                <a:close/>
                <a:moveTo>
                  <a:pt x="773049" y="28575"/>
                </a:moveTo>
                <a:lnTo>
                  <a:pt x="728599" y="28575"/>
                </a:lnTo>
                <a:lnTo>
                  <a:pt x="728599" y="47625"/>
                </a:lnTo>
                <a:lnTo>
                  <a:pt x="773049" y="47625"/>
                </a:lnTo>
                <a:lnTo>
                  <a:pt x="792099" y="38100"/>
                </a:lnTo>
                <a:lnTo>
                  <a:pt x="773049" y="285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1244160" y="2808000"/>
            <a:ext cx="141948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0640" bIns="0"/>
          <a:p>
            <a:pPr marL="22320">
              <a:lnSpc>
                <a:spcPct val="100000"/>
              </a:lnSpc>
            </a:pPr>
            <a:r>
              <a:rPr b="1" lang="en-IN" sz="18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</a:t>
            </a:r>
            <a:r>
              <a:rPr b="1" lang="en-IN" sz="18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 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31250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960">
              <a:lnSpc>
                <a:spcPct val="100000"/>
              </a:lnSpc>
            </a:pPr>
            <a:r>
              <a:rPr b="1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dave</a:t>
            </a:r>
            <a:r>
              <a:rPr b="1" lang="en-IN" sz="1800" spc="-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27500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mary</a:t>
            </a:r>
            <a:r>
              <a:rPr b="1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28200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1244160" y="2150280"/>
            <a:ext cx="1256040" cy="6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indent="291600">
              <a:lnSpc>
                <a:spcPct val="13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Items  </a:t>
            </a:r>
            <a:r>
              <a:rPr b="1" lang="en-IN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john</a:t>
            </a:r>
            <a:r>
              <a:rPr b="1" lang="en-IN" sz="1800" spc="3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25000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7104240" y="1013400"/>
            <a:ext cx="610200" cy="110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/>
          <a:p>
            <a:pPr marL="12600">
              <a:lnSpc>
                <a:spcPct val="100000"/>
              </a:lnSpc>
            </a:pPr>
            <a:r>
              <a:rPr b="1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  </a:t>
            </a:r>
            <a:r>
              <a:rPr b="1" lang="en-IN" sz="18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</a:t>
            </a:r>
            <a:r>
              <a:rPr b="1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</a:t>
            </a:r>
            <a:r>
              <a:rPr b="1" lang="en-IN" sz="18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3429000" y="3019680"/>
            <a:ext cx="3776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IN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1152000" y="3960000"/>
            <a:ext cx="718560" cy="286920"/>
          </a:xfrm>
          <a:custGeom>
            <a:avLst/>
            <a:gdLst/>
            <a:ahLst/>
            <a:rect l="l" t="t" r="r" b="b"/>
            <a:pathLst>
              <a:path w="719455" h="287654">
                <a:moveTo>
                  <a:pt x="719137" y="0"/>
                </a:moveTo>
                <a:lnTo>
                  <a:pt x="714432" y="55929"/>
                </a:lnTo>
                <a:lnTo>
                  <a:pt x="701595" y="101584"/>
                </a:lnTo>
                <a:lnTo>
                  <a:pt x="682543" y="132355"/>
                </a:lnTo>
                <a:lnTo>
                  <a:pt x="659193" y="143637"/>
                </a:lnTo>
                <a:lnTo>
                  <a:pt x="419544" y="143637"/>
                </a:lnTo>
                <a:lnTo>
                  <a:pt x="396194" y="154936"/>
                </a:lnTo>
                <a:lnTo>
                  <a:pt x="377142" y="185737"/>
                </a:lnTo>
                <a:lnTo>
                  <a:pt x="364305" y="231397"/>
                </a:lnTo>
                <a:lnTo>
                  <a:pt x="359600" y="287274"/>
                </a:lnTo>
                <a:lnTo>
                  <a:pt x="354877" y="231397"/>
                </a:lnTo>
                <a:lnTo>
                  <a:pt x="342010" y="185737"/>
                </a:lnTo>
                <a:lnTo>
                  <a:pt x="322953" y="154936"/>
                </a:lnTo>
                <a:lnTo>
                  <a:pt x="299656" y="143637"/>
                </a:lnTo>
                <a:lnTo>
                  <a:pt x="59931" y="143637"/>
                </a:lnTo>
                <a:lnTo>
                  <a:pt x="36604" y="132355"/>
                </a:lnTo>
                <a:lnTo>
                  <a:pt x="17554" y="101584"/>
                </a:lnTo>
                <a:lnTo>
                  <a:pt x="4710" y="55929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0"/>
          <p:cNvSpPr/>
          <p:nvPr/>
        </p:nvSpPr>
        <p:spPr>
          <a:xfrm>
            <a:off x="1234440" y="4558320"/>
            <a:ext cx="3776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1"/>
          <p:cNvSpPr/>
          <p:nvPr/>
        </p:nvSpPr>
        <p:spPr>
          <a:xfrm>
            <a:off x="6362640" y="4781520"/>
            <a:ext cx="2266200" cy="389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2"/>
          <p:cNvSpPr/>
          <p:nvPr/>
        </p:nvSpPr>
        <p:spPr>
          <a:xfrm>
            <a:off x="6299280" y="4869000"/>
            <a:ext cx="2233080" cy="360000"/>
          </a:xfrm>
          <a:custGeom>
            <a:avLst/>
            <a:gdLst/>
            <a:ahLst/>
            <a:rect l="l" t="t" r="r" b="b"/>
            <a:pathLst>
              <a:path w="2233929" h="360679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3"/>
          <p:cNvSpPr/>
          <p:nvPr/>
        </p:nvSpPr>
        <p:spPr>
          <a:xfrm>
            <a:off x="6299280" y="4869000"/>
            <a:ext cx="2233080" cy="360000"/>
          </a:xfrm>
          <a:custGeom>
            <a:avLst/>
            <a:gdLst/>
            <a:ahLst/>
            <a:rect l="l" t="t" r="r" b="b"/>
            <a:pathLst>
              <a:path w="2233929" h="360679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4"/>
          <p:cNvSpPr/>
          <p:nvPr/>
        </p:nvSpPr>
        <p:spPr>
          <a:xfrm>
            <a:off x="6362640" y="4419720"/>
            <a:ext cx="2266200" cy="389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5"/>
          <p:cNvSpPr/>
          <p:nvPr/>
        </p:nvSpPr>
        <p:spPr>
          <a:xfrm>
            <a:off x="6299280" y="4508640"/>
            <a:ext cx="2233080" cy="360000"/>
          </a:xfrm>
          <a:custGeom>
            <a:avLst/>
            <a:gdLst/>
            <a:ahLst/>
            <a:rect l="l" t="t" r="r" b="b"/>
            <a:pathLst>
              <a:path w="2233929" h="360679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6"/>
          <p:cNvSpPr/>
          <p:nvPr/>
        </p:nvSpPr>
        <p:spPr>
          <a:xfrm>
            <a:off x="6299280" y="4508640"/>
            <a:ext cx="2233080" cy="360000"/>
          </a:xfrm>
          <a:custGeom>
            <a:avLst/>
            <a:gdLst/>
            <a:ahLst/>
            <a:rect l="l" t="t" r="r" b="b"/>
            <a:pathLst>
              <a:path w="2233929" h="360679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7"/>
          <p:cNvSpPr/>
          <p:nvPr/>
        </p:nvSpPr>
        <p:spPr>
          <a:xfrm>
            <a:off x="6095520" y="1576080"/>
            <a:ext cx="171360" cy="36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2880" bIns="0"/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6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6362640" y="4057560"/>
            <a:ext cx="2266200" cy="3898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9"/>
          <p:cNvSpPr/>
          <p:nvPr/>
        </p:nvSpPr>
        <p:spPr>
          <a:xfrm>
            <a:off x="6753240" y="4029120"/>
            <a:ext cx="1551960" cy="4946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0"/>
          <p:cNvSpPr/>
          <p:nvPr/>
        </p:nvSpPr>
        <p:spPr>
          <a:xfrm>
            <a:off x="6299280" y="4149720"/>
            <a:ext cx="2233080" cy="360000"/>
          </a:xfrm>
          <a:custGeom>
            <a:avLst/>
            <a:gdLst/>
            <a:ahLst/>
            <a:rect l="l" t="t" r="r" b="b"/>
            <a:pathLst>
              <a:path w="2233929" h="360679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1"/>
          <p:cNvSpPr/>
          <p:nvPr/>
        </p:nvSpPr>
        <p:spPr>
          <a:xfrm>
            <a:off x="6299280" y="4149720"/>
            <a:ext cx="2233080" cy="3135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/>
          <a:p>
            <a:pPr marL="525240">
              <a:lnSpc>
                <a:spcPct val="100000"/>
              </a:lnSpc>
            </a:pPr>
            <a:r>
              <a:rPr b="0" lang="en-IN" sz="18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mary</a:t>
            </a:r>
            <a:r>
              <a:rPr b="0" lang="en-IN" sz="18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28200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2"/>
          <p:cNvSpPr/>
          <p:nvPr/>
        </p:nvSpPr>
        <p:spPr>
          <a:xfrm>
            <a:off x="6362640" y="3695760"/>
            <a:ext cx="2266200" cy="3898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3"/>
          <p:cNvSpPr/>
          <p:nvPr/>
        </p:nvSpPr>
        <p:spPr>
          <a:xfrm>
            <a:off x="6762600" y="3666960"/>
            <a:ext cx="1542240" cy="4946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4"/>
          <p:cNvSpPr/>
          <p:nvPr/>
        </p:nvSpPr>
        <p:spPr>
          <a:xfrm>
            <a:off x="6299280" y="3789360"/>
            <a:ext cx="2233080" cy="360000"/>
          </a:xfrm>
          <a:custGeom>
            <a:avLst/>
            <a:gdLst/>
            <a:ahLst/>
            <a:rect l="l" t="t" r="r" b="b"/>
            <a:pathLst>
              <a:path w="2233929" h="360679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5"/>
          <p:cNvSpPr/>
          <p:nvPr/>
        </p:nvSpPr>
        <p:spPr>
          <a:xfrm>
            <a:off x="6299280" y="3788640"/>
            <a:ext cx="2233080" cy="3135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/>
          <a:p>
            <a:pPr marL="534600">
              <a:lnSpc>
                <a:spcPct val="100000"/>
              </a:lnSpc>
            </a:pP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dave</a:t>
            </a:r>
            <a:r>
              <a:rPr b="0" lang="en-IN" sz="1800" spc="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27500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6"/>
          <p:cNvSpPr/>
          <p:nvPr/>
        </p:nvSpPr>
        <p:spPr>
          <a:xfrm>
            <a:off x="6362640" y="3333600"/>
            <a:ext cx="2266200" cy="38988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7"/>
          <p:cNvSpPr/>
          <p:nvPr/>
        </p:nvSpPr>
        <p:spPr>
          <a:xfrm>
            <a:off x="6299280" y="3427560"/>
            <a:ext cx="2233080" cy="360000"/>
          </a:xfrm>
          <a:custGeom>
            <a:avLst/>
            <a:gdLst/>
            <a:ahLst/>
            <a:rect l="l" t="t" r="r" b="b"/>
            <a:pathLst>
              <a:path w="2233929" h="360679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8"/>
          <p:cNvSpPr/>
          <p:nvPr/>
        </p:nvSpPr>
        <p:spPr>
          <a:xfrm>
            <a:off x="6299280" y="3427560"/>
            <a:ext cx="2233080" cy="360000"/>
          </a:xfrm>
          <a:custGeom>
            <a:avLst/>
            <a:gdLst/>
            <a:ahLst/>
            <a:rect l="l" t="t" r="r" b="b"/>
            <a:pathLst>
              <a:path w="2233929" h="360679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9"/>
          <p:cNvSpPr/>
          <p:nvPr/>
        </p:nvSpPr>
        <p:spPr>
          <a:xfrm>
            <a:off x="6362640" y="2981160"/>
            <a:ext cx="2266200" cy="38988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0"/>
          <p:cNvSpPr/>
          <p:nvPr/>
        </p:nvSpPr>
        <p:spPr>
          <a:xfrm>
            <a:off x="6829560" y="2952720"/>
            <a:ext cx="1399320" cy="49464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1"/>
          <p:cNvSpPr/>
          <p:nvPr/>
        </p:nvSpPr>
        <p:spPr>
          <a:xfrm>
            <a:off x="6299280" y="3068640"/>
            <a:ext cx="2233080" cy="360000"/>
          </a:xfrm>
          <a:custGeom>
            <a:avLst/>
            <a:gdLst/>
            <a:ahLst/>
            <a:rect l="l" t="t" r="r" b="b"/>
            <a:pathLst>
              <a:path w="2233929" h="360679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2"/>
          <p:cNvSpPr/>
          <p:nvPr/>
        </p:nvSpPr>
        <p:spPr>
          <a:xfrm>
            <a:off x="6299280" y="3068640"/>
            <a:ext cx="2233080" cy="3124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/>
          <a:p>
            <a:pPr marL="601920">
              <a:lnSpc>
                <a:spcPct val="100000"/>
              </a:lnSpc>
            </a:pPr>
            <a:r>
              <a:rPr b="0" lang="en-IN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phil</a:t>
            </a:r>
            <a:r>
              <a:rPr b="0" lang="en-IN" sz="18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31250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33"/>
          <p:cNvSpPr/>
          <p:nvPr/>
        </p:nvSpPr>
        <p:spPr>
          <a:xfrm>
            <a:off x="6362640" y="2619360"/>
            <a:ext cx="2266200" cy="38988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4"/>
          <p:cNvSpPr/>
          <p:nvPr/>
        </p:nvSpPr>
        <p:spPr>
          <a:xfrm>
            <a:off x="6791400" y="2590920"/>
            <a:ext cx="1475640" cy="49464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5"/>
          <p:cNvSpPr/>
          <p:nvPr/>
        </p:nvSpPr>
        <p:spPr>
          <a:xfrm>
            <a:off x="6299280" y="2708280"/>
            <a:ext cx="2233080" cy="360000"/>
          </a:xfrm>
          <a:custGeom>
            <a:avLst/>
            <a:gdLst/>
            <a:ahLst/>
            <a:rect l="l" t="t" r="r" b="b"/>
            <a:pathLst>
              <a:path w="2233929" h="360680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6"/>
          <p:cNvSpPr/>
          <p:nvPr/>
        </p:nvSpPr>
        <p:spPr>
          <a:xfrm>
            <a:off x="6299280" y="2708280"/>
            <a:ext cx="2233080" cy="3117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marL="563760">
              <a:lnSpc>
                <a:spcPct val="100000"/>
              </a:lnSpc>
            </a:pPr>
            <a:r>
              <a:rPr b="0" lang="en-IN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john</a:t>
            </a:r>
            <a:r>
              <a:rPr b="0" lang="en-IN" sz="18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25000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7"/>
          <p:cNvSpPr/>
          <p:nvPr/>
        </p:nvSpPr>
        <p:spPr>
          <a:xfrm>
            <a:off x="6362640" y="2257560"/>
            <a:ext cx="2266200" cy="38988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8"/>
          <p:cNvSpPr/>
          <p:nvPr/>
        </p:nvSpPr>
        <p:spPr>
          <a:xfrm>
            <a:off x="6299280" y="2347920"/>
            <a:ext cx="2233080" cy="360000"/>
          </a:xfrm>
          <a:custGeom>
            <a:avLst/>
            <a:gdLst/>
            <a:ahLst/>
            <a:rect l="l" t="t" r="r" b="b"/>
            <a:pathLst>
              <a:path w="2233929" h="360680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9"/>
          <p:cNvSpPr/>
          <p:nvPr/>
        </p:nvSpPr>
        <p:spPr>
          <a:xfrm>
            <a:off x="6299280" y="2347920"/>
            <a:ext cx="2233080" cy="360000"/>
          </a:xfrm>
          <a:custGeom>
            <a:avLst/>
            <a:gdLst/>
            <a:ahLst/>
            <a:rect l="l" t="t" r="r" b="b"/>
            <a:pathLst>
              <a:path w="2233929" h="360680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0"/>
          <p:cNvSpPr/>
          <p:nvPr/>
        </p:nvSpPr>
        <p:spPr>
          <a:xfrm>
            <a:off x="6362640" y="1895400"/>
            <a:ext cx="2266200" cy="38988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1"/>
          <p:cNvSpPr/>
          <p:nvPr/>
        </p:nvSpPr>
        <p:spPr>
          <a:xfrm>
            <a:off x="6299280" y="1989000"/>
            <a:ext cx="2233080" cy="360000"/>
          </a:xfrm>
          <a:custGeom>
            <a:avLst/>
            <a:gdLst/>
            <a:ahLst/>
            <a:rect l="l" t="t" r="r" b="b"/>
            <a:pathLst>
              <a:path w="2233929" h="360680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2"/>
          <p:cNvSpPr/>
          <p:nvPr/>
        </p:nvSpPr>
        <p:spPr>
          <a:xfrm>
            <a:off x="6299280" y="1989000"/>
            <a:ext cx="2233080" cy="360000"/>
          </a:xfrm>
          <a:custGeom>
            <a:avLst/>
            <a:gdLst/>
            <a:ahLst/>
            <a:rect l="l" t="t" r="r" b="b"/>
            <a:pathLst>
              <a:path w="2233929" h="360680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3"/>
          <p:cNvSpPr/>
          <p:nvPr/>
        </p:nvSpPr>
        <p:spPr>
          <a:xfrm>
            <a:off x="6362640" y="1533600"/>
            <a:ext cx="2266200" cy="39924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4"/>
          <p:cNvSpPr/>
          <p:nvPr/>
        </p:nvSpPr>
        <p:spPr>
          <a:xfrm>
            <a:off x="6299280" y="1629000"/>
            <a:ext cx="2233080" cy="360000"/>
          </a:xfrm>
          <a:custGeom>
            <a:avLst/>
            <a:gdLst/>
            <a:ahLst/>
            <a:rect l="l" t="t" r="r" b="b"/>
            <a:pathLst>
              <a:path w="2233929" h="360680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5"/>
          <p:cNvSpPr/>
          <p:nvPr/>
        </p:nvSpPr>
        <p:spPr>
          <a:xfrm>
            <a:off x="6299280" y="1629000"/>
            <a:ext cx="2233080" cy="360000"/>
          </a:xfrm>
          <a:custGeom>
            <a:avLst/>
            <a:gdLst/>
            <a:ahLst/>
            <a:rect l="l" t="t" r="r" b="b"/>
            <a:pathLst>
              <a:path w="2233929" h="360680">
                <a:moveTo>
                  <a:pt x="0" y="360362"/>
                </a:moveTo>
                <a:lnTo>
                  <a:pt x="2233676" y="360362"/>
                </a:lnTo>
                <a:lnTo>
                  <a:pt x="223367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46"/>
          <p:cNvSpPr/>
          <p:nvPr/>
        </p:nvSpPr>
        <p:spPr>
          <a:xfrm>
            <a:off x="8266320" y="6300360"/>
            <a:ext cx="1407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B23F30A2-F548-4B87-8ACB-C2ED7F2D4DAD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681560" y="511920"/>
            <a:ext cx="578160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Open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Addressing</a:t>
            </a:r>
            <a:r>
              <a:rPr b="1" lang="en-IN" sz="3950" spc="21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581480" y="1321920"/>
            <a:ext cx="6285240" cy="49705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82822668-C39B-4E1F-81F9-1427335F4B23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33DB6725-532A-4A48-B49D-8026150F4DBD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2835000" y="511920"/>
            <a:ext cx="34657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Find </a:t>
            </a:r>
            <a:r>
              <a:rPr b="1" lang="en-IN" sz="39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</a:t>
            </a:r>
            <a:r>
              <a:rPr b="1" lang="en-IN" sz="3950" spc="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Delete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65360" y="1463760"/>
            <a:ext cx="7415280" cy="453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find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algorithm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follows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same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  </a:t>
            </a:r>
            <a:r>
              <a:rPr b="0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sequence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</a:t>
            </a:r>
            <a:r>
              <a:rPr b="0" lang="en-IN" sz="3200" spc="22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algorithm.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find for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58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would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involve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r>
            <a:r>
              <a:rPr b="0" lang="en-IN" sz="275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find for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19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would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involve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r>
            <a:r>
              <a:rPr b="0" lang="en-IN" sz="275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1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</a:t>
            </a:r>
            <a:r>
              <a:rPr b="0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must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</a:t>
            </a:r>
            <a:r>
              <a:rPr b="0" i="1" lang="en-IN" sz="32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lazy </a:t>
            </a:r>
            <a:r>
              <a:rPr b="0" i="1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deletion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(i.e.</a:t>
            </a:r>
            <a:r>
              <a:rPr b="0" lang="en-IN" sz="3200" spc="-1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marking 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items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</a:t>
            </a:r>
            <a:r>
              <a:rPr b="0" lang="en-IN" sz="3200" spc="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deleted)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Standard</a:t>
            </a:r>
            <a:r>
              <a:rPr b="0" lang="en-IN" sz="2750" spc="25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deletion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(i.e.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physically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removing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item)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cannot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</a:t>
            </a:r>
            <a:r>
              <a:rPr b="0" lang="en-IN" sz="2750" spc="3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performed.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e.g.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remove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89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from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lang="en-IN" sz="2750" spc="5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2C40F394-0799-49EA-8FD6-E8D7B9F4414C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2444040" y="511920"/>
            <a:ext cx="428868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Clustering</a:t>
            </a:r>
            <a:r>
              <a:rPr b="1" lang="en-IN" sz="3950" spc="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765360" y="1415880"/>
            <a:ext cx="7429320" cy="453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1280" bIns="0"/>
          <a:p>
            <a:pPr marL="355680" indent="-342360">
              <a:lnSpc>
                <a:spcPts val="431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long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32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big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enough,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32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free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 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 </a:t>
            </a:r>
            <a:r>
              <a:rPr b="0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always </a:t>
            </a:r>
            <a:r>
              <a:rPr b="0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found,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time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 </a:t>
            </a:r>
            <a:r>
              <a:rPr b="0" lang="en-IN" sz="32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 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quite</a:t>
            </a:r>
            <a:r>
              <a:rPr b="0" lang="en-IN" sz="3200" spc="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large.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429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Worse, </a:t>
            </a:r>
            <a:r>
              <a:rPr b="0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even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relatively </a:t>
            </a:r>
            <a:r>
              <a:rPr b="0" lang="en-IN" sz="32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empty, 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blocks of </a:t>
            </a:r>
            <a:r>
              <a:rPr b="0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occupied cells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start</a:t>
            </a:r>
            <a:r>
              <a:rPr b="0" lang="en-IN" sz="3200" spc="3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forming.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 </a:t>
            </a:r>
            <a:r>
              <a:rPr b="0" lang="en-IN" sz="32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effect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known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i="1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primary</a:t>
            </a:r>
            <a:r>
              <a:rPr b="0" i="1" lang="en-IN" sz="3200" spc="-4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clustering</a:t>
            </a:r>
            <a:r>
              <a:rPr b="0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89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Any key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hashes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into the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cluster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will 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require </a:t>
            </a:r>
            <a:r>
              <a:rPr b="0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several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attempts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resolve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collision,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then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will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add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3200" spc="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cluster.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B9AF7F7D-7CB0-4578-B67A-54B49A703A5D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2358360" y="511920"/>
            <a:ext cx="444348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Analysis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</a:t>
            </a:r>
            <a:r>
              <a:rPr b="1" lang="en-IN" sz="3950" spc="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765360" y="1473120"/>
            <a:ext cx="7372800" cy="40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/>
          <a:p>
            <a:pPr marL="355680" indent="-342360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examined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</a:t>
            </a:r>
            <a:r>
              <a:rPr b="0" lang="en-IN" sz="275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insertion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750" spc="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roughly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10640">
              <a:lnSpc>
                <a:spcPct val="100000"/>
              </a:lnSpc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(1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1/(1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–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λ)</a:t>
            </a:r>
            <a:r>
              <a:rPr b="0" lang="en-IN" sz="2777" spc="-1" strike="noStrike" baseline="2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</a:t>
            </a:r>
            <a:r>
              <a:rPr b="0" lang="en-IN" sz="2750" spc="23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156320" indent="-227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Proof</a:t>
            </a:r>
            <a:r>
              <a:rPr b="0" lang="en-IN" sz="2000" spc="-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beyond</a:t>
            </a:r>
            <a:r>
              <a:rPr b="0" lang="en-IN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scope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text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book.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half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full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obtain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2.5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examined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during an</a:t>
            </a:r>
            <a:r>
              <a:rPr b="0" lang="en-IN" sz="2750" spc="-36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Primary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clustering 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750" spc="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0" lang="en-IN" sz="27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at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high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factors.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half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empty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effect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disastrous.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3F9089FC-49E8-42D3-8661-E2DCA326E64F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2806560" y="511920"/>
            <a:ext cx="354060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Analysis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</a:t>
            </a:r>
            <a:r>
              <a:rPr b="1" lang="en-IN" sz="395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65360" y="1434960"/>
            <a:ext cx="7546320" cy="46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355680" indent="-342360">
              <a:lnSpc>
                <a:spcPts val="373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unsuccessful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costs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same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375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cost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successful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X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equal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cost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inserting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X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at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time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X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was</a:t>
            </a:r>
            <a:r>
              <a:rPr b="0" lang="en-IN" sz="2750" spc="15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 algn="just">
              <a:lnSpc>
                <a:spcPct val="91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λ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0.5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cost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insertion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2.5.  </a:t>
            </a: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cost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finding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newly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inserted 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will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2.5 </a:t>
            </a: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matter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how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many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insertions 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follow.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 algn="just">
              <a:lnSpc>
                <a:spcPct val="9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Thus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cost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successful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insertion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costs over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smaller load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2224800" y="473760"/>
            <a:ext cx="470520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Average </a:t>
            </a:r>
            <a:r>
              <a:rPr b="1" lang="en-IN" sz="3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cost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765360" y="1473120"/>
            <a:ext cx="7623000" cy="30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/>
          <a:p>
            <a:pPr marL="355680" indent="-342360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examined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unsuccessful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roughly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(1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1/(1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–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λ)</a:t>
            </a:r>
            <a:r>
              <a:rPr b="0" lang="en-IN" sz="2777" spc="-1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</a:t>
            </a:r>
            <a:r>
              <a:rPr b="0" lang="en-IN" sz="2750" spc="4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examined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successful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75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approximately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(1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1/(1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–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λ))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</a:t>
            </a:r>
            <a:r>
              <a:rPr b="0" lang="en-IN" sz="2750" spc="17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98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Derived</a:t>
            </a:r>
            <a:r>
              <a:rPr b="0" lang="en-IN" sz="2400" spc="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from: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3308760" y="5178240"/>
            <a:ext cx="175320" cy="360"/>
          </a:xfrm>
          <a:custGeom>
            <a:avLst/>
            <a:gdLst/>
            <a:ahLst/>
            <a:rect l="l" t="t" r="r" b="b"/>
            <a:pathLst>
              <a:path w="175895" h="0">
                <a:moveTo>
                  <a:pt x="0" y="0"/>
                </a:moveTo>
                <a:lnTo>
                  <a:pt x="175763" y="0"/>
                </a:lnTo>
              </a:path>
            </a:pathLst>
          </a:custGeom>
          <a:noFill/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3812040" y="5178240"/>
            <a:ext cx="148680" cy="360"/>
          </a:xfrm>
          <a:custGeom>
            <a:avLst/>
            <a:gdLst/>
            <a:ahLst/>
            <a:rect l="l" t="t" r="r" b="b"/>
            <a:pathLst>
              <a:path w="149225" h="0">
                <a:moveTo>
                  <a:pt x="0" y="0"/>
                </a:moveTo>
                <a:lnTo>
                  <a:pt x="149142" y="0"/>
                </a:lnTo>
              </a:path>
            </a:pathLst>
          </a:custGeom>
          <a:noFill/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"/>
          <p:cNvSpPr/>
          <p:nvPr/>
        </p:nvSpPr>
        <p:spPr>
          <a:xfrm>
            <a:off x="4419000" y="5178240"/>
            <a:ext cx="723960" cy="360"/>
          </a:xfrm>
          <a:custGeom>
            <a:avLst/>
            <a:gdLst/>
            <a:ahLst/>
            <a:rect l="l" t="t" r="r" b="b"/>
            <a:pathLst>
              <a:path w="724535" h="0">
                <a:moveTo>
                  <a:pt x="0" y="0"/>
                </a:moveTo>
                <a:lnTo>
                  <a:pt x="724188" y="0"/>
                </a:lnTo>
              </a:path>
            </a:pathLst>
          </a:custGeom>
          <a:noFill/>
          <a:ln w="10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6"/>
          <p:cNvSpPr/>
          <p:nvPr/>
        </p:nvSpPr>
        <p:spPr>
          <a:xfrm>
            <a:off x="5161320" y="4979160"/>
            <a:ext cx="3549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IN" sz="2927" spc="-168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</a:t>
            </a:r>
            <a:r>
              <a:rPr b="0" i="1" lang="en-IN" sz="195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7C8D6183-F71B-4BAE-8162-15DD869DFED2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5161320" y="5228280"/>
            <a:ext cx="1213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IN" sz="1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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5161320" y="4815720"/>
            <a:ext cx="1213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IN" sz="1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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0"/>
          <p:cNvSpPr/>
          <p:nvPr/>
        </p:nvSpPr>
        <p:spPr>
          <a:xfrm>
            <a:off x="3983040" y="5228280"/>
            <a:ext cx="1213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IN" sz="1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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3518280" y="4791240"/>
            <a:ext cx="268560" cy="81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ts val="166"/>
              </a:lnSpc>
            </a:pPr>
            <a:r>
              <a:rPr b="0" i="1" lang="en-IN" sz="1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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401"/>
              </a:lnSpc>
            </a:pPr>
            <a:r>
              <a:rPr b="0" lang="en-IN" sz="29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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ts val="152"/>
              </a:lnSpc>
            </a:pPr>
            <a:r>
              <a:rPr b="0" lang="en-IN" sz="1150" spc="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x</a:t>
            </a:r>
            <a:r>
              <a:rPr b="0" lang="en-IN" sz="11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</a:t>
            </a:r>
            <a:r>
              <a:rPr b="0" lang="en-IN" sz="1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2"/>
          <p:cNvSpPr/>
          <p:nvPr/>
        </p:nvSpPr>
        <p:spPr>
          <a:xfrm>
            <a:off x="5022000" y="5165280"/>
            <a:ext cx="98280" cy="18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/>
          <a:p>
            <a:pPr marL="12600">
              <a:lnSpc>
                <a:spcPct val="100000"/>
              </a:lnSpc>
            </a:pPr>
            <a:r>
              <a:rPr b="0" lang="en-IN" sz="1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4419360" y="5172840"/>
            <a:ext cx="61704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IN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(1</a:t>
            </a:r>
            <a:r>
              <a:rPr b="0" lang="en-IN" sz="1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</a:t>
            </a:r>
            <a:r>
              <a:rPr b="0" lang="en-IN" sz="1950" spc="-1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19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x</a:t>
            </a:r>
            <a:r>
              <a:rPr b="0" lang="en-IN" sz="19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4"/>
          <p:cNvSpPr/>
          <p:nvPr/>
        </p:nvSpPr>
        <p:spPr>
          <a:xfrm>
            <a:off x="3983040" y="4979160"/>
            <a:ext cx="40140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IN" sz="2927" spc="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</a:t>
            </a:r>
            <a:r>
              <a:rPr b="0" lang="en-IN" sz="1950" spc="14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r>
              <a:rPr b="0" lang="en-IN" sz="1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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3816000" y="5172840"/>
            <a:ext cx="15048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IN" sz="1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6"/>
          <p:cNvSpPr/>
          <p:nvPr/>
        </p:nvSpPr>
        <p:spPr>
          <a:xfrm>
            <a:off x="3812400" y="4823280"/>
            <a:ext cx="104436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IN" sz="1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r>
              <a:rPr b="0" lang="en-IN" sz="1950" spc="-13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927" spc="9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</a:t>
            </a:r>
            <a:r>
              <a:rPr b="0" lang="en-IN" sz="2927" spc="-1" strike="noStrike" baseline="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1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3309120" y="4786920"/>
            <a:ext cx="164520" cy="6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/>
          <a:p>
            <a:pPr marL="25920">
              <a:lnSpc>
                <a:spcPct val="100000"/>
              </a:lnSpc>
            </a:pPr>
            <a:r>
              <a:rPr b="0" lang="en-IN" sz="1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i="1" lang="en-IN" sz="20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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8731800" y="6509520"/>
            <a:ext cx="13968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80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1375920" y="334440"/>
            <a:ext cx="6603120" cy="11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1" lang="en-IN" sz="32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Linear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Probing </a:t>
            </a:r>
            <a:r>
              <a:rPr b="1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 </a:t>
            </a:r>
            <a:r>
              <a:rPr b="1" lang="en-IN" sz="32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Analysis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--</a:t>
            </a:r>
            <a:r>
              <a:rPr b="1" lang="en-IN" sz="3200" spc="-4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383760" y="910800"/>
            <a:ext cx="5874480" cy="9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6520" bIns="0"/>
          <a:p>
            <a:pPr marL="355680" indent="-342360">
              <a:lnSpc>
                <a:spcPts val="261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What</a:t>
            </a:r>
            <a:r>
              <a:rPr b="0" lang="en-IN" sz="20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000" spc="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</a:t>
            </a:r>
            <a:r>
              <a:rPr b="0" lang="en-IN" sz="2000" spc="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</a:t>
            </a:r>
            <a:r>
              <a:rPr b="0" lang="en-IN" sz="2000" spc="-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probes</a:t>
            </a:r>
            <a:r>
              <a:rPr b="0" lang="en-IN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</a:t>
            </a:r>
            <a:r>
              <a:rPr b="0" lang="en-IN" sz="20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successful 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unsuccessful</a:t>
            </a:r>
            <a:r>
              <a:rPr b="0" lang="en-IN" sz="2000" spc="-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</a:t>
            </a:r>
            <a:r>
              <a:rPr b="0" lang="en-IN" sz="20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5027400" y="2255400"/>
            <a:ext cx="1039320" cy="3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-- 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25:</a:t>
            </a:r>
            <a:r>
              <a:rPr b="0" lang="en-IN" sz="2000" spc="-20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3,4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383760" y="1492200"/>
            <a:ext cx="4481640" cy="39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 marL="470520">
              <a:lnSpc>
                <a:spcPct val="100000"/>
              </a:lnSpc>
            </a:pP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Function: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h(x)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mod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i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Successful</a:t>
            </a:r>
            <a:r>
              <a:rPr b="1" i="1" lang="en-IN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1" i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Search: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0520">
              <a:lnSpc>
                <a:spcPct val="100000"/>
              </a:lnSpc>
            </a:pP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–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20:</a:t>
            </a:r>
            <a:r>
              <a:rPr b="0" lang="en-IN" sz="2000" spc="35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9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--</a:t>
            </a:r>
            <a:r>
              <a:rPr b="0" lang="en-IN" sz="2000" spc="47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30:</a:t>
            </a:r>
            <a:r>
              <a:rPr b="0" lang="en-IN" sz="2000" spc="35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8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--</a:t>
            </a:r>
            <a:r>
              <a:rPr b="0" lang="en-IN" sz="2000" spc="47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2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: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2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-- 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13: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2,</a:t>
            </a:r>
            <a:r>
              <a:rPr b="0" lang="en-IN" sz="2000" spc="-34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0520">
              <a:lnSpc>
                <a:spcPct val="100000"/>
              </a:lnSpc>
            </a:pP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–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	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24: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2,3,4,5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-- 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10: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10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--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9: 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9,10,</a:t>
            </a:r>
            <a:r>
              <a:rPr b="0" lang="en-IN" sz="2000" spc="-6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383760" y="2894400"/>
            <a:ext cx="5892120" cy="37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/>
          <a:p>
            <a:pPr marL="355680">
              <a:lnSpc>
                <a:spcPct val="100000"/>
              </a:lnSpc>
            </a:pPr>
            <a:r>
              <a:rPr b="1" i="1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Avg.</a:t>
            </a:r>
            <a:r>
              <a:rPr b="1" i="1" lang="en-IN" sz="2000" spc="-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i="1" lang="en-IN" sz="2000" spc="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</a:t>
            </a:r>
            <a:r>
              <a:rPr b="1" i="1" lang="en-IN" sz="2000" spc="-1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i="1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</a:t>
            </a:r>
            <a:r>
              <a:rPr b="1" i="1" lang="en-IN" sz="2000" spc="-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i="1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SS</a:t>
            </a:r>
            <a:r>
              <a:rPr b="1" i="1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i="1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</a:t>
            </a:r>
            <a:r>
              <a:rPr b="1" i="1" lang="en-IN" sz="2000" spc="-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i="1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(1+1+1+2+2+4+1+3)/8=15/8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i="1" lang="en-IN" sz="2400" spc="-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Unsuccessful</a:t>
            </a:r>
            <a:r>
              <a:rPr b="1" i="1" lang="en-IN" sz="2400" spc="9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1" i="1" lang="en-IN" sz="2400" spc="-7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Search: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6360" indent="-285840">
              <a:lnSpc>
                <a:spcPts val="271"/>
              </a:lnSpc>
            </a:pP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–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We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assume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that</a:t>
            </a:r>
            <a:r>
              <a:rPr b="0" lang="en-IN" sz="2000" spc="-16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function</a:t>
            </a:r>
            <a:r>
              <a:rPr b="0" lang="en-IN" sz="2000" spc="-160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uniformly 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distributes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36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keys.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0520" indent="-285840">
              <a:lnSpc>
                <a:spcPct val="100000"/>
              </a:lnSpc>
            </a:pP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–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0: 0,1 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--</a:t>
            </a:r>
            <a:r>
              <a:rPr b="0" lang="en-IN" sz="2000" spc="25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1: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1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--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2: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2,3,4,5,6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--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3: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3,4,5,6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0520" indent="-285840">
              <a:lnSpc>
                <a:spcPct val="100000"/>
              </a:lnSpc>
            </a:pP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–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4: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4,5,6 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-- 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5: 5,6 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--</a:t>
            </a:r>
            <a:r>
              <a:rPr b="0" lang="en-IN" sz="2000" spc="-5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6:</a:t>
            </a:r>
            <a:r>
              <a:rPr b="0" lang="en-IN" sz="2000" spc="-9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6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--</a:t>
            </a:r>
            <a:r>
              <a:rPr b="0" lang="en-IN" sz="2000" spc="47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7:</a:t>
            </a:r>
            <a:r>
              <a:rPr b="0" lang="en-IN" sz="2000" spc="-8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7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--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8:</a:t>
            </a:r>
            <a:r>
              <a:rPr b="0" lang="en-IN" sz="2000" spc="-19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8,9,10,0,1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0520" indent="-285840">
              <a:lnSpc>
                <a:spcPct val="100000"/>
              </a:lnSpc>
            </a:pP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–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9: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9,10,0,1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-- 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10:</a:t>
            </a:r>
            <a:r>
              <a:rPr b="0" lang="en-IN" sz="2000" spc="-4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10,0,1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7720" indent="-571320">
              <a:lnSpc>
                <a:spcPts val="336"/>
              </a:lnSpc>
            </a:pPr>
            <a:r>
              <a:rPr b="1" i="1" lang="en-IN" sz="2000" spc="1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Avg. </a:t>
            </a:r>
            <a:r>
              <a:rPr b="1" i="1" lang="en-IN" sz="2000" spc="3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Probe </a:t>
            </a:r>
            <a:r>
              <a:rPr b="1" i="1" lang="en-IN" sz="2000" spc="15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for </a:t>
            </a:r>
            <a:r>
              <a:rPr b="1" i="1" lang="en-IN" sz="2000" spc="26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US </a:t>
            </a:r>
            <a:r>
              <a:rPr b="1" i="1" lang="en-IN" sz="2000" spc="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=  </a:t>
            </a:r>
            <a:r>
              <a:rPr b="1" i="1" lang="en-IN" sz="20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(2+1+5+4+3+2+1+1+5+4+3)/11=31/11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303" name="Table 7"/>
          <p:cNvGraphicFramePr/>
          <p:nvPr/>
        </p:nvGraphicFramePr>
        <p:xfrm>
          <a:off x="6551280" y="1514520"/>
          <a:ext cx="1186200" cy="4402440"/>
        </p:xfrm>
        <a:graphic>
          <a:graphicData uri="http://schemas.openxmlformats.org/drawingml/2006/table">
            <a:tbl>
              <a:tblPr/>
              <a:tblGrid>
                <a:gridCol w="483120"/>
                <a:gridCol w="703440"/>
              </a:tblGrid>
              <a:tr h="4032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marL="3960"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marL="3960" algn="ct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marL="9000" algn="ctr">
                        <a:lnSpc>
                          <a:spcPct val="100000"/>
                        </a:lnSpc>
                      </a:pPr>
                      <a:r>
                        <a:rPr b="0" lang="en-IN" sz="2000" spc="4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marL="9360" algn="ctr">
                        <a:lnSpc>
                          <a:spcPct val="100000"/>
                        </a:lnSpc>
                      </a:pPr>
                      <a:r>
                        <a:rPr b="0" lang="en-IN" sz="2000" spc="4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marL="9000" algn="ctr">
                        <a:lnSpc>
                          <a:spcPct val="100000"/>
                        </a:lnSpc>
                      </a:pPr>
                      <a:r>
                        <a:rPr b="0" lang="en-IN" sz="2000" spc="4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6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marL="9000" algn="ctr">
                        <a:lnSpc>
                          <a:spcPct val="100000"/>
                        </a:lnSpc>
                      </a:pPr>
                      <a:r>
                        <a:rPr b="0" lang="en-IN" sz="2000" spc="4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30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996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marL="9000" algn="ctr">
                        <a:lnSpc>
                          <a:spcPct val="100000"/>
                        </a:lnSpc>
                      </a:pPr>
                      <a:r>
                        <a:rPr b="0" lang="en-IN" sz="2000" spc="4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20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39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2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000000"/>
                      </a:solidFill>
                    </a:lnR>
                    <a:noFill/>
                  </a:tcPr>
                </a:tc>
                <a:tc>
                  <a:txBody>
                    <a:bodyPr/>
                    <a:p>
                      <a:pPr marL="9000" algn="ctr">
                        <a:lnSpc>
                          <a:spcPct val="100000"/>
                        </a:lnSpc>
                      </a:pPr>
                      <a:r>
                        <a:rPr b="0" lang="en-IN" sz="2000" spc="4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10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8192880" y="6280560"/>
            <a:ext cx="1972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2520360" y="511920"/>
            <a:ext cx="41025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Quadratic</a:t>
            </a:r>
            <a:r>
              <a:rPr b="1" lang="en-IN" sz="39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65360" y="1129680"/>
            <a:ext cx="7499880" cy="50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355680" indent="-342360">
              <a:lnSpc>
                <a:spcPts val="373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Quadratic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eliminates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primary clustering 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</a:t>
            </a:r>
            <a:r>
              <a:rPr b="0" lang="en-IN" sz="2750" spc="28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750" spc="-33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quadratic.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popular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choice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f(i)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</a:t>
            </a:r>
            <a:r>
              <a:rPr b="0" i="1" lang="en-IN" sz="2400" spc="-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i="1" lang="en-IN" sz="2327" spc="26" strike="noStrike" baseline="26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lang="en-IN" sz="24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91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evaluates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a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search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inconclusive,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try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 +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r>
              <a:rPr b="0" lang="en-IN" sz="2777" spc="32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h+2</a:t>
            </a:r>
            <a:r>
              <a:rPr b="0" lang="en-IN" sz="2777" spc="26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…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lang="en-IN" sz="2777" spc="-46" strike="noStrike" baseline="2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ts val="338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i.e. </a:t>
            </a: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examines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1,4,9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400" spc="-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away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from</a:t>
            </a: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5640">
              <a:lnSpc>
                <a:spcPts val="338"/>
              </a:lnSpc>
            </a:pP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original</a:t>
            </a:r>
            <a:r>
              <a:rPr b="0" lang="en-IN" sz="240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9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Remember that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subsequent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 points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quadratic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</a:t>
            </a:r>
            <a:r>
              <a:rPr b="0" lang="en-IN" sz="2750" spc="-3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750" spc="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positions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from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original  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</a:t>
            </a:r>
            <a:r>
              <a:rPr b="0" i="1" lang="en-IN" sz="275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point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588480" y="6280560"/>
            <a:ext cx="19692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CENG </a:t>
            </a:r>
            <a:r>
              <a:rPr b="0" lang="en-IN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213 Data</a:t>
            </a:r>
            <a:r>
              <a:rPr b="0" lang="en-IN" sz="140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8192880" y="6280560"/>
            <a:ext cx="1972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05920" y="138240"/>
            <a:ext cx="163008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Figure</a:t>
            </a:r>
            <a:r>
              <a:rPr b="1" lang="en-IN" sz="2400" spc="-19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20.6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205920" y="500400"/>
            <a:ext cx="2134800" cy="275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quadratic  probing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hash</a:t>
            </a:r>
            <a:r>
              <a:rPr b="0" lang="en-IN" sz="2000" spc="-28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after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insertion (note</a:t>
            </a:r>
            <a:r>
              <a:rPr b="0" lang="en-IN" sz="2000" spc="-3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that 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size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was 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poorly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chosen  because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prime</a:t>
            </a:r>
            <a:r>
              <a:rPr b="0" lang="en-IN" sz="20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number).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2576520" y="371160"/>
            <a:ext cx="6017760" cy="5833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E0D6C833-4F76-492D-8F9E-BD5B6910385D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2520360" y="511920"/>
            <a:ext cx="41025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Quadratic</a:t>
            </a:r>
            <a:r>
              <a:rPr b="1" lang="en-IN" sz="39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765360" y="1389600"/>
            <a:ext cx="7546320" cy="41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may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 </a:t>
            </a:r>
            <a:r>
              <a:rPr b="0" lang="en-IN" sz="24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sure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will </a:t>
            </a: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locations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(i.e.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there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guarantee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find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empty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table is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more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 half</a:t>
            </a:r>
            <a:r>
              <a:rPr b="0" lang="en-IN" sz="2400" spc="25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full.)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1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prime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 will be  </a:t>
            </a:r>
            <a:r>
              <a:rPr b="0" lang="en-IN" sz="2400" spc="-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much</a:t>
            </a:r>
            <a:r>
              <a:rPr b="0" lang="en-IN" sz="2400" spc="2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severe.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However, there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theorem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stating</a:t>
            </a:r>
            <a:r>
              <a:rPr b="0" lang="en-IN" sz="2750" spc="1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99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larger 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0.5,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probes will be to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different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locations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always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</a:t>
            </a:r>
            <a:r>
              <a:rPr b="0" lang="en-IN" sz="2400" spc="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66320" y="6300360"/>
            <a:ext cx="1407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1A7AEF1C-1B0E-443D-8314-BDF9D2EA679C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978280" y="511920"/>
            <a:ext cx="31989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</a:t>
            </a:r>
            <a:r>
              <a:rPr b="1" lang="en-IN" sz="39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65360" y="1435320"/>
            <a:ext cx="7551360" cy="468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060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(map </a:t>
            </a:r>
            <a:r>
              <a:rPr b="0" lang="en-IN" sz="3200" spc="-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</a:t>
            </a:r>
            <a:r>
              <a:rPr b="0" lang="en-IN" sz="3200" spc="-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indices):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must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fast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easy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</a:t>
            </a:r>
            <a:r>
              <a:rPr b="0" lang="en-IN" sz="2750" spc="38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compute.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equal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should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yield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equal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lang="en-IN" sz="2750" spc="-4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codes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must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distribute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evenly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among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750" spc="-3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</a:t>
            </a: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</a:t>
            </a:r>
            <a:r>
              <a:rPr b="0" lang="en-IN" sz="2750" spc="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range </a:t>
            </a:r>
            <a:r>
              <a:rPr b="0" i="1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i="1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 –</a:t>
            </a:r>
            <a:r>
              <a:rPr b="0" i="1" lang="en-IN" sz="2750" spc="17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consists of</a:t>
            </a:r>
            <a:r>
              <a:rPr b="0" lang="en-IN" sz="3200" spc="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 algn="just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Code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map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(keys 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integer</a:t>
            </a:r>
            <a:r>
              <a:rPr b="0" lang="en-IN" sz="2750" spc="2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values)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                           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Compression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map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(next to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indices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75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3135457A-65F1-4B5C-BA81-6C2EE00F943B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597840" y="511920"/>
            <a:ext cx="19778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1" lang="en-IN" sz="395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</a:t>
            </a:r>
            <a:r>
              <a:rPr b="1" lang="en-IN" sz="39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1" lang="en-IN" sz="39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1" lang="en-IN" sz="39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</a:t>
            </a:r>
            <a:r>
              <a:rPr b="1" lang="en-IN" sz="39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765360" y="1463760"/>
            <a:ext cx="7557120" cy="19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quadratic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 is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used,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the </a:t>
            </a:r>
            <a:r>
              <a:rPr b="0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prime,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then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new </a:t>
            </a:r>
            <a:r>
              <a:rPr b="0" lang="en-IN" sz="32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element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 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always </a:t>
            </a:r>
            <a:r>
              <a:rPr b="0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inserted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at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least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half  </a:t>
            </a:r>
            <a:r>
              <a:rPr b="0" lang="en-IN" sz="32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empty.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05418221-5DCE-4D99-9AA3-592494EADCE6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65360" y="219960"/>
            <a:ext cx="99036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1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1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1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1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689040" y="757800"/>
            <a:ext cx="7546320" cy="467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355680" indent="-342360">
              <a:lnSpc>
                <a:spcPts val="28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Let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</a:t>
            </a:r>
            <a:r>
              <a:rPr b="0" lang="en-IN" sz="20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</a:t>
            </a:r>
            <a:r>
              <a:rPr b="0" lang="en-IN" sz="2000" spc="-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</a:t>
            </a:r>
            <a:r>
              <a:rPr b="0" lang="en-IN" sz="20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is</a:t>
            </a:r>
            <a:r>
              <a:rPr b="0" lang="en-IN" sz="2000" spc="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0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prime.</a:t>
            </a:r>
            <a:r>
              <a:rPr b="0" i="1" lang="en-IN" sz="2000" spc="-25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show</a:t>
            </a:r>
            <a:r>
              <a:rPr b="0" lang="en-IN" sz="20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</a:t>
            </a:r>
            <a:r>
              <a:rPr b="0" lang="en-IN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first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ts val="280"/>
              </a:lnSpc>
            </a:pP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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M/2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</a:t>
            </a:r>
            <a:r>
              <a:rPr b="0" lang="en-IN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alternative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locations</a:t>
            </a:r>
            <a:r>
              <a:rPr b="0" lang="en-IN" sz="2000" spc="-23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distinct.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Let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two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these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locations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h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lang="en-IN" sz="2027" spc="-9" strike="noStrike" baseline="2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</a:t>
            </a:r>
            <a:r>
              <a:rPr b="0" lang="en-IN" sz="2027" spc="-9" strike="noStrike" baseline="24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,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where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i,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two 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probes</a:t>
            </a:r>
            <a:r>
              <a:rPr b="0" lang="en-IN" sz="2000" spc="36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s.t.</a:t>
            </a:r>
            <a:r>
              <a:rPr b="0" lang="en-IN" sz="2000" spc="-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</a:t>
            </a:r>
            <a:r>
              <a:rPr b="0" lang="en-IN" sz="20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i,j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</a:t>
            </a:r>
            <a:r>
              <a:rPr b="0" lang="en-IN" sz="20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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M/2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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r>
              <a:rPr b="0" lang="en-IN" sz="2000" spc="-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Suppose</a:t>
            </a:r>
            <a:r>
              <a:rPr b="0" lang="en-IN" sz="2000" spc="-1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sake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contradiction,</a:t>
            </a:r>
            <a:r>
              <a:rPr b="0" lang="en-IN" sz="2000" spc="-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these</a:t>
            </a:r>
            <a:r>
              <a:rPr b="0" lang="en-IN" sz="2000" spc="-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two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locations</a:t>
            </a:r>
            <a:r>
              <a:rPr b="0" lang="en-IN" sz="2000" spc="-23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</a:t>
            </a:r>
            <a:r>
              <a:rPr b="0" lang="en-IN" sz="200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same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ts val="271"/>
              </a:lnSpc>
            </a:pP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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j.</a:t>
            </a:r>
            <a:r>
              <a:rPr b="0" lang="en-IN" sz="20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29880" algn="ctr">
              <a:lnSpc>
                <a:spcPts val="309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 + 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lang="en-IN" sz="1800" spc="-41" strike="noStrike" baseline="2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h +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</a:t>
            </a:r>
            <a:r>
              <a:rPr b="0" lang="en-IN" sz="1800" spc="-32" strike="noStrike" baseline="2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(mod M)  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lang="en-IN" sz="1800" spc="-41" strike="noStrike" baseline="2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</a:t>
            </a:r>
            <a:r>
              <a:rPr b="0" lang="en-IN" sz="18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</a:t>
            </a:r>
            <a:r>
              <a:rPr b="0" lang="en-IN" sz="1800" spc="-32" strike="noStrike" baseline="2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(mod</a:t>
            </a:r>
            <a:r>
              <a:rPr b="0" lang="en-IN" sz="18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15560" indent="142920">
              <a:lnSpc>
                <a:spcPts val="309"/>
              </a:lnSpc>
            </a:pP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0" lang="en-IN" sz="1800" spc="-41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</a:t>
            </a:r>
            <a:r>
              <a:rPr b="0" lang="en-IN" sz="18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</a:t>
            </a:r>
            <a:r>
              <a:rPr b="0" lang="en-IN" sz="1800" spc="-41" strike="noStrike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0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(mod M)  </a:t>
            </a:r>
            <a:r>
              <a:rPr b="0" lang="en-IN" sz="18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(i-j)(i+j)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0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(mod</a:t>
            </a:r>
            <a:r>
              <a:rPr b="0" lang="en-IN" sz="1800" spc="-29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271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Because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prime,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either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(i-j)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or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(i+j) is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divisible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M.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Neither</a:t>
            </a:r>
            <a:r>
              <a:rPr b="0" lang="en-IN" sz="2000" spc="-33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these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possibilities</a:t>
            </a:r>
            <a:r>
              <a:rPr b="0" lang="en-IN" sz="2000" spc="-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</a:t>
            </a:r>
            <a:r>
              <a:rPr b="0" lang="en-IN" sz="2000" spc="-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occur.</a:t>
            </a:r>
            <a:r>
              <a:rPr b="0" lang="en-IN" sz="2000" spc="-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Thus</a:t>
            </a:r>
            <a:r>
              <a:rPr b="0" lang="en-IN" sz="2000" spc="-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obtain</a:t>
            </a:r>
            <a:r>
              <a:rPr b="0" lang="en-IN" sz="2000" spc="-1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0" lang="en-IN" sz="20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contradiction.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89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0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</a:t>
            </a:r>
            <a:r>
              <a:rPr b="0" lang="en-IN" sz="2000" spc="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follows</a:t>
            </a:r>
            <a:r>
              <a:rPr b="0" lang="en-IN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</a:t>
            </a:r>
            <a:r>
              <a:rPr b="0" lang="en-IN" sz="2000" spc="-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first</a:t>
            </a:r>
            <a:r>
              <a:rPr b="0" lang="en-IN" sz="2000" spc="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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M/2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</a:t>
            </a:r>
            <a:r>
              <a:rPr b="0" lang="en-IN" sz="20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alternative</a:t>
            </a:r>
            <a:r>
              <a:rPr b="0" lang="en-IN" sz="2000" spc="-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</a:t>
            </a:r>
            <a:r>
              <a:rPr b="0" lang="en-IN" sz="20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distinct</a:t>
            </a:r>
            <a:r>
              <a:rPr b="0" lang="en-IN" sz="2000" spc="-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</a:t>
            </a:r>
            <a:r>
              <a:rPr b="0" lang="en-IN" sz="2000" spc="-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since</a:t>
            </a:r>
            <a:r>
              <a:rPr b="0" lang="en-IN" sz="20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there 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at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most 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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M/2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DejaVu Sans"/>
              </a:rPr>
              <a:t></a:t>
            </a:r>
            <a:r>
              <a:rPr b="0" lang="en-IN" sz="20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items in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is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guaranteed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 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insertion</a:t>
            </a:r>
            <a:r>
              <a:rPr b="0" lang="en-IN" sz="20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must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succeed</a:t>
            </a:r>
            <a:r>
              <a:rPr b="0" lang="en-IN" sz="20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000" spc="-12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</a:t>
            </a:r>
            <a:r>
              <a:rPr b="0" lang="en-IN" sz="2000" spc="-1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000" spc="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at</a:t>
            </a:r>
            <a:r>
              <a:rPr b="0" lang="en-IN" sz="2000" spc="-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least</a:t>
            </a:r>
            <a:r>
              <a:rPr b="0" lang="en-IN" sz="20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half</a:t>
            </a:r>
            <a:r>
              <a:rPr b="0" lang="en-IN" sz="2000" spc="-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0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full.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7DE2910B-29F8-4B6D-A7B9-49E289626996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2349000" y="511920"/>
            <a:ext cx="44359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Some</a:t>
            </a:r>
            <a:r>
              <a:rPr b="1" lang="en-IN" sz="3950" spc="29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considerations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765360" y="1463760"/>
            <a:ext cx="7385760" cy="37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How </a:t>
            </a:r>
            <a:r>
              <a:rPr b="0" lang="en-IN" sz="320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efficient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calculating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quadratic  probes?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2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 probing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easily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implemented.  Quadratic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 appears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require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* and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% 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operations.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2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However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use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following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trick,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 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</a:t>
            </a:r>
            <a:r>
              <a:rPr b="0" lang="en-IN" sz="2750" spc="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overcome: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56320" indent="-22788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</a:t>
            </a:r>
            <a:r>
              <a:rPr b="0" lang="en-IN" sz="2327" spc="-1" strike="noStrike" baseline="-19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</a:t>
            </a: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</a:t>
            </a:r>
            <a:r>
              <a:rPr b="0" lang="en-IN" sz="2327" spc="1" strike="noStrike" baseline="-19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i-1</a:t>
            </a: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+2i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– 1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(mod</a:t>
            </a:r>
            <a:r>
              <a:rPr b="0" lang="en-IN" sz="24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D840E56C-08C7-4D1B-8B44-660320009924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2282040" y="511920"/>
            <a:ext cx="457128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Some</a:t>
            </a:r>
            <a:r>
              <a:rPr b="1" lang="en-IN" sz="3950" spc="3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Considerations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765360" y="1359360"/>
            <a:ext cx="7251480" cy="39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060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What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happens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gets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too</a:t>
            </a:r>
            <a:r>
              <a:rPr b="0" lang="en-IN" sz="3200" spc="13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high?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2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Dynamically expand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soon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reaches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0.5,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which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called  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rehashing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Always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double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</a:t>
            </a:r>
            <a:r>
              <a:rPr b="0" lang="en-IN" sz="2750" spc="-40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2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When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expanding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table,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reinsert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 new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by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new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lang="en-IN" sz="275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0A87E060-DFBC-460C-8C91-BD3C8FFCE022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1261800" y="511920"/>
            <a:ext cx="66139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Analysis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</a:t>
            </a:r>
            <a:r>
              <a:rPr b="1" lang="en-IN" sz="39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Quadratic</a:t>
            </a:r>
            <a:r>
              <a:rPr b="1" lang="en-IN" sz="3950" spc="19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765360" y="1473120"/>
            <a:ext cx="7556400" cy="40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/>
          <a:p>
            <a:pPr marL="355680" indent="-342360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Quadratic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yet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been 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mathematically</a:t>
            </a:r>
            <a:r>
              <a:rPr b="0" lang="en-IN" sz="2750" spc="31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analyzed.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1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Although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quadratic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probing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eliminates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primary  clustering,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elements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hash to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same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location 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will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75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same</a:t>
            </a:r>
            <a:r>
              <a:rPr b="0" lang="en-IN" sz="2750" spc="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alternative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cells.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know 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 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secondary</a:t>
            </a:r>
            <a:r>
              <a:rPr b="0" i="1" lang="en-IN" sz="2750" spc="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clustering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2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Techniques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that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eliminate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secondary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clustering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available.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98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most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popular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double</a:t>
            </a:r>
            <a:r>
              <a:rPr b="0" i="1" lang="en-IN" sz="2400" spc="-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hashing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99610CDB-E0D8-4224-9576-BE6EAAFD713B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835000" y="511920"/>
            <a:ext cx="34772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Double</a:t>
            </a:r>
            <a:r>
              <a:rPr b="1" lang="en-IN" sz="3950" spc="17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765360" y="1434960"/>
            <a:ext cx="7580520" cy="53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355680" indent="-342360">
              <a:lnSpc>
                <a:spcPts val="373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second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used to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drive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 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</a:t>
            </a:r>
            <a:r>
              <a:rPr b="0" lang="en-IN" sz="27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resolution.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f(i)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i *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027" spc="-18" strike="noStrike" baseline="-1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383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apply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second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x and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at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distance </a:t>
            </a:r>
            <a:r>
              <a:rPr b="0" i="1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327" spc="9" strike="noStrike" baseline="-19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(x), 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2*hash</a:t>
            </a:r>
            <a:r>
              <a:rPr b="0" i="1" lang="en-IN" sz="2327" spc="26" strike="noStrike" baseline="-19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(x), …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</a:t>
            </a:r>
            <a:r>
              <a:rPr b="0" lang="en-IN" sz="2750" spc="-23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777" spc="18" strike="noStrike" baseline="-1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must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never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evaluate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</a:t>
            </a:r>
            <a:r>
              <a:rPr b="0" lang="en-IN" sz="2750" spc="66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zero.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ts val="338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e.g.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Let 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327" spc="-9" strike="noStrike" baseline="-19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4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 </a:t>
            </a:r>
            <a:r>
              <a:rPr b="0" i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x mod 9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try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99 in</a:t>
            </a:r>
            <a:r>
              <a:rPr b="0" lang="en-IN" sz="240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5640">
              <a:lnSpc>
                <a:spcPts val="338"/>
              </a:lnSpc>
            </a:pP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previous</a:t>
            </a:r>
            <a:r>
              <a:rPr b="0" lang="en-IN" sz="2400" spc="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375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such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</a:t>
            </a:r>
            <a:r>
              <a:rPr b="0" lang="en-IN" sz="2750" spc="-25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i="1" lang="en-IN" sz="2777" spc="18" strike="noStrike" baseline="-18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(x)</a:t>
            </a:r>
            <a:r>
              <a:rPr b="0" i="1" lang="en-IN" sz="275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</a:t>
            </a:r>
            <a:r>
              <a:rPr b="0" i="1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i="1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 – </a:t>
            </a:r>
            <a:r>
              <a:rPr b="0" i="1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 x </a:t>
            </a:r>
            <a:r>
              <a:rPr b="0" i="1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 </a:t>
            </a:r>
            <a:r>
              <a:rPr b="0" i="1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R)</a:t>
            </a:r>
            <a:r>
              <a:rPr b="0" i="1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with 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smaller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will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work</a:t>
            </a:r>
            <a:r>
              <a:rPr b="0" lang="en-IN" sz="2750" spc="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well.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Times New Roman"/>
              <a:buChar char="–"/>
            </a:pP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e.g. </a:t>
            </a: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try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 = 7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previous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example.(7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- x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</a:t>
            </a:r>
            <a:r>
              <a:rPr b="0" lang="en-IN" sz="2400" spc="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8731800" y="6509520"/>
            <a:ext cx="139680" cy="1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80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805040" y="90360"/>
            <a:ext cx="5741640" cy="11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 indent="724680">
              <a:lnSpc>
                <a:spcPct val="100000"/>
              </a:lnSpc>
            </a:pPr>
            <a:r>
              <a:rPr b="1" lang="en-IN" sz="32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b="1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relative </a:t>
            </a:r>
            <a:r>
              <a:rPr b="1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efficiency </a:t>
            </a:r>
            <a:r>
              <a:rPr b="1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 </a:t>
            </a:r>
            <a:r>
              <a:rPr b="1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four </a:t>
            </a: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collision-resolution</a:t>
            </a:r>
            <a:r>
              <a:rPr b="1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997920" y="1537560"/>
            <a:ext cx="7151760" cy="48096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6898FFB1-B6E9-4C5E-B3FB-130BA355E072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2234160" y="511920"/>
            <a:ext cx="46670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Hashing</a:t>
            </a:r>
            <a:r>
              <a:rPr b="1" lang="en-IN" sz="3950" spc="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Applications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765360" y="1463760"/>
            <a:ext cx="7451640" cy="360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360" algn="just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Compilers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hash tables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 </a:t>
            </a:r>
            <a:r>
              <a:rPr b="0" i="1" lang="en-IN" sz="32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symbol table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(a data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keep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track 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declared</a:t>
            </a:r>
            <a:r>
              <a:rPr b="0" lang="en-IN" sz="3200" spc="1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variables).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99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Game programs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hash tables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keep 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track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positions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encountered 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</a:t>
            </a:r>
            <a:r>
              <a:rPr b="0" i="1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transposition</a:t>
            </a:r>
            <a:r>
              <a:rPr b="0" i="1" lang="en-IN" sz="3200" spc="-23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i="1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</a:t>
            </a:r>
            <a:r>
              <a:rPr b="0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0440" indent="-44712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Online spelling</a:t>
            </a:r>
            <a:r>
              <a:rPr b="0" lang="en-IN" sz="3200" spc="-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checkers.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8179920" y="6300360"/>
            <a:ext cx="22284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C8D4401D-C7FD-461A-9F36-004BF0671918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511800" y="511920"/>
            <a:ext cx="212472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</a:t>
            </a:r>
            <a:r>
              <a:rPr b="1" lang="en-IN" sz="3950" spc="-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1" lang="en-IN" sz="3950" spc="-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1" lang="en-IN" sz="3950" spc="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1" lang="en-IN" sz="395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765360" y="1387440"/>
            <a:ext cx="7571160" cy="62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0"/>
          <a:p>
            <a:pPr marL="355680" indent="-342360">
              <a:lnSpc>
                <a:spcPts val="336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 be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used to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insert 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find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operations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constant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average</a:t>
            </a:r>
            <a:r>
              <a:rPr b="0" lang="en-IN" sz="2750" spc="-22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time.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9800">
              <a:lnSpc>
                <a:spcPts val="319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depends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400" spc="1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items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5640">
              <a:lnSpc>
                <a:spcPts val="319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r>
              <a:rPr b="0" lang="en-IN" sz="2400" spc="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336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is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important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have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prime TableSize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a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correct choice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</a:t>
            </a:r>
            <a:r>
              <a:rPr b="0" lang="en-IN" sz="2750" spc="-22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336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separate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chaining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should be 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close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</a:t>
            </a:r>
            <a:r>
              <a:rPr b="0" lang="en-IN" sz="2750" spc="-36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373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open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addressing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factor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should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</a:t>
            </a:r>
            <a:r>
              <a:rPr b="0" lang="en-IN" sz="2750" spc="1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exceed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ts val="373"/>
              </a:lnSpc>
            </a:pP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0.5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unless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this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completely</a:t>
            </a:r>
            <a:r>
              <a:rPr b="0" lang="en-IN" sz="2750" spc="10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unavoidable.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9800">
              <a:lnSpc>
                <a:spcPts val="32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Rehashing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can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 </a:t>
            </a: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implemented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grow </a:t>
            </a:r>
            <a:r>
              <a:rPr b="0" lang="en-IN" sz="24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(or </a:t>
            </a:r>
            <a:r>
              <a:rPr b="0" lang="en-IN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shrink)</a:t>
            </a:r>
            <a:r>
              <a:rPr b="0" lang="en-IN" sz="2400" spc="-11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5640">
              <a:lnSpc>
                <a:spcPts val="32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266320" y="6300360"/>
            <a:ext cx="1407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4293FC1B-3542-4C90-A346-1ED78C17AB51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054240" y="511920"/>
            <a:ext cx="305604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</a:t>
            </a:r>
            <a:r>
              <a:rPr b="1" lang="en-IN" sz="39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5360" y="1458000"/>
            <a:ext cx="7508880" cy="37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0" bIns="0"/>
          <a:p>
            <a:pPr marL="12600">
              <a:lnSpc>
                <a:spcPct val="100000"/>
              </a:lnSpc>
            </a:pPr>
            <a:r>
              <a:rPr b="1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Problems: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2440" indent="-6087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may not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be</a:t>
            </a:r>
            <a:r>
              <a:rPr b="0" lang="en-IN" sz="2750" spc="-21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numeric.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2440" indent="-6087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Number</a:t>
            </a:r>
            <a:r>
              <a:rPr b="0" lang="en-IN" sz="2750" spc="10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</a:t>
            </a:r>
            <a:r>
              <a:rPr b="0" lang="en-IN" sz="2750" spc="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possible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much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larger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than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space</a:t>
            </a:r>
            <a:r>
              <a:rPr b="0" lang="en-IN" sz="2750" spc="21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available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</a:t>
            </a:r>
            <a:r>
              <a:rPr b="0" lang="en-IN" sz="2750" spc="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2440" indent="-6087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Different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may map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into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same</a:t>
            </a:r>
            <a:r>
              <a:rPr b="0" lang="en-IN" sz="2750" spc="-4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04040" indent="-53316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not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one-to-one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=&gt;</a:t>
            </a:r>
            <a:r>
              <a:rPr b="0" lang="en-IN" sz="2400" spc="-4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04040" indent="-533160">
              <a:lnSpc>
                <a:spcPts val="355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</a:t>
            </a:r>
            <a:r>
              <a:rPr b="0" lang="en-IN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there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too </a:t>
            </a:r>
            <a:r>
              <a:rPr b="0" lang="en-IN" sz="2400" spc="-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many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collisions,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performance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of  </a:t>
            </a:r>
            <a:r>
              <a:rPr b="0" lang="en-IN" sz="24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 will </a:t>
            </a:r>
            <a:r>
              <a:rPr b="0" lang="en-IN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suffer</a:t>
            </a:r>
            <a:r>
              <a:rPr b="0" lang="en-IN" sz="2400" spc="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4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dramatically.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266320" y="6300360"/>
            <a:ext cx="14076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5560">
              <a:lnSpc>
                <a:spcPts val="205"/>
              </a:lnSpc>
            </a:pPr>
            <a:fld id="{8C50DD66-147E-4A68-A715-EF0F9C42BE65}" type="slidenum"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2882520" y="511920"/>
            <a:ext cx="33811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</a:t>
            </a:r>
            <a:r>
              <a:rPr b="1" lang="en-IN" sz="39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65360" y="1539720"/>
            <a:ext cx="7278120" cy="43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355680" indent="-342360">
              <a:lnSpc>
                <a:spcPts val="477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the input </a:t>
            </a:r>
            <a:r>
              <a:rPr b="0" lang="en-IN" sz="3200" spc="-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</a:t>
            </a:r>
            <a:r>
              <a:rPr b="0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integers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then</a:t>
            </a:r>
            <a:r>
              <a:rPr b="0" lang="en-IN" sz="3200" spc="-16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simply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ts val="477"/>
              </a:lnSpc>
            </a:pPr>
            <a:r>
              <a:rPr b="0" i="1" lang="en-IN" sz="32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 </a:t>
            </a:r>
            <a:r>
              <a:rPr b="0" i="1" lang="en-IN" sz="320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is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general</a:t>
            </a:r>
            <a:r>
              <a:rPr b="0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strategy.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2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Unless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happens to have some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undesirable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properties.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(e.g. </a:t>
            </a:r>
            <a:r>
              <a:rPr b="0" lang="en-IN" sz="27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all keys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end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we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 </a:t>
            </a:r>
            <a:r>
              <a:rPr b="0" lang="en-IN" sz="275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</a:t>
            </a:r>
            <a:r>
              <a:rPr b="0" lang="en-IN" sz="2750" spc="8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ts val="477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If the </a:t>
            </a:r>
            <a:r>
              <a:rPr b="0" lang="en-IN" sz="3200" spc="-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strings, hash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function </a:t>
            </a:r>
            <a:r>
              <a:rPr b="0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needs 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more</a:t>
            </a:r>
            <a:r>
              <a:rPr b="0" lang="en-IN" sz="3200" spc="7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care.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2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4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First </a:t>
            </a:r>
            <a:r>
              <a:rPr b="0" lang="en-IN" sz="27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convert </a:t>
            </a:r>
            <a:r>
              <a:rPr b="0" lang="en-IN" sz="2750" spc="-4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it </a:t>
            </a:r>
            <a:r>
              <a:rPr b="0" lang="en-IN" sz="275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into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numeric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value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(hash  </a:t>
            </a:r>
            <a:r>
              <a:rPr b="0" lang="en-IN" sz="275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code).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721680" y="511920"/>
            <a:ext cx="19659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5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</a:t>
            </a: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1" lang="en-IN" sz="395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nn</a:t>
            </a: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1" lang="en-IN" sz="395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1" lang="en-IN" sz="39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765360" y="1440720"/>
            <a:ext cx="7658280" cy="39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56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Range </a:t>
            </a:r>
            <a:r>
              <a:rPr b="0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 </a:t>
            </a:r>
            <a:r>
              <a:rPr b="0" lang="en-IN" sz="32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999,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uniformly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distributed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</a:t>
            </a:r>
            <a:r>
              <a:rPr b="0" lang="en-IN" sz="32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hash(int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i)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{return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 </a:t>
            </a:r>
            <a:r>
              <a:rPr b="0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%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100;}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0-99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will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to</a:t>
            </a:r>
            <a:r>
              <a:rPr b="0" lang="en-IN" sz="2750" spc="-22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101-199 </a:t>
            </a:r>
            <a:r>
              <a:rPr b="0" lang="en-IN" sz="275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will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hash to </a:t>
            </a:r>
            <a:r>
              <a:rPr b="0" lang="en-IN" sz="275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 </a:t>
            </a:r>
            <a:r>
              <a:rPr b="0" lang="en-IN" sz="275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</a:t>
            </a:r>
            <a:r>
              <a:rPr b="0" lang="en-IN" sz="2750" spc="-1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3200" spc="-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general </a:t>
            </a:r>
            <a:r>
              <a:rPr b="0" lang="en-IN" sz="3200" spc="-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for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any TableSize</a:t>
            </a:r>
            <a:r>
              <a:rPr b="0" lang="en-IN" sz="3200" spc="26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55640" indent="-285120">
              <a:lnSpc>
                <a:spcPct val="100000"/>
              </a:lnSpc>
              <a:buClr>
                <a:srgbClr val="000000"/>
              </a:buClr>
              <a:buFont typeface="Symbol"/>
              <a:buChar char=""/>
            </a:pPr>
            <a:r>
              <a:rPr b="0" lang="en-IN" sz="2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Key/(1000/TableSize).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588480" y="6280560"/>
            <a:ext cx="19692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CENG </a:t>
            </a:r>
            <a:r>
              <a:rPr b="0" lang="en-IN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213 Data</a:t>
            </a:r>
            <a:r>
              <a:rPr b="0" lang="en-IN" sz="1400" spc="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8278920" y="6280560"/>
            <a:ext cx="1155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2167560" y="511920"/>
            <a:ext cx="4815720" cy="11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ct val="100000"/>
              </a:lnSpc>
            </a:pPr>
            <a:r>
              <a:rPr b="1" lang="en-IN" sz="395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Simple </a:t>
            </a:r>
            <a:r>
              <a:rPr b="1" lang="en-IN" sz="3950" spc="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Hash</a:t>
            </a:r>
            <a:r>
              <a:rPr b="1" lang="en-IN" sz="3950" spc="-6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1" lang="en-IN" sz="395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65360" y="1539720"/>
            <a:ext cx="7361640" cy="158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355680" indent="-34236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Now </a:t>
            </a:r>
            <a:r>
              <a:rPr b="0" lang="en-IN" sz="3200" spc="-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assume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TableSize </a:t>
            </a:r>
            <a:r>
              <a:rPr b="0" lang="en-IN" sz="3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 </a:t>
            </a:r>
            <a:r>
              <a:rPr b="0" lang="en-IN" sz="32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100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and </a:t>
            </a:r>
            <a:r>
              <a:rPr b="0" lang="en-IN" sz="3200" spc="-6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are  distributed </a:t>
            </a:r>
            <a:r>
              <a:rPr b="0" lang="en-IN" sz="32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 </a:t>
            </a:r>
            <a:r>
              <a:rPr b="0" lang="en-IN" sz="3200" spc="-1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wide</a:t>
            </a:r>
            <a:r>
              <a:rPr b="0" lang="en-IN" sz="32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-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range.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 hash(int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i) </a:t>
            </a:r>
            <a:r>
              <a:rPr b="0" lang="en-IN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{return </a:t>
            </a:r>
            <a:r>
              <a:rPr b="0" lang="en-IN" sz="3200" spc="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 </a:t>
            </a:r>
            <a:r>
              <a:rPr b="0" lang="en-IN" sz="3200" spc="2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%</a:t>
            </a:r>
            <a:r>
              <a:rPr b="0" lang="en-IN" sz="3200" spc="35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3200" spc="26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100;}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007880" y="6280560"/>
            <a:ext cx="11282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</a:t>
            </a:r>
            <a:r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8278920" y="6280560"/>
            <a:ext cx="1155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/>
          <a:p>
            <a:pPr marL="12600">
              <a:lnSpc>
                <a:spcPct val="100000"/>
              </a:lnSpc>
            </a:pPr>
            <a:r>
              <a:rPr b="0" lang="en-IN" sz="1400" spc="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2155680" y="3543480"/>
            <a:ext cx="2428200" cy="1923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LibreOffice/5.1.6.2$Linux_x86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2019-07-08T02:46:06Z</dcterms:created>
  <dc:creator>Nihan kesm cicekli</dc:creator>
  <dc:description/>
  <dc:language>en-IN</dc:language>
  <cp:lastModifiedBy/>
  <dcterms:modified xsi:type="dcterms:W3CDTF">2019-07-08T09:35:46Z</dcterms:modified>
  <cp:revision>49</cp:revision>
  <dc:subject/>
  <dc:title>Hashing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2016-11-27T00:00:00Z</vt:filetime>
  </property>
  <property fmtid="{D5CDD505-2E9C-101B-9397-08002B2CF9AE}" pid="4" name="Creator">
    <vt:lpwstr>Microsoft® PowerPoint® 2010</vt:lpwstr>
  </property>
  <property fmtid="{D5CDD505-2E9C-101B-9397-08002B2CF9AE}" pid="5" name="HyperlinksChanged">
    <vt:bool>0</vt:bool>
  </property>
  <property fmtid="{D5CDD505-2E9C-101B-9397-08002B2CF9AE}" pid="6" name="LastSaved">
    <vt:filetime>2019-07-08T00:00:00Z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