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B8A23-9781-45D6-A4AE-F3050CE41E2E}" type="datetimeFigureOut">
              <a:rPr lang="en-IN" smtClean="0"/>
              <a:t>17-03-2024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1A31E10-CF6E-4933-BBBE-C6DA4593410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170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B8A23-9781-45D6-A4AE-F3050CE41E2E}"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31E10-CF6E-4933-BBBE-C6DA4593410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33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B8A23-9781-45D6-A4AE-F3050CE41E2E}"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31E10-CF6E-4933-BBBE-C6DA4593410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904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B8A23-9781-45D6-A4AE-F3050CE41E2E}"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31E10-CF6E-4933-BBBE-C6DA4593410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47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B8A23-9781-45D6-A4AE-F3050CE41E2E}"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31E10-CF6E-4933-BBBE-C6DA4593410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19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B8A23-9781-45D6-A4AE-F3050CE41E2E}"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31E10-CF6E-4933-BBBE-C6DA4593410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00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B8A23-9781-45D6-A4AE-F3050CE41E2E}"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A31E10-CF6E-4933-BBBE-C6DA4593410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13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B8A23-9781-45D6-A4AE-F3050CE41E2E}"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31E10-CF6E-4933-BBBE-C6DA4593410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498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B8A23-9781-45D6-A4AE-F3050CE41E2E}"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A31E10-CF6E-4933-BBBE-C6DA45934100}" type="slidenum">
              <a:rPr lang="en-IN" smtClean="0"/>
              <a:t>‹#›</a:t>
            </a:fld>
            <a:endParaRPr lang="en-IN"/>
          </a:p>
        </p:txBody>
      </p:sp>
    </p:spTree>
    <p:extLst>
      <p:ext uri="{BB962C8B-B14F-4D97-AF65-F5344CB8AC3E}">
        <p14:creationId xmlns:p14="http://schemas.microsoft.com/office/powerpoint/2010/main" val="138430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B8A23-9781-45D6-A4AE-F3050CE41E2E}"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31E10-CF6E-4933-BBBE-C6DA4593410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445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5B8A23-9781-45D6-A4AE-F3050CE41E2E}" type="datetimeFigureOut">
              <a:rPr lang="en-IN" smtClean="0"/>
              <a:t>17-03-2024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1A31E10-CF6E-4933-BBBE-C6DA4593410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270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5B8A23-9781-45D6-A4AE-F3050CE41E2E}" type="datetimeFigureOut">
              <a:rPr lang="en-IN" smtClean="0"/>
              <a:t>17-03-2024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A31E10-CF6E-4933-BBBE-C6DA4593410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07317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A75E-9C6A-95FB-DD07-B94864DC0565}"/>
              </a:ext>
            </a:extLst>
          </p:cNvPr>
          <p:cNvSpPr>
            <a:spLocks noGrp="1"/>
          </p:cNvSpPr>
          <p:nvPr>
            <p:ph type="ctrTitle"/>
          </p:nvPr>
        </p:nvSpPr>
        <p:spPr>
          <a:xfrm>
            <a:off x="2589213" y="1119674"/>
            <a:ext cx="8915399" cy="2309326"/>
          </a:xfrm>
        </p:spPr>
        <p:txBody>
          <a:bodyPr>
            <a:normAutofit fontScale="90000"/>
          </a:bodyPr>
          <a:lstStyle/>
          <a:p>
            <a:r>
              <a:rPr lang="en-US" sz="9600" b="1" dirty="0">
                <a:solidFill>
                  <a:srgbClr val="00B0F0"/>
                </a:solidFill>
                <a:latin typeface="Agency FB" panose="020B0503020202020204" pitchFamily="34" charset="0"/>
              </a:rPr>
              <a:t>Bus Booking System</a:t>
            </a:r>
            <a:endParaRPr lang="en-IN" sz="9600" b="1" dirty="0">
              <a:solidFill>
                <a:srgbClr val="00B0F0"/>
              </a:solidFill>
              <a:latin typeface="Agency FB" panose="020B0503020202020204" pitchFamily="34" charset="0"/>
            </a:endParaRPr>
          </a:p>
        </p:txBody>
      </p:sp>
      <p:sp>
        <p:nvSpPr>
          <p:cNvPr id="3" name="Subtitle 2">
            <a:extLst>
              <a:ext uri="{FF2B5EF4-FFF2-40B4-BE49-F238E27FC236}">
                <a16:creationId xmlns:a16="http://schemas.microsoft.com/office/drawing/2014/main" id="{6958DB9A-E99A-7EEF-35F6-F999431150BD}"/>
              </a:ext>
            </a:extLst>
          </p:cNvPr>
          <p:cNvSpPr>
            <a:spLocks noGrp="1"/>
          </p:cNvSpPr>
          <p:nvPr>
            <p:ph type="subTitle" idx="1"/>
          </p:nvPr>
        </p:nvSpPr>
        <p:spPr>
          <a:xfrm>
            <a:off x="9630137" y="5738326"/>
            <a:ext cx="2561863" cy="708772"/>
          </a:xfrm>
        </p:spPr>
        <p:txBody>
          <a:bodyPr>
            <a:normAutofit/>
          </a:bodyPr>
          <a:lstStyle/>
          <a:p>
            <a:r>
              <a:rPr lang="en-US" sz="1800" b="1" dirty="0">
                <a:solidFill>
                  <a:schemeClr val="tx1"/>
                </a:solidFill>
              </a:rPr>
              <a:t>Kishanraj m mori</a:t>
            </a:r>
            <a:endParaRPr lang="en-IN" sz="1800" b="1" dirty="0">
              <a:solidFill>
                <a:schemeClr val="tx1"/>
              </a:solidFill>
            </a:endParaRPr>
          </a:p>
        </p:txBody>
      </p:sp>
    </p:spTree>
    <p:extLst>
      <p:ext uri="{BB962C8B-B14F-4D97-AF65-F5344CB8AC3E}">
        <p14:creationId xmlns:p14="http://schemas.microsoft.com/office/powerpoint/2010/main" val="314744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Database Tables</a:t>
            </a:r>
            <a:endParaRPr lang="en-IN" dirty="0"/>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p:txBody>
          <a:bodyPr/>
          <a:lstStyle/>
          <a:p>
            <a:pPr>
              <a:buFont typeface="Wingdings" panose="05000000000000000000" pitchFamily="2" charset="2"/>
              <a:buChar char="Ø"/>
            </a:pPr>
            <a:r>
              <a:rPr lang="en-US" b="1" dirty="0"/>
              <a:t> Add Bus :-</a:t>
            </a:r>
          </a:p>
          <a:p>
            <a:pPr marL="0" indent="0">
              <a:buNone/>
            </a:pPr>
            <a:endParaRPr lang="en-IN" dirty="0"/>
          </a:p>
        </p:txBody>
      </p:sp>
      <p:pic>
        <p:nvPicPr>
          <p:cNvPr id="5" name="Picture 4">
            <a:extLst>
              <a:ext uri="{FF2B5EF4-FFF2-40B4-BE49-F238E27FC236}">
                <a16:creationId xmlns:a16="http://schemas.microsoft.com/office/drawing/2014/main" id="{EFD963D3-700B-BC22-5942-7BE047D7B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432" y="2622140"/>
            <a:ext cx="8341567" cy="3431341"/>
          </a:xfrm>
          <a:prstGeom prst="rect">
            <a:avLst/>
          </a:prstGeom>
        </p:spPr>
      </p:pic>
    </p:spTree>
    <p:extLst>
      <p:ext uri="{BB962C8B-B14F-4D97-AF65-F5344CB8AC3E}">
        <p14:creationId xmlns:p14="http://schemas.microsoft.com/office/powerpoint/2010/main" val="67997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Database Tables</a:t>
            </a:r>
            <a:endParaRPr lang="en-IN" dirty="0"/>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p:txBody>
          <a:bodyPr/>
          <a:lstStyle/>
          <a:p>
            <a:pPr>
              <a:buFont typeface="Wingdings" panose="05000000000000000000" pitchFamily="2" charset="2"/>
              <a:buChar char="Ø"/>
            </a:pPr>
            <a:r>
              <a:rPr lang="en-US" b="1" dirty="0"/>
              <a:t> Card Details :-</a:t>
            </a:r>
          </a:p>
          <a:p>
            <a:pPr marL="0" indent="0">
              <a:buNone/>
            </a:pPr>
            <a:endParaRPr lang="en-US" b="1" dirty="0"/>
          </a:p>
          <a:p>
            <a:pPr marL="0" indent="0">
              <a:buNone/>
            </a:pPr>
            <a:endParaRPr lang="en-IN" dirty="0"/>
          </a:p>
        </p:txBody>
      </p:sp>
      <p:pic>
        <p:nvPicPr>
          <p:cNvPr id="6" name="Picture 5">
            <a:extLst>
              <a:ext uri="{FF2B5EF4-FFF2-40B4-BE49-F238E27FC236}">
                <a16:creationId xmlns:a16="http://schemas.microsoft.com/office/drawing/2014/main" id="{7C5E9305-2DE8-25E1-111E-511A437C6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8" y="2710532"/>
            <a:ext cx="7959012" cy="3342949"/>
          </a:xfrm>
          <a:prstGeom prst="rect">
            <a:avLst/>
          </a:prstGeom>
        </p:spPr>
      </p:pic>
    </p:spTree>
    <p:extLst>
      <p:ext uri="{BB962C8B-B14F-4D97-AF65-F5344CB8AC3E}">
        <p14:creationId xmlns:p14="http://schemas.microsoft.com/office/powerpoint/2010/main" val="219796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Database Tables</a:t>
            </a:r>
            <a:endParaRPr lang="en-IN" dirty="0"/>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Add Pickup Stand :-</a:t>
            </a:r>
          </a:p>
          <a:p>
            <a:pPr marL="0" indent="0">
              <a:buNone/>
            </a:pPr>
            <a:endParaRPr lang="en-US" b="1" dirty="0"/>
          </a:p>
          <a:p>
            <a:pPr marL="0" indent="0">
              <a:buNone/>
            </a:pPr>
            <a:endParaRPr lang="en-US" b="1"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B969D26E-B25A-8456-8325-3853B5702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1" y="2336309"/>
            <a:ext cx="8658807" cy="3094107"/>
          </a:xfrm>
          <a:prstGeom prst="rect">
            <a:avLst/>
          </a:prstGeom>
        </p:spPr>
      </p:pic>
    </p:spTree>
    <p:extLst>
      <p:ext uri="{BB962C8B-B14F-4D97-AF65-F5344CB8AC3E}">
        <p14:creationId xmlns:p14="http://schemas.microsoft.com/office/powerpoint/2010/main" val="3358696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Database Tables</a:t>
            </a:r>
            <a:endParaRPr lang="en-IN" dirty="0"/>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IN" dirty="0"/>
              <a:t> </a:t>
            </a:r>
            <a:r>
              <a:rPr lang="en-IN" b="1" dirty="0"/>
              <a:t>PNR Details</a:t>
            </a:r>
            <a:r>
              <a:rPr lang="en-IN" dirty="0"/>
              <a:t>:-</a:t>
            </a:r>
          </a:p>
          <a:p>
            <a:pPr marL="0" indent="0">
              <a:buNone/>
            </a:pPr>
            <a:endParaRPr lang="en-IN" dirty="0"/>
          </a:p>
        </p:txBody>
      </p:sp>
      <p:pic>
        <p:nvPicPr>
          <p:cNvPr id="8" name="Picture 7">
            <a:extLst>
              <a:ext uri="{FF2B5EF4-FFF2-40B4-BE49-F238E27FC236}">
                <a16:creationId xmlns:a16="http://schemas.microsoft.com/office/drawing/2014/main" id="{DBB6CCBD-A39D-C0BE-C885-BA9D3A5EA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526" y="2500604"/>
            <a:ext cx="8658807" cy="2780523"/>
          </a:xfrm>
          <a:prstGeom prst="rect">
            <a:avLst/>
          </a:prstGeom>
        </p:spPr>
      </p:pic>
    </p:spTree>
    <p:extLst>
      <p:ext uri="{BB962C8B-B14F-4D97-AF65-F5344CB8AC3E}">
        <p14:creationId xmlns:p14="http://schemas.microsoft.com/office/powerpoint/2010/main" val="104135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Database Tables</a:t>
            </a:r>
            <a:endParaRPr lang="en-IN" dirty="0"/>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Route Details :-</a:t>
            </a:r>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F13F84C3-5871-EC38-EA74-FEEBE6080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468" y="2472607"/>
            <a:ext cx="8733453" cy="3079108"/>
          </a:xfrm>
          <a:prstGeom prst="rect">
            <a:avLst/>
          </a:prstGeom>
        </p:spPr>
      </p:pic>
    </p:spTree>
    <p:extLst>
      <p:ext uri="{BB962C8B-B14F-4D97-AF65-F5344CB8AC3E}">
        <p14:creationId xmlns:p14="http://schemas.microsoft.com/office/powerpoint/2010/main" val="353448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Database Tables</a:t>
            </a:r>
            <a:endParaRPr lang="en-IN" dirty="0"/>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Bus Schedule Details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909FB069-8E33-5CC8-4910-98DDBD7F0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123" y="2569344"/>
            <a:ext cx="8341567" cy="3284374"/>
          </a:xfrm>
          <a:prstGeom prst="rect">
            <a:avLst/>
          </a:prstGeom>
        </p:spPr>
      </p:pic>
    </p:spTree>
    <p:extLst>
      <p:ext uri="{BB962C8B-B14F-4D97-AF65-F5344CB8AC3E}">
        <p14:creationId xmlns:p14="http://schemas.microsoft.com/office/powerpoint/2010/main" val="146475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 Flow Diagram</a:t>
            </a:r>
            <a:endParaRPr lang="en-IN" dirty="0"/>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DFD: 0 LEVEL DIAGRAM :-</a:t>
            </a:r>
          </a:p>
          <a:p>
            <a:pPr>
              <a:buFont typeface="Wingdings" panose="05000000000000000000" pitchFamily="2" charset="2"/>
              <a:buChar char="Ø"/>
            </a:pPr>
            <a:endParaRPr lang="en-US" b="1" dirty="0"/>
          </a:p>
          <a:p>
            <a:pPr marL="0" indent="0">
              <a:buNone/>
            </a:pPr>
            <a:endParaRPr lang="en-US" b="1" dirty="0"/>
          </a:p>
          <a:p>
            <a:pPr>
              <a:buFont typeface="Wingdings" panose="05000000000000000000" pitchFamily="2" charset="2"/>
              <a:buChar char="Ø"/>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sp>
        <p:nvSpPr>
          <p:cNvPr id="4" name="Oval 3">
            <a:extLst>
              <a:ext uri="{FF2B5EF4-FFF2-40B4-BE49-F238E27FC236}">
                <a16:creationId xmlns:a16="http://schemas.microsoft.com/office/drawing/2014/main" id="{C883D705-C9F0-6A27-906F-E1B5EADA085A}"/>
              </a:ext>
            </a:extLst>
          </p:cNvPr>
          <p:cNvSpPr/>
          <p:nvPr/>
        </p:nvSpPr>
        <p:spPr>
          <a:xfrm>
            <a:off x="1036320" y="2911151"/>
            <a:ext cx="2052734" cy="1539552"/>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n w="0"/>
                <a:solidFill>
                  <a:schemeClr val="tx1"/>
                </a:solidFill>
                <a:effectLst>
                  <a:outerShdw blurRad="38100" dist="19050" dir="2700000" algn="tl" rotWithShape="0">
                    <a:schemeClr val="dk1">
                      <a:alpha val="40000"/>
                    </a:schemeClr>
                  </a:outerShdw>
                </a:effectLst>
              </a:rPr>
              <a:t>Admin</a:t>
            </a:r>
            <a:endParaRPr lang="en-IN" sz="2000" b="1"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3F3C26FF-9AF9-B2EB-D4C4-D2DB90774784}"/>
              </a:ext>
            </a:extLst>
          </p:cNvPr>
          <p:cNvSpPr/>
          <p:nvPr/>
        </p:nvSpPr>
        <p:spPr>
          <a:xfrm>
            <a:off x="4245429" y="3051111"/>
            <a:ext cx="2668555" cy="1343608"/>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Bus Booking System</a:t>
            </a:r>
            <a:endParaRPr lang="en-IN" sz="2000" b="1" dirty="0"/>
          </a:p>
        </p:txBody>
      </p:sp>
      <p:sp>
        <p:nvSpPr>
          <p:cNvPr id="7" name="Oval 6">
            <a:extLst>
              <a:ext uri="{FF2B5EF4-FFF2-40B4-BE49-F238E27FC236}">
                <a16:creationId xmlns:a16="http://schemas.microsoft.com/office/drawing/2014/main" id="{0D69FA4D-DB14-8056-77C0-4A993F48DE64}"/>
              </a:ext>
            </a:extLst>
          </p:cNvPr>
          <p:cNvSpPr/>
          <p:nvPr/>
        </p:nvSpPr>
        <p:spPr>
          <a:xfrm>
            <a:off x="8472196" y="2985797"/>
            <a:ext cx="2304661" cy="1408922"/>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User</a:t>
            </a:r>
            <a:endParaRPr lang="en-IN" sz="2000" b="1" dirty="0"/>
          </a:p>
        </p:txBody>
      </p:sp>
      <p:cxnSp>
        <p:nvCxnSpPr>
          <p:cNvPr id="9" name="Straight Arrow Connector 8">
            <a:extLst>
              <a:ext uri="{FF2B5EF4-FFF2-40B4-BE49-F238E27FC236}">
                <a16:creationId xmlns:a16="http://schemas.microsoft.com/office/drawing/2014/main" id="{EFB4A0F0-86B0-0475-6737-8E7EDE6EB868}"/>
              </a:ext>
            </a:extLst>
          </p:cNvPr>
          <p:cNvCxnSpPr/>
          <p:nvPr/>
        </p:nvCxnSpPr>
        <p:spPr>
          <a:xfrm>
            <a:off x="3191069" y="3638939"/>
            <a:ext cx="895739"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7CDCBF0-035E-8E76-E9C5-6313C14553AC}"/>
              </a:ext>
            </a:extLst>
          </p:cNvPr>
          <p:cNvCxnSpPr/>
          <p:nvPr/>
        </p:nvCxnSpPr>
        <p:spPr>
          <a:xfrm>
            <a:off x="7081935" y="3741576"/>
            <a:ext cx="1222310"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603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 Flow Diagram</a:t>
            </a:r>
            <a:endParaRPr lang="en-IN" dirty="0"/>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DFD: 1st LEVEL DIAGRAM Admin:-</a:t>
            </a:r>
          </a:p>
          <a:p>
            <a:pPr marL="0" indent="0">
              <a:buNone/>
            </a:pPr>
            <a:endParaRPr lang="en-US" b="1" dirty="0"/>
          </a:p>
          <a:p>
            <a:pPr marL="0" indent="0">
              <a:buNone/>
            </a:pPr>
            <a:endParaRPr lang="en-US" b="1" dirty="0"/>
          </a:p>
          <a:p>
            <a:pPr>
              <a:buFont typeface="Wingdings" panose="05000000000000000000" pitchFamily="2" charset="2"/>
              <a:buChar char="Ø"/>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8" name="Picture 7">
            <a:extLst>
              <a:ext uri="{FF2B5EF4-FFF2-40B4-BE49-F238E27FC236}">
                <a16:creationId xmlns:a16="http://schemas.microsoft.com/office/drawing/2014/main" id="{2FBD5432-4941-4678-6AD8-A66BF3882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746" y="2258007"/>
            <a:ext cx="5663682" cy="3864505"/>
          </a:xfrm>
          <a:prstGeom prst="rect">
            <a:avLst/>
          </a:prstGeom>
        </p:spPr>
      </p:pic>
    </p:spTree>
    <p:extLst>
      <p:ext uri="{BB962C8B-B14F-4D97-AF65-F5344CB8AC3E}">
        <p14:creationId xmlns:p14="http://schemas.microsoft.com/office/powerpoint/2010/main" val="1172474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 Flow Diagram</a:t>
            </a:r>
            <a:endParaRPr lang="en-IN" dirty="0"/>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DFD: USECASE DIAGRAM:-</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21DD595-29B6-F92D-8B1A-7C23A15A6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042" y="2369976"/>
            <a:ext cx="7856374" cy="3688152"/>
          </a:xfrm>
          <a:prstGeom prst="rect">
            <a:avLst/>
          </a:prstGeom>
        </p:spPr>
      </p:pic>
    </p:spTree>
    <p:extLst>
      <p:ext uri="{BB962C8B-B14F-4D97-AF65-F5344CB8AC3E}">
        <p14:creationId xmlns:p14="http://schemas.microsoft.com/office/powerpoint/2010/main" val="3431293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System Design</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Admin Login:-</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DED19DE2-D38D-8205-EB15-4A296534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700" y="2453652"/>
            <a:ext cx="9131559" cy="3497413"/>
          </a:xfrm>
          <a:prstGeom prst="rect">
            <a:avLst/>
          </a:prstGeom>
        </p:spPr>
      </p:pic>
    </p:spTree>
    <p:extLst>
      <p:ext uri="{BB962C8B-B14F-4D97-AF65-F5344CB8AC3E}">
        <p14:creationId xmlns:p14="http://schemas.microsoft.com/office/powerpoint/2010/main" val="262240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DF52-BD98-4DAA-45AC-C82C87CC7551}"/>
              </a:ext>
            </a:extLst>
          </p:cNvPr>
          <p:cNvSpPr>
            <a:spLocks noGrp="1"/>
          </p:cNvSpPr>
          <p:nvPr>
            <p:ph type="title"/>
          </p:nvPr>
        </p:nvSpPr>
        <p:spPr/>
        <p:txBody>
          <a:bodyPr>
            <a:normAutofit/>
          </a:bodyPr>
          <a:lstStyle/>
          <a:p>
            <a:pPr algn="ctr"/>
            <a:r>
              <a:rPr lang="en-US" sz="4800" b="1" dirty="0">
                <a:solidFill>
                  <a:srgbClr val="00B0F0"/>
                </a:solidFill>
                <a:latin typeface="Times New Roman" panose="02020603050405020304" pitchFamily="18" charset="0"/>
                <a:cs typeface="Times New Roman" panose="02020603050405020304" pitchFamily="18" charset="0"/>
              </a:rPr>
              <a:t>Table Of Contents</a:t>
            </a:r>
            <a:endParaRPr lang="en-IN" sz="4800"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0F265F-1665-8252-D7F9-B2E0189B7A39}"/>
              </a:ext>
            </a:extLst>
          </p:cNvPr>
          <p:cNvSpPr>
            <a:spLocks noGrp="1"/>
          </p:cNvSpPr>
          <p:nvPr>
            <p:ph idx="1"/>
          </p:nvPr>
        </p:nvSpPr>
        <p:spPr>
          <a:xfrm>
            <a:off x="1451579" y="2015732"/>
            <a:ext cx="9603275" cy="3933655"/>
          </a:xfrm>
        </p:spPr>
        <p:txBody>
          <a:bodyPr>
            <a:normAutofit/>
          </a:bodyPr>
          <a:lstStyle/>
          <a:p>
            <a:pPr>
              <a:buFont typeface="Wingdings" panose="05000000000000000000" pitchFamily="2" charset="2"/>
              <a:buChar char="v"/>
            </a:pPr>
            <a:r>
              <a:rPr lang="en-US" dirty="0"/>
              <a:t> </a:t>
            </a:r>
            <a:r>
              <a:rPr lang="en-US" sz="2000" b="1" dirty="0">
                <a:latin typeface="Times New Roman" panose="02020603050405020304" pitchFamily="18" charset="0"/>
                <a:cs typeface="Times New Roman" panose="02020603050405020304" pitchFamily="18" charset="0"/>
              </a:rPr>
              <a:t>Organization Details</a:t>
            </a:r>
            <a:endParaRPr lang="en-IN"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Definition</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Requirements specification</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Modules Of Online Bus Booking</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Database Tables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System Design</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rPr>
              <a:t>Conclusion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419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System Design</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Add Bus Details:-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84F5C0A8-26DF-67A8-7EDD-01DEA0272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941" y="2360646"/>
            <a:ext cx="9519859" cy="3648270"/>
          </a:xfrm>
          <a:prstGeom prst="rect">
            <a:avLst/>
          </a:prstGeom>
        </p:spPr>
      </p:pic>
    </p:spTree>
    <p:extLst>
      <p:ext uri="{BB962C8B-B14F-4D97-AF65-F5344CB8AC3E}">
        <p14:creationId xmlns:p14="http://schemas.microsoft.com/office/powerpoint/2010/main" val="211664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System Design</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Search Buses:-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49C01F8E-8F78-CD24-9E3B-96698DF67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835" y="2305089"/>
            <a:ext cx="9491241" cy="3771620"/>
          </a:xfrm>
          <a:prstGeom prst="rect">
            <a:avLst/>
          </a:prstGeom>
        </p:spPr>
      </p:pic>
    </p:spTree>
    <p:extLst>
      <p:ext uri="{BB962C8B-B14F-4D97-AF65-F5344CB8AC3E}">
        <p14:creationId xmlns:p14="http://schemas.microsoft.com/office/powerpoint/2010/main" val="208216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System Design</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User Registration:-</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DF4847C-5D09-C349-31D3-8AE269090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179" y="2291787"/>
            <a:ext cx="9439541" cy="3842796"/>
          </a:xfrm>
          <a:prstGeom prst="rect">
            <a:avLst/>
          </a:prstGeom>
        </p:spPr>
      </p:pic>
    </p:spTree>
    <p:extLst>
      <p:ext uri="{BB962C8B-B14F-4D97-AF65-F5344CB8AC3E}">
        <p14:creationId xmlns:p14="http://schemas.microsoft.com/office/powerpoint/2010/main" val="2635313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System Design</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Route Details:-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82C4E4CC-C873-A7EE-78D7-EBE8ADE6F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858" y="2303268"/>
            <a:ext cx="9444942" cy="3785016"/>
          </a:xfrm>
          <a:prstGeom prst="rect">
            <a:avLst/>
          </a:prstGeom>
        </p:spPr>
      </p:pic>
    </p:spTree>
    <p:extLst>
      <p:ext uri="{BB962C8B-B14F-4D97-AF65-F5344CB8AC3E}">
        <p14:creationId xmlns:p14="http://schemas.microsoft.com/office/powerpoint/2010/main" val="1606984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System Design</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Booking Report:-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C9E2015-46CC-4DA9-FBE9-D6BC78DF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641" y="2407534"/>
            <a:ext cx="10058401" cy="3645947"/>
          </a:xfrm>
          <a:prstGeom prst="rect">
            <a:avLst/>
          </a:prstGeom>
        </p:spPr>
      </p:pic>
    </p:spTree>
    <p:extLst>
      <p:ext uri="{BB962C8B-B14F-4D97-AF65-F5344CB8AC3E}">
        <p14:creationId xmlns:p14="http://schemas.microsoft.com/office/powerpoint/2010/main" val="93863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System Design</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buFont typeface="Wingdings" panose="05000000000000000000" pitchFamily="2" charset="2"/>
              <a:buChar char="Ø"/>
            </a:pPr>
            <a:r>
              <a:rPr lang="en-US" b="1" dirty="0"/>
              <a:t> Booking Confirm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3D695CA6-1C66-A783-EF2D-39AC62685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053" y="2372810"/>
            <a:ext cx="8634714" cy="3680672"/>
          </a:xfrm>
          <a:prstGeom prst="rect">
            <a:avLst/>
          </a:prstGeom>
        </p:spPr>
      </p:pic>
    </p:spTree>
    <p:extLst>
      <p:ext uri="{BB962C8B-B14F-4D97-AF65-F5344CB8AC3E}">
        <p14:creationId xmlns:p14="http://schemas.microsoft.com/office/powerpoint/2010/main" val="3941705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C01C-958F-17CF-FDFC-EDCC9EB9339D}"/>
              </a:ext>
            </a:extLst>
          </p:cNvPr>
          <p:cNvSpPr>
            <a:spLocks noGrp="1"/>
          </p:cNvSpPr>
          <p:nvPr>
            <p:ph type="title"/>
          </p:nvPr>
        </p:nvSpPr>
        <p:spPr/>
        <p:txBody>
          <a:bodyPr>
            <a:normAutofit/>
          </a:bodyPr>
          <a:lstStyle/>
          <a:p>
            <a:pPr algn="ctr"/>
            <a:r>
              <a:rPr lang="en-US" sz="4800" b="1" dirty="0">
                <a:solidFill>
                  <a:srgbClr val="00B0F0"/>
                </a:solidFill>
                <a:effectLst/>
                <a:latin typeface="Times New Roman" panose="02020603050405020304" pitchFamily="18" charset="0"/>
                <a:ea typeface="Calibri" panose="020F0502020204030204" pitchFamily="34" charset="0"/>
              </a:rPr>
              <a:t>Conclusion</a:t>
            </a:r>
            <a:endParaRPr lang="en-IN" sz="48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57B8E-B19B-67F1-F816-DDAE1787A958}"/>
              </a:ext>
            </a:extLst>
          </p:cNvPr>
          <p:cNvSpPr>
            <a:spLocks noGrp="1"/>
          </p:cNvSpPr>
          <p:nvPr>
            <p:ph idx="1"/>
          </p:nvPr>
        </p:nvSpPr>
        <p:spPr>
          <a:xfrm>
            <a:off x="1097280" y="1845734"/>
            <a:ext cx="10058400" cy="4461760"/>
          </a:xfrm>
        </p:spPr>
        <p:txBody>
          <a:bodyPr/>
          <a:lstStyle/>
          <a:p>
            <a:pPr algn="just">
              <a:buFont typeface="Wingdings" panose="05000000000000000000" pitchFamily="2" charset="2"/>
              <a:buChar char="Ø"/>
            </a:pPr>
            <a:r>
              <a:rPr lang="en-US" b="1" dirty="0"/>
              <a:t>          </a:t>
            </a:r>
            <a:r>
              <a:rPr lang="en-US" sz="2800" b="0" i="0" dirty="0">
                <a:solidFill>
                  <a:srgbClr val="0D0D0D"/>
                </a:solidFill>
                <a:effectLst/>
                <a:latin typeface="Söhne"/>
              </a:rPr>
              <a:t>The bus booking system offers numerous advantages, streamlining the process of reserving seats and managing travel plans for passengers. Through its user-friendly interface and convenient features, it enhances the overall experience for both customers and bus operators.</a:t>
            </a:r>
            <a:endParaRPr lang="en-US" sz="2800"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5018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C164-3DF5-48FE-993B-9055E91071DD}"/>
              </a:ext>
            </a:extLst>
          </p:cNvPr>
          <p:cNvSpPr>
            <a:spLocks noGrp="1"/>
          </p:cNvSpPr>
          <p:nvPr>
            <p:ph type="title"/>
          </p:nvPr>
        </p:nvSpPr>
        <p:spPr>
          <a:xfrm>
            <a:off x="1097280" y="286603"/>
            <a:ext cx="10058400" cy="1439560"/>
          </a:xfrm>
        </p:spPr>
        <p:txBody>
          <a:bodyPr>
            <a:normAutofit/>
          </a:bodyPr>
          <a:lstStyle/>
          <a:p>
            <a:pPr algn="ctr"/>
            <a:br>
              <a:rPr lang="en-US" sz="4800" b="1" dirty="0">
                <a:solidFill>
                  <a:srgbClr val="00B0F0"/>
                </a:solidFill>
                <a:latin typeface="Times New Roman" panose="02020603050405020304" pitchFamily="18" charset="0"/>
                <a:cs typeface="Times New Roman" panose="02020603050405020304" pitchFamily="18" charset="0"/>
              </a:rPr>
            </a:br>
            <a:r>
              <a:rPr lang="en-US" sz="4800" b="1" dirty="0">
                <a:solidFill>
                  <a:srgbClr val="00B0F0"/>
                </a:solidFill>
                <a:latin typeface="Times New Roman" panose="02020603050405020304" pitchFamily="18" charset="0"/>
                <a:cs typeface="Times New Roman" panose="02020603050405020304" pitchFamily="18" charset="0"/>
              </a:rPr>
              <a:t>Organization Details</a:t>
            </a:r>
            <a:endParaRPr lang="en-IN" sz="4800" b="1" dirty="0">
              <a:solidFill>
                <a:srgbClr val="00B0F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B4854C0-9974-B447-BF08-B6BF3FD040E4}"/>
              </a:ext>
            </a:extLst>
          </p:cNvPr>
          <p:cNvGraphicFramePr>
            <a:graphicFrameLocks noGrp="1"/>
          </p:cNvGraphicFramePr>
          <p:nvPr>
            <p:ph idx="1"/>
            <p:extLst>
              <p:ext uri="{D42A27DB-BD31-4B8C-83A1-F6EECF244321}">
                <p14:modId xmlns:p14="http://schemas.microsoft.com/office/powerpoint/2010/main" val="4124207717"/>
              </p:ext>
            </p:extLst>
          </p:nvPr>
        </p:nvGraphicFramePr>
        <p:xfrm>
          <a:off x="1726163" y="2500131"/>
          <a:ext cx="9069356" cy="3231078"/>
        </p:xfrm>
        <a:graphic>
          <a:graphicData uri="http://schemas.openxmlformats.org/drawingml/2006/table">
            <a:tbl>
              <a:tblPr firstRow="1" bandRow="1">
                <a:tableStyleId>{5C22544A-7EE6-4342-B048-85BDC9FD1C3A}</a:tableStyleId>
              </a:tblPr>
              <a:tblGrid>
                <a:gridCol w="4534678">
                  <a:extLst>
                    <a:ext uri="{9D8B030D-6E8A-4147-A177-3AD203B41FA5}">
                      <a16:colId xmlns:a16="http://schemas.microsoft.com/office/drawing/2014/main" val="1951527757"/>
                    </a:ext>
                  </a:extLst>
                </a:gridCol>
                <a:gridCol w="4534678">
                  <a:extLst>
                    <a:ext uri="{9D8B030D-6E8A-4147-A177-3AD203B41FA5}">
                      <a16:colId xmlns:a16="http://schemas.microsoft.com/office/drawing/2014/main" val="985079453"/>
                    </a:ext>
                  </a:extLst>
                </a:gridCol>
              </a:tblGrid>
              <a:tr h="772226">
                <a:tc>
                  <a:txBody>
                    <a:bodyPr/>
                    <a:lstStyle/>
                    <a:p>
                      <a:pPr algn="ctr"/>
                      <a:r>
                        <a:rPr lang="en-US" b="1" dirty="0"/>
                        <a:t>Name of the Organization </a:t>
                      </a:r>
                      <a:endParaRPr lang="en-IN" b="1" dirty="0"/>
                    </a:p>
                  </a:txBody>
                  <a:tcPr/>
                </a:tc>
                <a:tc>
                  <a:txBody>
                    <a:bodyPr/>
                    <a:lstStyle/>
                    <a:p>
                      <a:pPr algn="ctr"/>
                      <a:r>
                        <a:rPr lang="en-US" b="1" dirty="0"/>
                        <a:t>ARK </a:t>
                      </a:r>
                      <a:r>
                        <a:rPr lang="en-US" b="1" dirty="0" err="1"/>
                        <a:t>Infosoft</a:t>
                      </a:r>
                      <a:endParaRPr lang="en-IN" b="1" dirty="0"/>
                    </a:p>
                  </a:txBody>
                  <a:tcPr/>
                </a:tc>
                <a:extLst>
                  <a:ext uri="{0D108BD9-81ED-4DB2-BD59-A6C34878D82A}">
                    <a16:rowId xmlns:a16="http://schemas.microsoft.com/office/drawing/2014/main" val="3539112078"/>
                  </a:ext>
                </a:extLst>
              </a:tr>
              <a:tr h="772226">
                <a:tc>
                  <a:txBody>
                    <a:bodyPr/>
                    <a:lstStyle/>
                    <a:p>
                      <a:pPr algn="ctr"/>
                      <a:r>
                        <a:rPr lang="en-US" b="1" dirty="0"/>
                        <a:t>Organization Address :</a:t>
                      </a:r>
                      <a:endParaRPr lang="en-IN" b="1" dirty="0"/>
                    </a:p>
                  </a:txBody>
                  <a:tcPr/>
                </a:tc>
                <a:tc>
                  <a:txBody>
                    <a:bodyPr/>
                    <a:lstStyle/>
                    <a:p>
                      <a:pPr algn="ctr"/>
                      <a:r>
                        <a:rPr lang="en-IN" sz="1800" b="1" i="0" kern="1200" dirty="0">
                          <a:solidFill>
                            <a:schemeClr val="dk1"/>
                          </a:solidFill>
                          <a:effectLst/>
                          <a:latin typeface="+mn-lt"/>
                          <a:ea typeface="+mn-ea"/>
                          <a:cs typeface="+mn-cs"/>
                        </a:rPr>
                        <a:t>421, Zion Z1, Nr. Avalon Hotel, Sindhu Bhavan Marg, Bodakdev, Ahmedabad, Gujarat 380054</a:t>
                      </a:r>
                      <a:endParaRPr lang="en-IN" b="1" dirty="0"/>
                    </a:p>
                  </a:txBody>
                  <a:tcPr/>
                </a:tc>
                <a:extLst>
                  <a:ext uri="{0D108BD9-81ED-4DB2-BD59-A6C34878D82A}">
                    <a16:rowId xmlns:a16="http://schemas.microsoft.com/office/drawing/2014/main" val="4103901452"/>
                  </a:ext>
                </a:extLst>
              </a:tr>
              <a:tr h="772226">
                <a:tc>
                  <a:txBody>
                    <a:bodyPr/>
                    <a:lstStyle/>
                    <a:p>
                      <a:pPr algn="ctr"/>
                      <a:r>
                        <a:rPr lang="en-US" b="1" dirty="0"/>
                        <a:t>Contact Number/Company Website :</a:t>
                      </a:r>
                      <a:endParaRPr lang="en-IN" b="1" dirty="0"/>
                    </a:p>
                  </a:txBody>
                  <a:tcPr/>
                </a:tc>
                <a:tc>
                  <a:txBody>
                    <a:bodyPr/>
                    <a:lstStyle/>
                    <a:p>
                      <a:pPr algn="ctr"/>
                      <a:r>
                        <a:rPr lang="en-IN" b="1" dirty="0"/>
                        <a:t>https://arkinfosoft.com</a:t>
                      </a:r>
                    </a:p>
                  </a:txBody>
                  <a:tcPr/>
                </a:tc>
                <a:extLst>
                  <a:ext uri="{0D108BD9-81ED-4DB2-BD59-A6C34878D82A}">
                    <a16:rowId xmlns:a16="http://schemas.microsoft.com/office/drawing/2014/main" val="1291789194"/>
                  </a:ext>
                </a:extLst>
              </a:tr>
              <a:tr h="772226">
                <a:tc>
                  <a:txBody>
                    <a:bodyPr/>
                    <a:lstStyle/>
                    <a:p>
                      <a:pPr algn="ctr"/>
                      <a:r>
                        <a:rPr lang="en-US" b="1" dirty="0"/>
                        <a:t>Working Hours : </a:t>
                      </a:r>
                      <a:endParaRPr lang="en-IN" b="1" dirty="0"/>
                    </a:p>
                  </a:txBody>
                  <a:tcPr/>
                </a:tc>
                <a:tc>
                  <a:txBody>
                    <a:bodyPr/>
                    <a:lstStyle/>
                    <a:p>
                      <a:pPr algn="ctr"/>
                      <a:r>
                        <a:rPr lang="en-US" b="1" dirty="0"/>
                        <a:t>09 Hours</a:t>
                      </a:r>
                      <a:endParaRPr lang="en-IN" b="1" dirty="0"/>
                    </a:p>
                  </a:txBody>
                  <a:tcPr/>
                </a:tc>
                <a:extLst>
                  <a:ext uri="{0D108BD9-81ED-4DB2-BD59-A6C34878D82A}">
                    <a16:rowId xmlns:a16="http://schemas.microsoft.com/office/drawing/2014/main" val="259293400"/>
                  </a:ext>
                </a:extLst>
              </a:tr>
            </a:tbl>
          </a:graphicData>
        </a:graphic>
      </p:graphicFrame>
    </p:spTree>
    <p:extLst>
      <p:ext uri="{BB962C8B-B14F-4D97-AF65-F5344CB8AC3E}">
        <p14:creationId xmlns:p14="http://schemas.microsoft.com/office/powerpoint/2010/main" val="413223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2D65-0E09-CD3B-3067-C730EC607862}"/>
              </a:ext>
            </a:extLst>
          </p:cNvPr>
          <p:cNvSpPr>
            <a:spLocks noGrp="1"/>
          </p:cNvSpPr>
          <p:nvPr>
            <p:ph type="title"/>
          </p:nvPr>
        </p:nvSpPr>
        <p:spPr/>
        <p:txBody>
          <a:bodyPr>
            <a:normAutofit/>
          </a:bodyPr>
          <a:lstStyle/>
          <a:p>
            <a:pPr algn="ctr"/>
            <a:r>
              <a:rPr lang="en-US" sz="4800" b="1" dirty="0">
                <a:solidFill>
                  <a:srgbClr val="00B0F0"/>
                </a:solidFill>
                <a:latin typeface="Times New Roman" panose="02020603050405020304" pitchFamily="18" charset="0"/>
                <a:cs typeface="Times New Roman" panose="02020603050405020304" pitchFamily="18" charset="0"/>
              </a:rPr>
              <a:t>Definition</a:t>
            </a:r>
            <a:endParaRPr lang="en-IN" sz="4800"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1F6F3B-6A62-8092-BC01-98CB97CC2D6A}"/>
              </a:ext>
            </a:extLst>
          </p:cNvPr>
          <p:cNvSpPr>
            <a:spLocks noGrp="1"/>
          </p:cNvSpPr>
          <p:nvPr>
            <p:ph idx="1"/>
          </p:nvPr>
        </p:nvSpPr>
        <p:spPr>
          <a:xfrm>
            <a:off x="494523" y="1845734"/>
            <a:ext cx="11112759" cy="4023360"/>
          </a:xfrm>
        </p:spPr>
        <p:txBody>
          <a:bodyPr/>
          <a:lstStyle/>
          <a:p>
            <a:pPr algn="just">
              <a:buFont typeface="Wingdings" panose="05000000000000000000" pitchFamily="2" charset="2"/>
              <a:buChar char="v"/>
            </a:pPr>
            <a:r>
              <a:rPr lang="en-US" sz="1800" kern="100" dirty="0">
                <a:latin typeface="Times New Roman" panose="02020603050405020304" pitchFamily="18" charset="0"/>
                <a:ea typeface="Calibri" panose="020F0502020204030204" pitchFamily="34" charset="0"/>
                <a:cs typeface="Shruti" panose="020B0502040204020203" pitchFamily="34" charset="0"/>
              </a:rPr>
              <a:t>  </a:t>
            </a:r>
            <a:r>
              <a:rPr lang="en-US" sz="1800" kern="100" dirty="0">
                <a:effectLst/>
                <a:latin typeface="Times New Roman" panose="02020603050405020304" pitchFamily="18" charset="0"/>
                <a:ea typeface="Calibri" panose="020F0502020204030204" pitchFamily="34" charset="0"/>
                <a:cs typeface="Shruti" panose="020B0502040204020203" pitchFamily="34" charset="0"/>
              </a:rPr>
              <a:t> </a:t>
            </a:r>
            <a:r>
              <a:rPr lang="en-US" sz="2800" kern="100" dirty="0">
                <a:effectLst/>
                <a:latin typeface="Times New Roman" panose="02020603050405020304" pitchFamily="18" charset="0"/>
                <a:ea typeface="Calibri" panose="020F0502020204030204" pitchFamily="34" charset="0"/>
                <a:cs typeface="Shruti" panose="020B0502040204020203" pitchFamily="34" charset="0"/>
              </a:rPr>
              <a:t>Bus Booking System is Web Based application, that works with in centralized network, It Provides facility to reserved seats, different type of enquiry which need an instant and quick reservation. Buses may be used for scheduled bus transport, scheduled coach transport, school transport, private hire, or tourism; promotional buses may be used for political campaigns and others are privately operated for a wide range of purposes, including rock and pop band tour vehicles.</a:t>
            </a:r>
            <a:endParaRPr lang="en-IN" sz="2800" dirty="0"/>
          </a:p>
        </p:txBody>
      </p:sp>
    </p:spTree>
    <p:extLst>
      <p:ext uri="{BB962C8B-B14F-4D97-AF65-F5344CB8AC3E}">
        <p14:creationId xmlns:p14="http://schemas.microsoft.com/office/powerpoint/2010/main" val="161168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43FA-26C0-86FC-530F-0906AE12F5E1}"/>
              </a:ext>
            </a:extLst>
          </p:cNvPr>
          <p:cNvSpPr>
            <a:spLocks noGrp="1"/>
          </p:cNvSpPr>
          <p:nvPr>
            <p:ph type="title"/>
          </p:nvPr>
        </p:nvSpPr>
        <p:spPr/>
        <p:txBody>
          <a:bodyPr>
            <a:normAutofit fontScale="90000"/>
          </a:bodyPr>
          <a:lstStyle/>
          <a:p>
            <a:pPr algn="ctr"/>
            <a:r>
              <a:rPr lang="en-IN" sz="4800" b="1" dirty="0">
                <a:solidFill>
                  <a:srgbClr val="00B0F0"/>
                </a:solidFill>
                <a:latin typeface="Times New Roman" panose="02020603050405020304" pitchFamily="18" charset="0"/>
                <a:cs typeface="Times New Roman" panose="02020603050405020304" pitchFamily="18" charset="0"/>
              </a:rPr>
              <a:t>Requirements specification</a:t>
            </a:r>
            <a:endParaRPr lang="en-IN" b="1" dirty="0">
              <a:solidFill>
                <a:srgbClr val="00B0F0"/>
              </a:solidFill>
            </a:endParaRPr>
          </a:p>
        </p:txBody>
      </p:sp>
      <p:sp>
        <p:nvSpPr>
          <p:cNvPr id="3" name="Content Placeholder 2">
            <a:extLst>
              <a:ext uri="{FF2B5EF4-FFF2-40B4-BE49-F238E27FC236}">
                <a16:creationId xmlns:a16="http://schemas.microsoft.com/office/drawing/2014/main" id="{5BCF1F01-DF73-C690-541E-EEF83D4808D9}"/>
              </a:ext>
            </a:extLst>
          </p:cNvPr>
          <p:cNvSpPr>
            <a:spLocks noGrp="1"/>
          </p:cNvSpPr>
          <p:nvPr>
            <p:ph idx="1"/>
          </p:nvPr>
        </p:nvSpPr>
        <p:spPr/>
        <p:txBody>
          <a:bodyPr/>
          <a:lstStyle/>
          <a:p>
            <a:pPr>
              <a:buFont typeface="Wingdings" panose="05000000000000000000" pitchFamily="2" charset="2"/>
              <a:buChar char="Ø"/>
            </a:pPr>
            <a:r>
              <a:rPr lang="en-US" dirty="0"/>
              <a:t> </a:t>
            </a:r>
            <a:r>
              <a:rPr lang="en-US" b="1" i="0" dirty="0">
                <a:effectLst/>
                <a:latin typeface="Times New Roman" panose="02020603050405020304" pitchFamily="18" charset="0"/>
                <a:cs typeface="Times New Roman" panose="02020603050405020304" pitchFamily="18" charset="0"/>
              </a:rPr>
              <a:t>Hardware Specification :-</a:t>
            </a:r>
          </a:p>
          <a:p>
            <a:pPr marL="0" indent="0">
              <a:buNone/>
            </a:pPr>
            <a:endParaRPr lang="en-IN" dirty="0"/>
          </a:p>
        </p:txBody>
      </p:sp>
      <p:graphicFrame>
        <p:nvGraphicFramePr>
          <p:cNvPr id="4" name="Table 3">
            <a:extLst>
              <a:ext uri="{FF2B5EF4-FFF2-40B4-BE49-F238E27FC236}">
                <a16:creationId xmlns:a16="http://schemas.microsoft.com/office/drawing/2014/main" id="{27198F08-C969-C3D3-79D8-FD713BFE5BE0}"/>
              </a:ext>
            </a:extLst>
          </p:cNvPr>
          <p:cNvGraphicFramePr>
            <a:graphicFrameLocks noGrp="1"/>
          </p:cNvGraphicFramePr>
          <p:nvPr>
            <p:extLst>
              <p:ext uri="{D42A27DB-BD31-4B8C-83A1-F6EECF244321}">
                <p14:modId xmlns:p14="http://schemas.microsoft.com/office/powerpoint/2010/main" val="2613809665"/>
              </p:ext>
            </p:extLst>
          </p:nvPr>
        </p:nvGraphicFramePr>
        <p:xfrm>
          <a:off x="1576873" y="2575248"/>
          <a:ext cx="8565504" cy="3209732"/>
        </p:xfrm>
        <a:graphic>
          <a:graphicData uri="http://schemas.openxmlformats.org/drawingml/2006/table">
            <a:tbl>
              <a:tblPr firstRow="1" bandRow="1">
                <a:tableStyleId>{5C22544A-7EE6-4342-B048-85BDC9FD1C3A}</a:tableStyleId>
              </a:tblPr>
              <a:tblGrid>
                <a:gridCol w="4282752">
                  <a:extLst>
                    <a:ext uri="{9D8B030D-6E8A-4147-A177-3AD203B41FA5}">
                      <a16:colId xmlns:a16="http://schemas.microsoft.com/office/drawing/2014/main" val="1267846862"/>
                    </a:ext>
                  </a:extLst>
                </a:gridCol>
                <a:gridCol w="4282752">
                  <a:extLst>
                    <a:ext uri="{9D8B030D-6E8A-4147-A177-3AD203B41FA5}">
                      <a16:colId xmlns:a16="http://schemas.microsoft.com/office/drawing/2014/main" val="1408616519"/>
                    </a:ext>
                  </a:extLst>
                </a:gridCol>
              </a:tblGrid>
              <a:tr h="802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PROCESSOR</a:t>
                      </a:r>
                      <a:endParaRPr lang="en-IN" b="1" dirty="0">
                        <a:latin typeface="Times New Roman" panose="02020603050405020304" pitchFamily="18" charset="0"/>
                        <a:cs typeface="Times New Roman" panose="02020603050405020304" pitchFamily="18" charset="0"/>
                      </a:endParaRPr>
                    </a:p>
                    <a:p>
                      <a:pPr algn="ctr"/>
                      <a:endParaRPr lang="en-IN" b="1" dirty="0"/>
                    </a:p>
                  </a:txBody>
                  <a:tcPr/>
                </a:tc>
                <a:tc>
                  <a:txBody>
                    <a:bodyPr/>
                    <a:lstStyle/>
                    <a:p>
                      <a:pPr algn="ctr"/>
                      <a:r>
                        <a:rPr lang="en-IN" b="1" dirty="0"/>
                        <a:t>Any Processor like AMD-</a:t>
                      </a:r>
                      <a:r>
                        <a:rPr lang="en-IN" b="1" dirty="0" err="1"/>
                        <a:t>Ryzen</a:t>
                      </a:r>
                      <a:r>
                        <a:rPr lang="en-IN" b="1" dirty="0"/>
                        <a:t> , intel etc</a:t>
                      </a:r>
                    </a:p>
                  </a:txBody>
                  <a:tcPr/>
                </a:tc>
                <a:extLst>
                  <a:ext uri="{0D108BD9-81ED-4DB2-BD59-A6C34878D82A}">
                    <a16:rowId xmlns:a16="http://schemas.microsoft.com/office/drawing/2014/main" val="1830609074"/>
                  </a:ext>
                </a:extLst>
              </a:tr>
              <a:tr h="802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OPERATING  SYSTEM </a:t>
                      </a:r>
                      <a:endParaRPr lang="en-IN" b="1" dirty="0">
                        <a:latin typeface="Times New Roman" panose="02020603050405020304" pitchFamily="18" charset="0"/>
                        <a:cs typeface="Times New Roman" panose="02020603050405020304" pitchFamily="18" charset="0"/>
                      </a:endParaRPr>
                    </a:p>
                    <a:p>
                      <a:pPr algn="ct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WINDOWS 10, WINDOWS 11</a:t>
                      </a:r>
                      <a:endParaRPr lang="en-IN" b="1" dirty="0">
                        <a:latin typeface="Times New Roman" panose="02020603050405020304" pitchFamily="18" charset="0"/>
                        <a:cs typeface="Times New Roman" panose="02020603050405020304" pitchFamily="18" charset="0"/>
                      </a:endParaRPr>
                    </a:p>
                    <a:p>
                      <a:pPr algn="ctr"/>
                      <a:endParaRPr lang="en-IN" b="1" dirty="0"/>
                    </a:p>
                  </a:txBody>
                  <a:tcPr/>
                </a:tc>
                <a:extLst>
                  <a:ext uri="{0D108BD9-81ED-4DB2-BD59-A6C34878D82A}">
                    <a16:rowId xmlns:a16="http://schemas.microsoft.com/office/drawing/2014/main" val="3197515658"/>
                  </a:ext>
                </a:extLst>
              </a:tr>
              <a:tr h="802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MEMORY</a:t>
                      </a:r>
                    </a:p>
                    <a:p>
                      <a:pPr algn="ctr"/>
                      <a:endParaRPr lang="en-IN" b="1" dirty="0"/>
                    </a:p>
                  </a:txBody>
                  <a:tcPr/>
                </a:tc>
                <a:tc>
                  <a:txBody>
                    <a:bodyPr/>
                    <a:lstStyle/>
                    <a:p>
                      <a:pPr algn="ctr"/>
                      <a:r>
                        <a:rPr lang="en-IN" b="1" dirty="0"/>
                        <a:t> Minimum 2GB RAM </a:t>
                      </a:r>
                    </a:p>
                  </a:txBody>
                  <a:tcPr/>
                </a:tc>
                <a:extLst>
                  <a:ext uri="{0D108BD9-81ED-4DB2-BD59-A6C34878D82A}">
                    <a16:rowId xmlns:a16="http://schemas.microsoft.com/office/drawing/2014/main" val="540901075"/>
                  </a:ext>
                </a:extLst>
              </a:tr>
              <a:tr h="802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DATABASE</a:t>
                      </a:r>
                      <a:endParaRPr lang="en-IN" b="1" dirty="0">
                        <a:latin typeface="Times New Roman" panose="02020603050405020304" pitchFamily="18" charset="0"/>
                        <a:cs typeface="Times New Roman" panose="02020603050405020304" pitchFamily="18" charset="0"/>
                      </a:endParaRPr>
                    </a:p>
                    <a:p>
                      <a:pPr algn="ctr"/>
                      <a:endParaRPr lang="en-IN" b="1" dirty="0"/>
                    </a:p>
                  </a:txBody>
                  <a:tcPr/>
                </a:tc>
                <a:tc>
                  <a:txBody>
                    <a:bodyPr/>
                    <a:lstStyle/>
                    <a:p>
                      <a:pPr algn="ctr"/>
                      <a:r>
                        <a:rPr lang="en-US" b="1" dirty="0"/>
                        <a:t>MS SQL SERVER</a:t>
                      </a:r>
                      <a:endParaRPr lang="en-IN" b="1" dirty="0"/>
                    </a:p>
                  </a:txBody>
                  <a:tcPr/>
                </a:tc>
                <a:extLst>
                  <a:ext uri="{0D108BD9-81ED-4DB2-BD59-A6C34878D82A}">
                    <a16:rowId xmlns:a16="http://schemas.microsoft.com/office/drawing/2014/main" val="1950151601"/>
                  </a:ext>
                </a:extLst>
              </a:tr>
            </a:tbl>
          </a:graphicData>
        </a:graphic>
      </p:graphicFrame>
    </p:spTree>
    <p:extLst>
      <p:ext uri="{BB962C8B-B14F-4D97-AF65-F5344CB8AC3E}">
        <p14:creationId xmlns:p14="http://schemas.microsoft.com/office/powerpoint/2010/main" val="69188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43FA-26C0-86FC-530F-0906AE12F5E1}"/>
              </a:ext>
            </a:extLst>
          </p:cNvPr>
          <p:cNvSpPr>
            <a:spLocks noGrp="1"/>
          </p:cNvSpPr>
          <p:nvPr>
            <p:ph type="title"/>
          </p:nvPr>
        </p:nvSpPr>
        <p:spPr/>
        <p:txBody>
          <a:bodyPr>
            <a:normAutofit fontScale="90000"/>
          </a:bodyPr>
          <a:lstStyle/>
          <a:p>
            <a:pPr algn="ctr"/>
            <a:r>
              <a:rPr lang="en-IN" sz="4800" b="1" dirty="0">
                <a:solidFill>
                  <a:srgbClr val="00B0F0"/>
                </a:solidFill>
                <a:latin typeface="Times New Roman" panose="02020603050405020304" pitchFamily="18" charset="0"/>
                <a:cs typeface="Times New Roman" panose="02020603050405020304" pitchFamily="18" charset="0"/>
              </a:rPr>
              <a:t>Requirements specification</a:t>
            </a:r>
            <a:endParaRPr lang="en-IN" b="1" dirty="0">
              <a:solidFill>
                <a:srgbClr val="00B0F0"/>
              </a:solidFill>
            </a:endParaRPr>
          </a:p>
        </p:txBody>
      </p:sp>
      <p:sp>
        <p:nvSpPr>
          <p:cNvPr id="3" name="Content Placeholder 2">
            <a:extLst>
              <a:ext uri="{FF2B5EF4-FFF2-40B4-BE49-F238E27FC236}">
                <a16:creationId xmlns:a16="http://schemas.microsoft.com/office/drawing/2014/main" id="{5BCF1F01-DF73-C690-541E-EEF83D4808D9}"/>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 </a:t>
            </a:r>
            <a:r>
              <a:rPr lang="en-US" b="1" dirty="0">
                <a:latin typeface="Times New Roman" panose="02020603050405020304" pitchFamily="18" charset="0"/>
                <a:cs typeface="Times New Roman" panose="02020603050405020304" pitchFamily="18" charset="0"/>
              </a:rPr>
              <a:t>Software</a:t>
            </a:r>
            <a:r>
              <a:rPr lang="en-US" b="1" i="0" dirty="0">
                <a:effectLst/>
                <a:latin typeface="Times New Roman" panose="02020603050405020304" pitchFamily="18" charset="0"/>
                <a:cs typeface="Times New Roman" panose="02020603050405020304" pitchFamily="18" charset="0"/>
              </a:rPr>
              <a:t> Specification :-</a:t>
            </a:r>
          </a:p>
          <a:p>
            <a:pPr algn="l">
              <a:buFont typeface="+mj-lt"/>
              <a:buAutoNum type="arabicPeriod"/>
            </a:pPr>
            <a:r>
              <a:rPr lang="en-IN" b="1" i="0" dirty="0">
                <a:solidFill>
                  <a:srgbClr val="0D0D0D"/>
                </a:solidFill>
                <a:effectLst/>
                <a:latin typeface="Söhne"/>
              </a:rPr>
              <a:t>Backend</a:t>
            </a:r>
            <a:r>
              <a:rPr lang="en-IN" b="0" i="0" dirty="0">
                <a:solidFill>
                  <a:srgbClr val="0D0D0D"/>
                </a:solidFill>
                <a:effectLst/>
                <a:latin typeface="Söhne"/>
              </a:rPr>
              <a:t>:</a:t>
            </a:r>
          </a:p>
          <a:p>
            <a:pPr marL="742950" lvl="1" indent="-285750" algn="l">
              <a:buFont typeface="+mj-lt"/>
              <a:buAutoNum type="arabicPeriod"/>
            </a:pPr>
            <a:r>
              <a:rPr lang="en-IN" b="0" i="0" dirty="0">
                <a:solidFill>
                  <a:srgbClr val="0D0D0D"/>
                </a:solidFill>
                <a:effectLst/>
                <a:latin typeface="Söhne"/>
              </a:rPr>
              <a:t>Programming Language: C# for server-side scripting.</a:t>
            </a:r>
          </a:p>
          <a:p>
            <a:pPr marL="742950" lvl="1" indent="-285750" algn="l">
              <a:buFont typeface="+mj-lt"/>
              <a:buAutoNum type="arabicPeriod"/>
            </a:pPr>
            <a:r>
              <a:rPr lang="en-IN" b="0" i="0" dirty="0">
                <a:solidFill>
                  <a:srgbClr val="0D0D0D"/>
                </a:solidFill>
                <a:effectLst/>
                <a:latin typeface="Söhne"/>
              </a:rPr>
              <a:t>Framework: ASP.NET for web application development.</a:t>
            </a:r>
          </a:p>
          <a:p>
            <a:pPr marL="742950" lvl="1" indent="-285750" algn="l">
              <a:buFont typeface="+mj-lt"/>
              <a:buAutoNum type="arabicPeriod"/>
            </a:pPr>
            <a:r>
              <a:rPr lang="en-IN" b="0" i="0" dirty="0">
                <a:solidFill>
                  <a:srgbClr val="0D0D0D"/>
                </a:solidFill>
                <a:effectLst/>
                <a:latin typeface="Söhne"/>
              </a:rPr>
              <a:t>Database: MS SQL Server for storing bus routes, schedules, bookings, user data, etc.</a:t>
            </a:r>
          </a:p>
          <a:p>
            <a:pPr algn="l">
              <a:buFont typeface="+mj-lt"/>
              <a:buAutoNum type="arabicPeriod"/>
            </a:pPr>
            <a:r>
              <a:rPr lang="en-IN" b="1" i="0" dirty="0">
                <a:solidFill>
                  <a:srgbClr val="0D0D0D"/>
                </a:solidFill>
                <a:effectLst/>
                <a:latin typeface="Söhne"/>
              </a:rPr>
              <a:t>Frontend</a:t>
            </a:r>
            <a:r>
              <a:rPr lang="en-IN" b="0" i="0" dirty="0">
                <a:solidFill>
                  <a:srgbClr val="0D0D0D"/>
                </a:solidFill>
                <a:effectLst/>
                <a:latin typeface="Söhne"/>
              </a:rPr>
              <a:t>:</a:t>
            </a:r>
          </a:p>
          <a:p>
            <a:pPr marL="742950" lvl="1" indent="-285750" algn="l">
              <a:buFont typeface="+mj-lt"/>
              <a:buAutoNum type="arabicPeriod"/>
            </a:pPr>
            <a:r>
              <a:rPr lang="en-IN" b="0" i="0" dirty="0">
                <a:solidFill>
                  <a:srgbClr val="0D0D0D"/>
                </a:solidFill>
                <a:effectLst/>
                <a:latin typeface="Söhne"/>
              </a:rPr>
              <a:t>HTML, CSS, JavaScript for client-side development.</a:t>
            </a:r>
          </a:p>
          <a:p>
            <a:pPr marL="742950" lvl="1" indent="-285750" algn="l">
              <a:buFont typeface="+mj-lt"/>
              <a:buAutoNum type="arabicPeriod"/>
            </a:pPr>
            <a:r>
              <a:rPr lang="en-IN" b="0" i="0" dirty="0">
                <a:solidFill>
                  <a:srgbClr val="0D0D0D"/>
                </a:solidFill>
                <a:effectLst/>
                <a:latin typeface="Söhne"/>
              </a:rPr>
              <a:t>JavaScript frameworks/libraries  for building interactive user interfaces.</a:t>
            </a:r>
          </a:p>
          <a:p>
            <a:pPr marL="742950" lvl="1" indent="-285750" algn="l">
              <a:buFont typeface="+mj-lt"/>
              <a:buAutoNum type="arabicPeriod"/>
            </a:pPr>
            <a:r>
              <a:rPr lang="en-IN" b="0" i="0" dirty="0">
                <a:solidFill>
                  <a:srgbClr val="0D0D0D"/>
                </a:solidFill>
                <a:effectLst/>
                <a:latin typeface="Söhne"/>
              </a:rPr>
              <a:t>Responsive Design: Ensure the application is accessible across various devices and screen sizes.</a:t>
            </a:r>
          </a:p>
          <a:p>
            <a:pPr marL="0" indent="0">
              <a:buNone/>
            </a:pPr>
            <a:endParaRPr lang="en-US" b="1" i="0" dirty="0">
              <a:effectLst/>
              <a:latin typeface="Times New Roman" panose="02020603050405020304" pitchFamily="18" charset="0"/>
              <a:cs typeface="Times New Roman" panose="02020603050405020304" pitchFamily="18" charset="0"/>
            </a:endParaRPr>
          </a:p>
          <a:p>
            <a:pPr marL="0" indent="0" algn="just">
              <a:buNone/>
            </a:pPr>
            <a:endParaRPr lang="en-US" b="1"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5647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D3A8-C7B7-B505-825D-D71826A85831}"/>
              </a:ext>
            </a:extLst>
          </p:cNvPr>
          <p:cNvSpPr>
            <a:spLocks noGrp="1"/>
          </p:cNvSpPr>
          <p:nvPr>
            <p:ph type="title"/>
          </p:nvPr>
        </p:nvSpPr>
        <p:spPr/>
        <p:txBody>
          <a:bodyPr>
            <a:normAutofit/>
          </a:bodyPr>
          <a:lstStyle/>
          <a:p>
            <a:pPr algn="ctr"/>
            <a:r>
              <a:rPr lang="en-IN" sz="3600" b="1" dirty="0">
                <a:solidFill>
                  <a:srgbClr val="00B0F0"/>
                </a:solidFill>
                <a:latin typeface="Times New Roman" panose="02020603050405020304" pitchFamily="18" charset="0"/>
                <a:cs typeface="Times New Roman" panose="02020603050405020304" pitchFamily="18" charset="0"/>
              </a:rPr>
              <a:t>Modules Of Online Bus Booking</a:t>
            </a:r>
            <a:endParaRPr lang="en-IN" sz="3600" b="1" dirty="0">
              <a:solidFill>
                <a:srgbClr val="00B0F0"/>
              </a:solidFill>
            </a:endParaRPr>
          </a:p>
        </p:txBody>
      </p:sp>
      <p:sp>
        <p:nvSpPr>
          <p:cNvPr id="3" name="Content Placeholder 2">
            <a:extLst>
              <a:ext uri="{FF2B5EF4-FFF2-40B4-BE49-F238E27FC236}">
                <a16:creationId xmlns:a16="http://schemas.microsoft.com/office/drawing/2014/main" id="{B5894603-940F-389C-DFF7-6DF0796DC690}"/>
              </a:ext>
            </a:extLst>
          </p:cNvPr>
          <p:cNvSpPr>
            <a:spLocks noGrp="1"/>
          </p:cNvSpPr>
          <p:nvPr>
            <p:ph idx="1"/>
          </p:nvPr>
        </p:nvSpPr>
        <p:spPr/>
        <p:txBody>
          <a:bodyPr/>
          <a:lstStyle/>
          <a:p>
            <a:pPr marL="342900" lvl="0" indent="-342900">
              <a:lnSpc>
                <a:spcPct val="200000"/>
              </a:lnSpc>
              <a:spcAft>
                <a:spcPts val="800"/>
              </a:spcAft>
              <a:buFont typeface="Wingdings" panose="05000000000000000000" pitchFamily="2" charset="2"/>
              <a:buChar char=""/>
              <a:tabLst>
                <a:tab pos="457200" algn="l"/>
              </a:tabLst>
            </a:pPr>
            <a:r>
              <a:rPr lang="en-IN" b="1" dirty="0">
                <a:effectLst/>
                <a:latin typeface="Times New Roman" panose="02020603050405020304" pitchFamily="18" charset="0"/>
                <a:ea typeface="Calibri" panose="020F0502020204030204" pitchFamily="34" charset="0"/>
                <a:cs typeface="Shruti" panose="020B0502040204020203" pitchFamily="34" charset="0"/>
              </a:rPr>
              <a:t>Management of Route</a:t>
            </a:r>
            <a:endParaRPr lang="en-IN" b="1"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200000"/>
              </a:lnSpc>
              <a:spcAft>
                <a:spcPts val="800"/>
              </a:spcAft>
              <a:buFont typeface="Wingdings" panose="05000000000000000000" pitchFamily="2" charset="2"/>
              <a:buChar char=""/>
              <a:tabLst>
                <a:tab pos="457200" algn="l"/>
              </a:tabLst>
            </a:pPr>
            <a:r>
              <a:rPr lang="en-IN" b="1" dirty="0">
                <a:effectLst/>
                <a:latin typeface="Times New Roman" panose="02020603050405020304" pitchFamily="18" charset="0"/>
                <a:ea typeface="Calibri" panose="020F0502020204030204" pitchFamily="34" charset="0"/>
                <a:cs typeface="Shruti" panose="020B0502040204020203" pitchFamily="34" charset="0"/>
              </a:rPr>
              <a:t>Trip Details</a:t>
            </a:r>
            <a:endParaRPr lang="en-IN" b="1"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200000"/>
              </a:lnSpc>
              <a:spcAft>
                <a:spcPts val="800"/>
              </a:spcAft>
              <a:buFont typeface="Wingdings" panose="05000000000000000000" pitchFamily="2" charset="2"/>
              <a:buChar char=""/>
              <a:tabLst>
                <a:tab pos="457200" algn="l"/>
              </a:tabLst>
            </a:pPr>
            <a:r>
              <a:rPr lang="en-IN" b="1" dirty="0">
                <a:effectLst/>
                <a:latin typeface="Times New Roman" panose="02020603050405020304" pitchFamily="18" charset="0"/>
                <a:ea typeface="Calibri" panose="020F0502020204030204" pitchFamily="34" charset="0"/>
                <a:cs typeface="Shruti" panose="020B0502040204020203" pitchFamily="34" charset="0"/>
              </a:rPr>
              <a:t>Bus Details</a:t>
            </a:r>
            <a:endParaRPr lang="en-IN" b="1"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200000"/>
              </a:lnSpc>
              <a:spcAft>
                <a:spcPts val="800"/>
              </a:spcAft>
              <a:buFont typeface="Wingdings" panose="05000000000000000000" pitchFamily="2" charset="2"/>
              <a:buChar char=""/>
              <a:tabLst>
                <a:tab pos="457200" algn="l"/>
              </a:tabLst>
            </a:pPr>
            <a:r>
              <a:rPr lang="en-IN" b="1" dirty="0">
                <a:effectLst/>
                <a:latin typeface="Times New Roman" panose="02020603050405020304" pitchFamily="18" charset="0"/>
                <a:ea typeface="Calibri" panose="020F0502020204030204" pitchFamily="34" charset="0"/>
                <a:cs typeface="Shruti" panose="020B0502040204020203" pitchFamily="34" charset="0"/>
              </a:rPr>
              <a:t>Bus Ticketing</a:t>
            </a:r>
            <a:endParaRPr lang="en-IN" b="1"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342305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0D13-C128-8ECC-A8E3-3CC869CBF884}"/>
              </a:ext>
            </a:extLst>
          </p:cNvPr>
          <p:cNvSpPr>
            <a:spLocks noGrp="1"/>
          </p:cNvSpPr>
          <p:nvPr>
            <p:ph type="title"/>
          </p:nvPr>
        </p:nvSpPr>
        <p:spPr>
          <a:xfrm>
            <a:off x="1097280" y="286603"/>
            <a:ext cx="10058400" cy="1374246"/>
          </a:xfrm>
        </p:spPr>
        <p:txBody>
          <a:bodyPr>
            <a:normAutofit fontScale="90000"/>
          </a:bodyPr>
          <a:lstStyle/>
          <a:p>
            <a:pPr algn="ctr"/>
            <a:br>
              <a:rPr lang="en-IN" sz="4800" b="1" dirty="0">
                <a:solidFill>
                  <a:srgbClr val="00B0F0"/>
                </a:solidFill>
                <a:latin typeface="Times New Roman" panose="02020603050405020304" pitchFamily="18" charset="0"/>
                <a:cs typeface="Times New Roman" panose="02020603050405020304" pitchFamily="18" charset="0"/>
              </a:rPr>
            </a:br>
            <a:r>
              <a:rPr lang="en-IN" sz="5300" b="1" dirty="0">
                <a:solidFill>
                  <a:srgbClr val="00B0F0"/>
                </a:solidFill>
                <a:latin typeface="Times New Roman" panose="02020603050405020304" pitchFamily="18" charset="0"/>
                <a:cs typeface="Times New Roman" panose="02020603050405020304" pitchFamily="18" charset="0"/>
              </a:rPr>
              <a:t>Database Tables</a:t>
            </a:r>
            <a:br>
              <a:rPr lang="en-IN" sz="4800" b="1" dirty="0">
                <a:solidFill>
                  <a:srgbClr val="00B0F0"/>
                </a:solidFill>
                <a:latin typeface="Times New Roman" panose="02020603050405020304" pitchFamily="18" charset="0"/>
                <a:cs typeface="Times New Roman" panose="02020603050405020304" pitchFamily="18" charset="0"/>
              </a:rPr>
            </a:br>
            <a:br>
              <a:rPr lang="en-IN" sz="4800" b="1" dirty="0">
                <a:solidFill>
                  <a:srgbClr val="00B0F0"/>
                </a:solidFill>
                <a:latin typeface="Times New Roman" panose="02020603050405020304" pitchFamily="18" charset="0"/>
                <a:cs typeface="Times New Roman" panose="02020603050405020304" pitchFamily="18" charset="0"/>
              </a:rPr>
            </a:br>
            <a:br>
              <a:rPr lang="en-IN" sz="4800" b="1" dirty="0">
                <a:solidFill>
                  <a:srgbClr val="00B0F0"/>
                </a:solidFill>
                <a:latin typeface="Times New Roman" panose="02020603050405020304" pitchFamily="18" charset="0"/>
                <a:cs typeface="Times New Roman" panose="02020603050405020304" pitchFamily="18" charset="0"/>
              </a:rPr>
            </a:br>
            <a:br>
              <a:rPr lang="en-IN" sz="4800" b="1" dirty="0">
                <a:solidFill>
                  <a:srgbClr val="00B0F0"/>
                </a:solidFill>
                <a:latin typeface="Times New Roman" panose="02020603050405020304" pitchFamily="18" charset="0"/>
                <a:cs typeface="Times New Roman" panose="02020603050405020304" pitchFamily="18" charset="0"/>
              </a:rPr>
            </a:br>
            <a:br>
              <a:rPr lang="en-IN" sz="4800" b="1" dirty="0">
                <a:solidFill>
                  <a:srgbClr val="00B0F0"/>
                </a:solidFill>
                <a:latin typeface="Times New Roman" panose="02020603050405020304" pitchFamily="18" charset="0"/>
                <a:cs typeface="Times New Roman" panose="02020603050405020304" pitchFamily="18" charset="0"/>
              </a:rPr>
            </a:br>
            <a:r>
              <a:rPr lang="en-IN" sz="5300" b="1" dirty="0">
                <a:solidFill>
                  <a:srgbClr val="00B0F0"/>
                </a:solidFill>
                <a:latin typeface="Times New Roman" panose="02020603050405020304" pitchFamily="18" charset="0"/>
                <a:cs typeface="Times New Roman" panose="02020603050405020304" pitchFamily="18" charset="0"/>
              </a:rPr>
              <a:t>Database Tables</a:t>
            </a:r>
            <a:br>
              <a:rPr lang="en-IN" sz="4800" b="1" dirty="0"/>
            </a:br>
            <a:endParaRPr lang="en-IN" dirty="0"/>
          </a:p>
        </p:txBody>
      </p:sp>
      <p:sp>
        <p:nvSpPr>
          <p:cNvPr id="8" name="Content Placeholder 7">
            <a:extLst>
              <a:ext uri="{FF2B5EF4-FFF2-40B4-BE49-F238E27FC236}">
                <a16:creationId xmlns:a16="http://schemas.microsoft.com/office/drawing/2014/main" id="{6BE89B73-CF24-6A48-F0C3-C9578F438D49}"/>
              </a:ext>
            </a:extLst>
          </p:cNvPr>
          <p:cNvSpPr>
            <a:spLocks noGrp="1"/>
          </p:cNvSpPr>
          <p:nvPr>
            <p:ph idx="1"/>
          </p:nvPr>
        </p:nvSpPr>
        <p:spPr/>
        <p:txBody>
          <a:bodyPr/>
          <a:lstStyle/>
          <a:p>
            <a:pPr>
              <a:buFont typeface="Wingdings" panose="05000000000000000000" pitchFamily="2" charset="2"/>
              <a:buChar char="Ø"/>
            </a:pPr>
            <a:r>
              <a:rPr lang="en-US" b="1" dirty="0"/>
              <a:t> Booking Table :-</a:t>
            </a:r>
          </a:p>
          <a:p>
            <a:pPr marL="0" indent="0">
              <a:buNone/>
            </a:pPr>
            <a:endParaRPr lang="en-IN" b="1" dirty="0"/>
          </a:p>
        </p:txBody>
      </p:sp>
      <p:pic>
        <p:nvPicPr>
          <p:cNvPr id="10" name="Picture 9">
            <a:extLst>
              <a:ext uri="{FF2B5EF4-FFF2-40B4-BE49-F238E27FC236}">
                <a16:creationId xmlns:a16="http://schemas.microsoft.com/office/drawing/2014/main" id="{0FACE4AC-528A-20AB-7F42-A6A0DF06F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816" y="2695957"/>
            <a:ext cx="8686799" cy="3387622"/>
          </a:xfrm>
          <a:prstGeom prst="rect">
            <a:avLst/>
          </a:prstGeom>
        </p:spPr>
      </p:pic>
    </p:spTree>
    <p:extLst>
      <p:ext uri="{BB962C8B-B14F-4D97-AF65-F5344CB8AC3E}">
        <p14:creationId xmlns:p14="http://schemas.microsoft.com/office/powerpoint/2010/main" val="310329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6E80-EADA-1DD6-432A-CCE422B5BFB6}"/>
              </a:ext>
            </a:extLst>
          </p:cNvPr>
          <p:cNvSpPr>
            <a:spLocks noGrp="1"/>
          </p:cNvSpPr>
          <p:nvPr>
            <p:ph type="title"/>
          </p:nvPr>
        </p:nvSpPr>
        <p:spPr/>
        <p:txBody>
          <a:bodyPr/>
          <a:lstStyle/>
          <a:p>
            <a:pPr algn="ctr"/>
            <a:r>
              <a:rPr lang="en-IN" sz="4800" b="1" dirty="0">
                <a:solidFill>
                  <a:srgbClr val="00B0F0"/>
                </a:solidFill>
                <a:latin typeface="Times New Roman" panose="02020603050405020304" pitchFamily="18" charset="0"/>
                <a:cs typeface="Times New Roman" panose="02020603050405020304" pitchFamily="18" charset="0"/>
              </a:rPr>
              <a:t>Database Tables</a:t>
            </a:r>
            <a:endParaRPr lang="en-IN" dirty="0"/>
          </a:p>
        </p:txBody>
      </p:sp>
      <p:sp>
        <p:nvSpPr>
          <p:cNvPr id="9" name="Content Placeholder 8">
            <a:extLst>
              <a:ext uri="{FF2B5EF4-FFF2-40B4-BE49-F238E27FC236}">
                <a16:creationId xmlns:a16="http://schemas.microsoft.com/office/drawing/2014/main" id="{A30BA9BA-5EB1-7C18-CBB9-E0ECA537F504}"/>
              </a:ext>
            </a:extLst>
          </p:cNvPr>
          <p:cNvSpPr>
            <a:spLocks noGrp="1"/>
          </p:cNvSpPr>
          <p:nvPr>
            <p:ph idx="1"/>
          </p:nvPr>
        </p:nvSpPr>
        <p:spPr/>
        <p:txBody>
          <a:bodyPr/>
          <a:lstStyle/>
          <a:p>
            <a:pPr>
              <a:buFont typeface="Wingdings" panose="05000000000000000000" pitchFamily="2" charset="2"/>
              <a:buChar char="Ø"/>
            </a:pPr>
            <a:r>
              <a:rPr lang="en-US" dirty="0"/>
              <a:t> </a:t>
            </a:r>
            <a:r>
              <a:rPr lang="en-US" b="1" dirty="0"/>
              <a:t>Registration:-</a:t>
            </a:r>
          </a:p>
          <a:p>
            <a:pPr marL="0" indent="0">
              <a:buNone/>
            </a:pPr>
            <a:endParaRPr lang="en-IN" dirty="0"/>
          </a:p>
        </p:txBody>
      </p:sp>
      <p:pic>
        <p:nvPicPr>
          <p:cNvPr id="11" name="Picture 10">
            <a:extLst>
              <a:ext uri="{FF2B5EF4-FFF2-40B4-BE49-F238E27FC236}">
                <a16:creationId xmlns:a16="http://schemas.microsoft.com/office/drawing/2014/main" id="{04C6C439-0B02-A704-04E6-658AE268B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501" y="2633948"/>
            <a:ext cx="8416211" cy="3275045"/>
          </a:xfrm>
          <a:prstGeom prst="rect">
            <a:avLst/>
          </a:prstGeom>
        </p:spPr>
      </p:pic>
    </p:spTree>
    <p:extLst>
      <p:ext uri="{BB962C8B-B14F-4D97-AF65-F5344CB8AC3E}">
        <p14:creationId xmlns:p14="http://schemas.microsoft.com/office/powerpoint/2010/main" val="23987462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185</TotalTime>
  <Words>474</Words>
  <Application>Microsoft Office PowerPoint</Application>
  <PresentationFormat>Widescreen</PresentationFormat>
  <Paragraphs>188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Agency FB</vt:lpstr>
      <vt:lpstr>Arial</vt:lpstr>
      <vt:lpstr>Calibri</vt:lpstr>
      <vt:lpstr>Gill Sans MT</vt:lpstr>
      <vt:lpstr>Söhne</vt:lpstr>
      <vt:lpstr>Times New Roman</vt:lpstr>
      <vt:lpstr>Wingdings</vt:lpstr>
      <vt:lpstr>Gallery</vt:lpstr>
      <vt:lpstr>Bus Booking System</vt:lpstr>
      <vt:lpstr>Table Of Contents</vt:lpstr>
      <vt:lpstr> Organization Details</vt:lpstr>
      <vt:lpstr>Definition</vt:lpstr>
      <vt:lpstr>Requirements specification</vt:lpstr>
      <vt:lpstr>Requirements specification</vt:lpstr>
      <vt:lpstr>Modules Of Online Bus Booking</vt:lpstr>
      <vt:lpstr> Database Tables     Database Tables </vt:lpstr>
      <vt:lpstr>Database Tables</vt:lpstr>
      <vt:lpstr>Database Tables</vt:lpstr>
      <vt:lpstr>Database Tables</vt:lpstr>
      <vt:lpstr>Database Tables</vt:lpstr>
      <vt:lpstr>Database Tables</vt:lpstr>
      <vt:lpstr>Database Tables</vt:lpstr>
      <vt:lpstr>Database Tables</vt:lpstr>
      <vt:lpstr>Data Flow Diagram</vt:lpstr>
      <vt:lpstr>Data Flow Diagram</vt:lpstr>
      <vt:lpstr>Data Flow Diagram</vt:lpstr>
      <vt:lpstr>System Design</vt:lpstr>
      <vt:lpstr>System Design</vt:lpstr>
      <vt:lpstr>System Design</vt:lpstr>
      <vt:lpstr>System Design</vt:lpstr>
      <vt:lpstr>System Design</vt:lpstr>
      <vt:lpstr>System Design</vt:lpstr>
      <vt:lpstr>System Design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Booking System</dc:title>
  <dc:creator>Kishanrajsinh Mori</dc:creator>
  <cp:lastModifiedBy>Kishanrajsinh Mori</cp:lastModifiedBy>
  <cp:revision>33</cp:revision>
  <dcterms:created xsi:type="dcterms:W3CDTF">2024-03-16T12:46:49Z</dcterms:created>
  <dcterms:modified xsi:type="dcterms:W3CDTF">2024-03-17T13:08:56Z</dcterms:modified>
</cp:coreProperties>
</file>