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20172" y="1091183"/>
            <a:ext cx="1671955" cy="2231390"/>
          </a:xfrm>
          <a:custGeom>
            <a:avLst/>
            <a:gdLst/>
            <a:ahLst/>
            <a:cxnLst/>
            <a:rect l="l" t="t" r="r" b="b"/>
            <a:pathLst>
              <a:path w="1671954" h="2231390">
                <a:moveTo>
                  <a:pt x="558926" y="0"/>
                </a:moveTo>
                <a:lnTo>
                  <a:pt x="0" y="559053"/>
                </a:lnTo>
                <a:lnTo>
                  <a:pt x="1671826" y="2231133"/>
                </a:lnTo>
                <a:lnTo>
                  <a:pt x="1671826" y="1113152"/>
                </a:lnTo>
                <a:lnTo>
                  <a:pt x="558926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421" y="304927"/>
            <a:ext cx="596138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191" y="1866900"/>
            <a:ext cx="11405616" cy="302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8025130" cy="6097905"/>
            <a:chOff x="0" y="758951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4"/>
                  </a:lnTo>
                  <a:lnTo>
                    <a:pt x="4000500" y="1999294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4875" marR="5080" indent="-216281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Ba</a:t>
            </a:r>
            <a:r>
              <a:rPr spc="-200" dirty="0"/>
              <a:t>s</a:t>
            </a:r>
            <a:r>
              <a:rPr spc="-175" dirty="0"/>
              <a:t>ic</a:t>
            </a:r>
            <a:r>
              <a:rPr spc="-80" dirty="0"/>
              <a:t> </a:t>
            </a:r>
            <a:r>
              <a:rPr spc="-120" dirty="0"/>
              <a:t>Details</a:t>
            </a:r>
            <a:r>
              <a:rPr spc="-70" dirty="0"/>
              <a:t> </a:t>
            </a:r>
            <a:r>
              <a:rPr spc="-145" dirty="0"/>
              <a:t>of</a:t>
            </a:r>
            <a:r>
              <a:rPr spc="-80" dirty="0"/>
              <a:t> </a:t>
            </a:r>
            <a:r>
              <a:rPr spc="-105" dirty="0"/>
              <a:t>th</a:t>
            </a:r>
            <a:r>
              <a:rPr spc="-120" dirty="0"/>
              <a:t>e</a:t>
            </a:r>
            <a:r>
              <a:rPr spc="-85" dirty="0"/>
              <a:t> </a:t>
            </a:r>
            <a:r>
              <a:rPr spc="-130" dirty="0"/>
              <a:t>Tea</a:t>
            </a:r>
            <a:r>
              <a:rPr spc="-190" dirty="0"/>
              <a:t>m</a:t>
            </a:r>
            <a:r>
              <a:rPr spc="-90" dirty="0"/>
              <a:t> </a:t>
            </a:r>
            <a:r>
              <a:rPr spc="-150" dirty="0"/>
              <a:t>and</a:t>
            </a:r>
            <a:r>
              <a:rPr spc="-70" dirty="0"/>
              <a:t> </a:t>
            </a:r>
            <a:r>
              <a:rPr spc="-200" dirty="0"/>
              <a:t>Pro</a:t>
            </a:r>
            <a:r>
              <a:rPr spc="-225" dirty="0"/>
              <a:t>b</a:t>
            </a:r>
            <a:r>
              <a:rPr spc="-65" dirty="0"/>
              <a:t>lem  </a:t>
            </a:r>
            <a:r>
              <a:rPr spc="-100" dirty="0"/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56657" y="1172291"/>
            <a:ext cx="6746875" cy="56311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PS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25" dirty="0">
                <a:latin typeface="Arial"/>
                <a:cs typeface="Arial"/>
              </a:rPr>
              <a:t>A</a:t>
            </a:r>
            <a:r>
              <a:rPr sz="1800" b="1" spc="35" dirty="0">
                <a:latin typeface="Arial"/>
                <a:cs typeface="Arial"/>
              </a:rPr>
              <a:t>I108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Proble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State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en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itl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latin typeface="Arial"/>
                <a:cs typeface="Arial"/>
              </a:rPr>
              <a:t>O</a:t>
            </a:r>
            <a:r>
              <a:rPr sz="1800" b="1" spc="-160" dirty="0">
                <a:latin typeface="Arial"/>
                <a:cs typeface="Arial"/>
              </a:rPr>
              <a:t>b</a:t>
            </a:r>
            <a:r>
              <a:rPr sz="1800" b="1" spc="-125" dirty="0">
                <a:latin typeface="Arial"/>
                <a:cs typeface="Arial"/>
              </a:rPr>
              <a:t>scen</a:t>
            </a:r>
            <a:r>
              <a:rPr sz="1800" b="1" spc="-114" dirty="0">
                <a:latin typeface="Arial"/>
                <a:cs typeface="Arial"/>
              </a:rPr>
              <a:t>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co</a:t>
            </a:r>
            <a:r>
              <a:rPr sz="1800" b="1" spc="-160" dirty="0">
                <a:latin typeface="Arial"/>
                <a:cs typeface="Arial"/>
              </a:rPr>
              <a:t>n</a:t>
            </a:r>
            <a:r>
              <a:rPr sz="1800" b="1" spc="-70" dirty="0">
                <a:latin typeface="Arial"/>
                <a:cs typeface="Arial"/>
              </a:rPr>
              <a:t>ten</a:t>
            </a:r>
            <a:r>
              <a:rPr sz="1800" b="1" spc="-45" dirty="0">
                <a:latin typeface="Arial"/>
                <a:cs typeface="Arial"/>
              </a:rPr>
              <a:t>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block</a:t>
            </a:r>
            <a:r>
              <a:rPr sz="1800" b="1" spc="-105" dirty="0">
                <a:latin typeface="Arial"/>
                <a:cs typeface="Arial"/>
              </a:rPr>
              <a:t>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Problem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Statement: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Design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develop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technological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solution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95" dirty="0">
                <a:latin typeface="Arial"/>
                <a:cs typeface="Arial"/>
              </a:rPr>
              <a:t>identifying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blocking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any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obscene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media </a:t>
            </a:r>
            <a:r>
              <a:rPr sz="1800" b="1" spc="-10" dirty="0">
                <a:latin typeface="Arial"/>
                <a:cs typeface="Arial"/>
              </a:rPr>
              <a:t>(text/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image/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video/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800" b="1" spc="-95" dirty="0">
                <a:latin typeface="Arial"/>
                <a:cs typeface="Arial"/>
              </a:rPr>
              <a:t>audio) </a:t>
            </a:r>
            <a:r>
              <a:rPr sz="1800" b="1" spc="-25" dirty="0">
                <a:latin typeface="Arial"/>
                <a:cs typeface="Arial"/>
              </a:rPr>
              <a:t>at </a:t>
            </a:r>
            <a:r>
              <a:rPr sz="1800" b="1" spc="-75" dirty="0">
                <a:latin typeface="Arial"/>
                <a:cs typeface="Arial"/>
              </a:rPr>
              <a:t>the </a:t>
            </a:r>
            <a:r>
              <a:rPr sz="1800" b="1" spc="-125" dirty="0">
                <a:latin typeface="Arial"/>
                <a:cs typeface="Arial"/>
              </a:rPr>
              <a:t>user’s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end. </a:t>
            </a:r>
            <a:r>
              <a:rPr sz="1800" b="1" spc="-140" dirty="0">
                <a:latin typeface="Arial"/>
                <a:cs typeface="Arial"/>
              </a:rPr>
              <a:t>The</a:t>
            </a:r>
            <a:r>
              <a:rPr sz="1800" b="1" spc="22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solution </a:t>
            </a:r>
            <a:r>
              <a:rPr sz="1800" b="1" spc="-135" dirty="0">
                <a:latin typeface="Arial"/>
                <a:cs typeface="Arial"/>
              </a:rPr>
              <a:t>should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be </a:t>
            </a:r>
            <a:r>
              <a:rPr sz="1800" b="1" spc="-70" dirty="0">
                <a:latin typeface="Arial"/>
                <a:cs typeface="Arial"/>
              </a:rPr>
              <a:t>able </a:t>
            </a:r>
            <a:r>
              <a:rPr sz="1800" b="1" spc="-90" dirty="0">
                <a:latin typeface="Arial"/>
                <a:cs typeface="Arial"/>
              </a:rPr>
              <a:t>to </a:t>
            </a:r>
            <a:r>
              <a:rPr sz="1800" b="1" spc="-130" dirty="0">
                <a:latin typeface="Arial"/>
                <a:cs typeface="Arial"/>
              </a:rPr>
              <a:t>send</a:t>
            </a:r>
            <a:r>
              <a:rPr sz="1800" b="1" spc="24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alerts 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to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the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concerned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nodal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agency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in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case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of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the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spread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of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such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content.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solution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may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be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the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form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desktop/mobile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application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or 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w</a:t>
            </a:r>
            <a:r>
              <a:rPr sz="1800" b="1" spc="-95" dirty="0">
                <a:latin typeface="Arial"/>
                <a:cs typeface="Arial"/>
              </a:rPr>
              <a:t>e</a:t>
            </a:r>
            <a:r>
              <a:rPr sz="1800" b="1" spc="-100" dirty="0">
                <a:latin typeface="Arial"/>
                <a:cs typeface="Arial"/>
              </a:rPr>
              <a:t>b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browse</a:t>
            </a:r>
            <a:r>
              <a:rPr sz="1800" b="1" spc="-90" dirty="0">
                <a:latin typeface="Arial"/>
                <a:cs typeface="Arial"/>
              </a:rPr>
              <a:t>r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plu</a:t>
            </a:r>
            <a:r>
              <a:rPr sz="1800" b="1" spc="-140" dirty="0">
                <a:latin typeface="Arial"/>
                <a:cs typeface="Arial"/>
              </a:rPr>
              <a:t>g</a:t>
            </a:r>
            <a:r>
              <a:rPr sz="1800" b="1" spc="-60" dirty="0">
                <a:latin typeface="Arial"/>
                <a:cs typeface="Arial"/>
              </a:rPr>
              <a:t>i</a:t>
            </a:r>
            <a:r>
              <a:rPr sz="1800" b="1" spc="-120" dirty="0">
                <a:latin typeface="Arial"/>
                <a:cs typeface="Arial"/>
              </a:rPr>
              <a:t>n</a:t>
            </a:r>
            <a:r>
              <a:rPr sz="1800" b="1" spc="-7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4001135">
              <a:lnSpc>
                <a:spcPct val="150000"/>
              </a:lnSpc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ea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29" dirty="0">
                <a:latin typeface="Arial"/>
                <a:cs typeface="Arial"/>
              </a:rPr>
              <a:t>T</a:t>
            </a:r>
            <a:r>
              <a:rPr sz="1800" b="1" spc="-40" dirty="0">
                <a:latin typeface="Arial"/>
                <a:cs typeface="Arial"/>
              </a:rPr>
              <a:t>ea</a:t>
            </a:r>
            <a:r>
              <a:rPr sz="1800" b="1" spc="-50" dirty="0">
                <a:latin typeface="Arial"/>
                <a:cs typeface="Arial"/>
              </a:rPr>
              <a:t>m</a:t>
            </a:r>
            <a:r>
              <a:rPr sz="1800" b="1" spc="-165" dirty="0">
                <a:latin typeface="Arial"/>
                <a:cs typeface="Arial"/>
              </a:rPr>
              <a:t>s</a:t>
            </a:r>
            <a:r>
              <a:rPr sz="1800" b="1" spc="-185" dirty="0">
                <a:latin typeface="Arial"/>
                <a:cs typeface="Arial"/>
              </a:rPr>
              <a:t>o</a:t>
            </a:r>
            <a:r>
              <a:rPr sz="1800" b="1" spc="-85" dirty="0">
                <a:latin typeface="Arial"/>
                <a:cs typeface="Arial"/>
              </a:rPr>
              <a:t>lo  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ea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ader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Kishan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4665345">
              <a:lnSpc>
                <a:spcPct val="196700"/>
              </a:lnSpc>
              <a:spcBef>
                <a:spcPts val="1160"/>
              </a:spcBef>
            </a:pP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In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titu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MAIT  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he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ML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74676"/>
            <a:ext cx="1036319" cy="1299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796" y="453897"/>
            <a:ext cx="5438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0" dirty="0"/>
              <a:t>Idea/Approach</a:t>
            </a:r>
            <a:r>
              <a:rPr sz="4400" spc="-140" dirty="0"/>
              <a:t> </a:t>
            </a:r>
            <a:r>
              <a:rPr sz="4400" spc="-135" dirty="0"/>
              <a:t>Det</a:t>
            </a:r>
            <a:r>
              <a:rPr sz="4400" spc="-160" dirty="0"/>
              <a:t>a</a:t>
            </a:r>
            <a:r>
              <a:rPr sz="4400" spc="-250" dirty="0"/>
              <a:t>ils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93191" y="1866900"/>
            <a:ext cx="5847715" cy="3025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86385" marR="210820" indent="-287020">
              <a:lnSpc>
                <a:spcPct val="100000"/>
              </a:lnSpc>
              <a:buFont typeface="Segoe UI Symbol"/>
              <a:buChar char="⮚"/>
              <a:tabLst>
                <a:tab pos="388620" algn="l"/>
                <a:tab pos="389255" algn="l"/>
              </a:tabLst>
            </a:pPr>
            <a:r>
              <a:rPr dirty="0"/>
              <a:t>	</a:t>
            </a:r>
            <a:r>
              <a:rPr sz="1600" spc="-5" dirty="0">
                <a:latin typeface="Times New Roman"/>
                <a:cs typeface="Times New Roman"/>
              </a:rPr>
              <a:t>Made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extension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identifies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obscene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website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URL.</a:t>
            </a:r>
            <a:endParaRPr sz="1600">
              <a:latin typeface="Times New Roman"/>
              <a:cs typeface="Times New Roman"/>
            </a:endParaRPr>
          </a:p>
          <a:p>
            <a:pPr marL="286385" indent="-287020">
              <a:lnSpc>
                <a:spcPct val="100000"/>
              </a:lnSpc>
              <a:spcBef>
                <a:spcPts val="994"/>
              </a:spcBef>
              <a:buFont typeface="Segoe UI Symbol"/>
              <a:buChar char="⮚"/>
              <a:tabLst>
                <a:tab pos="287020" algn="l"/>
              </a:tabLst>
            </a:pPr>
            <a:r>
              <a:rPr sz="1600" spc="-10" dirty="0">
                <a:latin typeface="Times New Roman"/>
                <a:cs typeface="Times New Roman"/>
              </a:rPr>
              <a:t>Detection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done by</a:t>
            </a:r>
            <a:r>
              <a:rPr sz="1600" spc="-10" dirty="0">
                <a:latin typeface="Times New Roman"/>
                <a:cs typeface="Times New Roman"/>
              </a:rPr>
              <a:t> two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things i.e.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check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transformer’s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prediction.</a:t>
            </a:r>
            <a:endParaRPr sz="1600">
              <a:latin typeface="Times New Roman"/>
              <a:cs typeface="Times New Roman"/>
            </a:endParaRPr>
          </a:p>
          <a:p>
            <a:pPr marL="286385" marR="302895" indent="-287020">
              <a:lnSpc>
                <a:spcPct val="100000"/>
              </a:lnSpc>
              <a:spcBef>
                <a:spcPts val="1010"/>
              </a:spcBef>
              <a:buFont typeface="Segoe UI Symbol"/>
              <a:buChar char="⮚"/>
              <a:tabLst>
                <a:tab pos="287020" algn="l"/>
              </a:tabLst>
            </a:pPr>
            <a:r>
              <a:rPr sz="1600" spc="-5" dirty="0">
                <a:latin typeface="Times New Roman"/>
                <a:cs typeface="Times New Roman"/>
              </a:rPr>
              <a:t>Alerts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agency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potentially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unsafe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feedback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model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improvement.</a:t>
            </a:r>
            <a:endParaRPr sz="1600">
              <a:latin typeface="Times New Roman"/>
              <a:cs typeface="Times New Roman"/>
            </a:endParaRPr>
          </a:p>
          <a:p>
            <a:pPr marL="286385" marR="239395" indent="-287020">
              <a:lnSpc>
                <a:spcPct val="100000"/>
              </a:lnSpc>
              <a:spcBef>
                <a:spcPts val="994"/>
              </a:spcBef>
              <a:buFont typeface="Segoe UI Symbol"/>
              <a:buChar char="⮚"/>
              <a:tabLst>
                <a:tab pos="2870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uninstallation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notifications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agency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 browser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uninstallation.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02" y="6314947"/>
            <a:ext cx="109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40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9211" y="3585971"/>
            <a:ext cx="5149850" cy="2319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298450" indent="-299085">
              <a:lnSpc>
                <a:spcPct val="100000"/>
              </a:lnSpc>
              <a:spcBef>
                <a:spcPts val="950"/>
              </a:spcBef>
              <a:buFont typeface="Segoe UI Symbol"/>
              <a:buChar char="⮚"/>
              <a:tabLst>
                <a:tab pos="299085" algn="l"/>
              </a:tabLst>
            </a:pPr>
            <a:r>
              <a:rPr sz="1800" b="1" spc="-165" dirty="0">
                <a:solidFill>
                  <a:srgbClr val="7BA654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,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7BA654"/>
                </a:solidFill>
                <a:latin typeface="Arial"/>
                <a:cs typeface="Arial"/>
              </a:rPr>
              <a:t>CS</a:t>
            </a:r>
            <a:r>
              <a:rPr sz="1800" b="1" spc="-19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,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7BA654"/>
                </a:solidFill>
                <a:latin typeface="Arial"/>
                <a:cs typeface="Arial"/>
              </a:rPr>
              <a:t>Ja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v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aScr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ipt.</a:t>
            </a:r>
            <a:endParaRPr sz="1800">
              <a:latin typeface="Arial"/>
              <a:cs typeface="Arial"/>
            </a:endParaRPr>
          </a:p>
          <a:p>
            <a:pPr marL="298450" indent="-299085">
              <a:lnSpc>
                <a:spcPct val="100000"/>
              </a:lnSpc>
              <a:spcBef>
                <a:spcPts val="994"/>
              </a:spcBef>
              <a:buFont typeface="Segoe UI Symbol"/>
              <a:buChar char="⮚"/>
              <a:tabLst>
                <a:tab pos="299085" algn="l"/>
              </a:tabLst>
            </a:pP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Flask.</a:t>
            </a:r>
            <a:endParaRPr sz="1800">
              <a:latin typeface="Arial"/>
              <a:cs typeface="Arial"/>
            </a:endParaRPr>
          </a:p>
          <a:p>
            <a:pPr marL="298450" indent="-299085">
              <a:lnSpc>
                <a:spcPct val="100000"/>
              </a:lnSpc>
              <a:spcBef>
                <a:spcPts val="1010"/>
              </a:spcBef>
              <a:buFont typeface="Segoe UI Symbol"/>
              <a:buChar char="⮚"/>
              <a:tabLst>
                <a:tab pos="299085" algn="l"/>
              </a:tabLst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rans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f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orm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mode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298450" indent="-299085">
              <a:lnSpc>
                <a:spcPct val="100000"/>
              </a:lnSpc>
              <a:spcBef>
                <a:spcPts val="994"/>
              </a:spcBef>
              <a:buFont typeface="Segoe UI Symbol"/>
              <a:buChar char="⮚"/>
              <a:tabLst>
                <a:tab pos="299085" algn="l"/>
              </a:tabLst>
            </a:pP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Beautifu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up.</a:t>
            </a:r>
            <a:endParaRPr sz="1800">
              <a:latin typeface="Arial"/>
              <a:cs typeface="Arial"/>
            </a:endParaRPr>
          </a:p>
          <a:p>
            <a:pPr marL="298450" indent="-299085">
              <a:lnSpc>
                <a:spcPct val="100000"/>
              </a:lnSpc>
              <a:spcBef>
                <a:spcPts val="1000"/>
              </a:spcBef>
              <a:buFont typeface="Segoe UI Symbol"/>
              <a:buChar char="⮚"/>
              <a:tabLst>
                <a:tab pos="299085" algn="l"/>
              </a:tabLst>
            </a:pP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NLTK.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F1E4E-1860-DA03-6151-9CD0D09A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85800"/>
            <a:ext cx="5245609" cy="2680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795" y="819658"/>
            <a:ext cx="6341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Social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impact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and </a:t>
            </a:r>
            <a:r>
              <a:rPr sz="4000" dirty="0">
                <a:latin typeface="Times New Roman"/>
                <a:cs typeface="Times New Roman"/>
              </a:rPr>
              <a:t>innovation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2284603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BA654"/>
                </a:solidFill>
                <a:latin typeface="Times New Roman"/>
                <a:cs typeface="Times New Roman"/>
              </a:rPr>
              <a:t>Social</a:t>
            </a:r>
            <a:r>
              <a:rPr sz="1800" spc="-75" dirty="0">
                <a:solidFill>
                  <a:srgbClr val="7BA65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BA654"/>
                </a:solidFill>
                <a:latin typeface="Times New Roman"/>
                <a:cs typeface="Times New Roman"/>
              </a:rPr>
              <a:t>Impact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3017520"/>
            <a:ext cx="4838700" cy="2171700"/>
          </a:xfrm>
          <a:custGeom>
            <a:avLst/>
            <a:gdLst/>
            <a:ahLst/>
            <a:cxnLst/>
            <a:rect l="l" t="t" r="r" b="b"/>
            <a:pathLst>
              <a:path w="4838700" h="2171700">
                <a:moveTo>
                  <a:pt x="0" y="2171699"/>
                </a:moveTo>
                <a:lnTo>
                  <a:pt x="4838700" y="2171699"/>
                </a:lnTo>
                <a:lnTo>
                  <a:pt x="4838700" y="0"/>
                </a:lnTo>
                <a:lnTo>
                  <a:pt x="0" y="0"/>
                </a:lnTo>
                <a:lnTo>
                  <a:pt x="0" y="2171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8052" y="3020694"/>
            <a:ext cx="3578225" cy="2025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23850">
              <a:lnSpc>
                <a:spcPct val="100000"/>
              </a:lnSpc>
              <a:spcBef>
                <a:spcPts val="95"/>
              </a:spcBef>
              <a:buSzPct val="93750"/>
              <a:buFont typeface="Segoe UI Symbol"/>
              <a:buChar char="⮚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Reducing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Exposure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Harmful</a:t>
            </a:r>
            <a:r>
              <a:rPr sz="1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Content</a:t>
            </a:r>
            <a:endParaRPr sz="1600">
              <a:latin typeface="Times New Roman"/>
              <a:cs typeface="Times New Roman"/>
            </a:endParaRPr>
          </a:p>
          <a:p>
            <a:pPr marL="323215" indent="-323850">
              <a:lnSpc>
                <a:spcPct val="100000"/>
              </a:lnSpc>
              <a:spcBef>
                <a:spcPts val="1535"/>
              </a:spcBef>
              <a:buSzPct val="93750"/>
              <a:buFont typeface="Segoe UI Symbol"/>
              <a:buChar char="⮚"/>
              <a:tabLst>
                <a:tab pos="323215" algn="l"/>
                <a:tab pos="323850" algn="l"/>
              </a:tabLst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Promoting</a:t>
            </a:r>
            <a:r>
              <a:rPr sz="1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Digital</a:t>
            </a:r>
            <a:r>
              <a:rPr sz="16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Well-being</a:t>
            </a:r>
            <a:endParaRPr sz="1600">
              <a:latin typeface="Times New Roman"/>
              <a:cs typeface="Times New Roman"/>
            </a:endParaRPr>
          </a:p>
          <a:p>
            <a:pPr marL="323215" indent="-323850">
              <a:lnSpc>
                <a:spcPct val="100000"/>
              </a:lnSpc>
              <a:spcBef>
                <a:spcPts val="1535"/>
              </a:spcBef>
              <a:buSzPct val="93750"/>
              <a:buFont typeface="Segoe UI Symbol"/>
              <a:buChar char="⮚"/>
              <a:tabLst>
                <a:tab pos="323215" algn="l"/>
                <a:tab pos="323850" algn="l"/>
              </a:tabLst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Empowering</a:t>
            </a:r>
            <a:r>
              <a:rPr sz="16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600">
              <a:latin typeface="Times New Roman"/>
              <a:cs typeface="Times New Roman"/>
            </a:endParaRPr>
          </a:p>
          <a:p>
            <a:pPr marL="323215" indent="-323850">
              <a:lnSpc>
                <a:spcPct val="100000"/>
              </a:lnSpc>
              <a:spcBef>
                <a:spcPts val="1540"/>
              </a:spcBef>
              <a:buSzPct val="93750"/>
              <a:buFont typeface="Segoe UI Symbol"/>
              <a:buChar char="⮚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Online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Safety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Awareness</a:t>
            </a:r>
            <a:endParaRPr sz="1600">
              <a:latin typeface="Times New Roman"/>
              <a:cs typeface="Times New Roman"/>
            </a:endParaRPr>
          </a:p>
          <a:p>
            <a:pPr marL="323215" indent="-323850">
              <a:lnSpc>
                <a:spcPct val="100000"/>
              </a:lnSpc>
              <a:spcBef>
                <a:spcPts val="1535"/>
              </a:spcBef>
              <a:buSzPct val="93750"/>
              <a:buFont typeface="Segoe UI Symbol"/>
              <a:buChar char="⮚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Facilitating</a:t>
            </a:r>
            <a:r>
              <a:rPr sz="16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Law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Enforcement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02" y="6316471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375" y="2022170"/>
            <a:ext cx="18821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BA654"/>
                </a:solidFill>
                <a:latin typeface="Times New Roman"/>
                <a:cs typeface="Times New Roman"/>
              </a:rPr>
              <a:t>Innovation</a:t>
            </a:r>
            <a:r>
              <a:rPr sz="1800" spc="-55" dirty="0">
                <a:solidFill>
                  <a:srgbClr val="7BA65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7BA65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BA654"/>
                </a:solidFill>
                <a:latin typeface="Times New Roman"/>
                <a:cs typeface="Times New Roman"/>
              </a:rPr>
              <a:t>USP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400" y="2656332"/>
            <a:ext cx="4838700" cy="2978150"/>
          </a:xfrm>
          <a:custGeom>
            <a:avLst/>
            <a:gdLst/>
            <a:ahLst/>
            <a:cxnLst/>
            <a:rect l="l" t="t" r="r" b="b"/>
            <a:pathLst>
              <a:path w="4838700" h="2978150">
                <a:moveTo>
                  <a:pt x="0" y="2977895"/>
                </a:moveTo>
                <a:lnTo>
                  <a:pt x="4838700" y="2977895"/>
                </a:lnTo>
                <a:lnTo>
                  <a:pt x="4838700" y="0"/>
                </a:lnTo>
                <a:lnTo>
                  <a:pt x="0" y="0"/>
                </a:lnTo>
                <a:lnTo>
                  <a:pt x="0" y="29778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67221" y="2660142"/>
            <a:ext cx="4027804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30200" marR="5080" indent="-330835">
              <a:lnSpc>
                <a:spcPts val="1730"/>
              </a:lnSpc>
              <a:spcBef>
                <a:spcPts val="310"/>
              </a:spcBef>
              <a:buFont typeface="Segoe UI Symbol"/>
              <a:buChar char="⮚"/>
              <a:tabLst>
                <a:tab pos="330200" algn="l"/>
                <a:tab pos="330835" algn="l"/>
              </a:tabLst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verification,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deep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7221" y="3318205"/>
            <a:ext cx="452120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indent="-330835">
              <a:lnSpc>
                <a:spcPct val="100000"/>
              </a:lnSpc>
              <a:spcBef>
                <a:spcPts val="95"/>
              </a:spcBef>
              <a:buFont typeface="Segoe UI Symbol"/>
              <a:buChar char="⮚"/>
              <a:tabLst>
                <a:tab pos="330200" algn="l"/>
                <a:tab pos="330835" algn="l"/>
              </a:tabLst>
            </a:pPr>
            <a:r>
              <a:rPr sz="1600" spc="-5" dirty="0">
                <a:latin typeface="Times New Roman"/>
                <a:cs typeface="Times New Roman"/>
              </a:rPr>
              <a:t>Feedback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fine-tuning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marL="330200" indent="-330835">
              <a:lnSpc>
                <a:spcPct val="100000"/>
              </a:lnSpc>
              <a:spcBef>
                <a:spcPts val="1540"/>
              </a:spcBef>
              <a:buFont typeface="Segoe UI Symbol"/>
              <a:buChar char="⮚"/>
              <a:tabLst>
                <a:tab pos="330200" algn="l"/>
                <a:tab pos="330835" algn="l"/>
              </a:tabLst>
            </a:pPr>
            <a:r>
              <a:rPr sz="1600" spc="-5" dirty="0">
                <a:latin typeface="Times New Roman"/>
                <a:cs typeface="Times New Roman"/>
              </a:rPr>
              <a:t>Alerting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agencies/Notification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330200" indent="-330835">
              <a:lnSpc>
                <a:spcPct val="100000"/>
              </a:lnSpc>
              <a:spcBef>
                <a:spcPts val="1535"/>
              </a:spcBef>
              <a:buFont typeface="Segoe UI Symbol"/>
              <a:buChar char="⮚"/>
              <a:tabLst>
                <a:tab pos="330200" algn="l"/>
                <a:tab pos="330835" algn="l"/>
              </a:tabLst>
            </a:pPr>
            <a:r>
              <a:rPr sz="1600" spc="-5" dirty="0">
                <a:latin typeface="Times New Roman"/>
                <a:cs typeface="Times New Roman"/>
              </a:rPr>
              <a:t>Customizability.</a:t>
            </a:r>
            <a:endParaRPr sz="1600">
              <a:latin typeface="Times New Roman"/>
              <a:cs typeface="Times New Roman"/>
            </a:endParaRPr>
          </a:p>
          <a:p>
            <a:pPr marL="330200" indent="-330835">
              <a:lnSpc>
                <a:spcPct val="100000"/>
              </a:lnSpc>
              <a:spcBef>
                <a:spcPts val="1535"/>
              </a:spcBef>
              <a:buFont typeface="Segoe UI Symbol"/>
              <a:buChar char="⮚"/>
              <a:tabLst>
                <a:tab pos="330200" algn="l"/>
                <a:tab pos="330835" algn="l"/>
              </a:tabLst>
            </a:pP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avoid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uninstall/Disable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app.</a:t>
            </a:r>
            <a:endParaRPr sz="1600">
              <a:latin typeface="Times New Roman"/>
              <a:cs typeface="Times New Roman"/>
            </a:endParaRPr>
          </a:p>
          <a:p>
            <a:pPr marL="330200" marR="5080" indent="-317500">
              <a:lnSpc>
                <a:spcPts val="1730"/>
              </a:lnSpc>
              <a:spcBef>
                <a:spcPts val="1755"/>
              </a:spcBef>
              <a:buSzPct val="87500"/>
              <a:buFont typeface="Segoe UI Symbol"/>
              <a:buChar char="⮚"/>
              <a:tabLst>
                <a:tab pos="330200" algn="l"/>
                <a:tab pos="330835" algn="l"/>
              </a:tabLst>
            </a:pPr>
            <a:r>
              <a:rPr sz="1600" spc="-5" dirty="0">
                <a:latin typeface="Times New Roman"/>
                <a:cs typeface="Times New Roman"/>
              </a:rPr>
              <a:t>Customization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engineering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business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590" y="0"/>
            <a:ext cx="37738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0" dirty="0"/>
              <a:t>Busines</a:t>
            </a:r>
            <a:r>
              <a:rPr sz="4400" spc="-345" dirty="0"/>
              <a:t>s</a:t>
            </a:r>
            <a:r>
              <a:rPr sz="4400" spc="-125" dirty="0"/>
              <a:t> </a:t>
            </a:r>
            <a:r>
              <a:rPr sz="4400" spc="-250" dirty="0"/>
              <a:t>Mod</a:t>
            </a:r>
            <a:r>
              <a:rPr sz="4400" spc="-220" dirty="0"/>
              <a:t>e</a:t>
            </a:r>
            <a:r>
              <a:rPr sz="4400" spc="-145" dirty="0"/>
              <a:t>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856488"/>
            <a:ext cx="1132027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6" y="2231133"/>
                  </a:lnTo>
                  <a:lnTo>
                    <a:pt x="1671826" y="1113152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7" y="0"/>
                  </a:moveTo>
                  <a:lnTo>
                    <a:pt x="0" y="0"/>
                  </a:lnTo>
                  <a:lnTo>
                    <a:pt x="1084197" y="1084197"/>
                  </a:lnTo>
                  <a:lnTo>
                    <a:pt x="1084197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9002" y="102565"/>
            <a:ext cx="2493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Use</a:t>
            </a:r>
            <a:r>
              <a:rPr sz="4400" spc="-120" dirty="0"/>
              <a:t> </a:t>
            </a:r>
            <a:r>
              <a:rPr sz="4400" spc="-335" dirty="0"/>
              <a:t>Cas</a:t>
            </a:r>
            <a:r>
              <a:rPr sz="4400" spc="-300" dirty="0"/>
              <a:t>e</a:t>
            </a:r>
            <a:r>
              <a:rPr sz="4400" spc="-140" dirty="0"/>
              <a:t> </a:t>
            </a:r>
            <a:r>
              <a:rPr sz="4400" spc="-405" dirty="0"/>
              <a:t>: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832205" y="805794"/>
            <a:ext cx="10288270" cy="57029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390"/>
              </a:spcBef>
              <a:buFont typeface="Segoe UI Symbol"/>
              <a:buChar char="⮚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Parental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Control: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Parents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safe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online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environment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children.</a:t>
            </a:r>
            <a:endParaRPr sz="1600">
              <a:latin typeface="Times New Roman"/>
              <a:cs typeface="Times New Roman"/>
            </a:endParaRPr>
          </a:p>
          <a:p>
            <a:pPr marL="342900" marR="5080">
              <a:lnSpc>
                <a:spcPct val="114999"/>
              </a:lnSpc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Case: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browser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extension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helps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parents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filter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explicit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content,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ensuring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child-friendly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browsing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experience.</a:t>
            </a:r>
            <a:endParaRPr sz="1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Font typeface="Segoe UI Symbol"/>
              <a:buChar char="⮚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Corporate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Security: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Organizations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aim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maintain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safe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environment.</a:t>
            </a:r>
            <a:endParaRPr sz="1600">
              <a:latin typeface="Times New Roman"/>
              <a:cs typeface="Times New Roman"/>
            </a:endParaRPr>
          </a:p>
          <a:p>
            <a:pPr marL="342900" marR="5080">
              <a:lnSpc>
                <a:spcPct val="114999"/>
              </a:lnSpc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Case: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extension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organizations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inappropriate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content,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fostering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professional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workplace.</a:t>
            </a:r>
            <a:endParaRPr sz="1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Font typeface="Segoe UI Symbol"/>
              <a:buChar char="⮚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Public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Spaces: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imes New Roman"/>
                <a:cs typeface="Times New Roman"/>
              </a:rPr>
              <a:t>Public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shared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computers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(libraries,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internet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cafes)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prevent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explicit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content.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extension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maintain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safe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browsing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environment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public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adhering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community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Font typeface="Segoe UI Symbol"/>
              <a:buChar char="⮚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Institutional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Organizations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regulations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regarding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inappropriate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content.</a:t>
            </a:r>
            <a:endParaRPr sz="1600">
              <a:latin typeface="Times New Roman"/>
              <a:cs typeface="Times New Roman"/>
            </a:endParaRPr>
          </a:p>
          <a:p>
            <a:pPr marL="342900" marR="5715">
              <a:lnSpc>
                <a:spcPct val="114999"/>
              </a:lnSpc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Case: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extension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helps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organizations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meet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compliance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standards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actively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blocking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reporting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explicit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content.</a:t>
            </a:r>
            <a:endParaRPr sz="1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Font typeface="Segoe UI Symbol"/>
              <a:buChar char="⮚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Individual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Control:</a:t>
            </a: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customize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online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avoid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content.</a:t>
            </a:r>
            <a:endParaRPr sz="1600">
              <a:latin typeface="Times New Roman"/>
              <a:cs typeface="Times New Roman"/>
            </a:endParaRPr>
          </a:p>
          <a:p>
            <a:pPr marL="342900" marR="6350">
              <a:lnSpc>
                <a:spcPct val="114999"/>
              </a:lnSpc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Case: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extension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allows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content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preferences,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blocking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allowing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websites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personal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choices.</a:t>
            </a:r>
            <a:endParaRPr sz="16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420"/>
              </a:spcBef>
            </a:pPr>
            <a:r>
              <a:rPr sz="1100" i="1" spc="20" dirty="0">
                <a:latin typeface="Verdana"/>
                <a:cs typeface="Verdana"/>
              </a:rPr>
              <a:t>5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462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 Symbol</vt:lpstr>
      <vt:lpstr>Times New Roman</vt:lpstr>
      <vt:lpstr>Verdana</vt:lpstr>
      <vt:lpstr>Office Theme</vt:lpstr>
      <vt:lpstr>Basic Details of the Team and Problem  Statement</vt:lpstr>
      <vt:lpstr>Idea/Approach Details</vt:lpstr>
      <vt:lpstr>Social impact and innovation</vt:lpstr>
      <vt:lpstr>Business Model</vt:lpstr>
      <vt:lpstr>Use Case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hp</dc:creator>
  <cp:lastModifiedBy>Kishan Payadi</cp:lastModifiedBy>
  <cp:revision>1</cp:revision>
  <dcterms:created xsi:type="dcterms:W3CDTF">2024-02-17T23:26:16Z</dcterms:created>
  <dcterms:modified xsi:type="dcterms:W3CDTF">2024-02-17T23:46:50Z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2024-02-17T00:00:00Z</vt:filetime>
  </property>
</Properties>
</file>