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Libre Franklin"/>
      <p:regular r:id="rId11"/>
      <p:bold r:id="rId12"/>
      <p:italic r:id="rId13"/>
      <p:boldItalic r:id="rId14"/>
    </p:embeddedFont>
    <p:embeddedFont>
      <p:font typeface="Roboto"/>
      <p:regular r:id="rId15"/>
      <p:bold r:id="rId16"/>
      <p:italic r:id="rId17"/>
      <p:boldItalic r:id="rId18"/>
    </p:embeddedFont>
    <p:embeddedFont>
      <p:font typeface="Franklin Gothic"/>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ibreFranklin-regular.fntdata"/><Relationship Id="rId10" Type="http://schemas.openxmlformats.org/officeDocument/2006/relationships/slide" Target="slides/slide5.xml"/><Relationship Id="rId13" Type="http://schemas.openxmlformats.org/officeDocument/2006/relationships/font" Target="fonts/LibreFranklin-italic.fntdata"/><Relationship Id="rId12"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LibreFranklin-boldItalic.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FranklinGothic-bold.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2"/>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2"/>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1"/>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1"/>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1"/>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1"/>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1"/>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1"/>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1"/>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1"/>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1"/>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1"/>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1"/>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1"/>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1"/>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2"/>
          <p:cNvGrpSpPr/>
          <p:nvPr/>
        </p:nvGrpSpPr>
        <p:grpSpPr>
          <a:xfrm flipH="1" rot="5400000">
            <a:off x="0" y="3900132"/>
            <a:ext cx="2959226" cy="2959226"/>
            <a:chOff x="0" y="12289"/>
            <a:chExt cx="3550" cy="3551"/>
          </a:xfrm>
        </p:grpSpPr>
        <p:sp>
          <p:nvSpPr>
            <p:cNvPr id="165" name="Google Shape;165;p1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2"/>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2"/>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2"/>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2"/>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2"/>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2"/>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3"/>
          <p:cNvGrpSpPr/>
          <p:nvPr/>
        </p:nvGrpSpPr>
        <p:grpSpPr>
          <a:xfrm flipH="1" rot="5400000">
            <a:off x="0" y="3900132"/>
            <a:ext cx="2959226" cy="2959226"/>
            <a:chOff x="0" y="12289"/>
            <a:chExt cx="3550" cy="3551"/>
          </a:xfrm>
        </p:grpSpPr>
        <p:sp>
          <p:nvSpPr>
            <p:cNvPr id="180" name="Google Shape;180;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3"/>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3"/>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3"/>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3"/>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3"/>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3"/>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3"/>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3"/>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4"/>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4"/>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4"/>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4"/>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4"/>
          <p:cNvSpPr/>
          <p:nvPr>
            <p:ph idx="3" type="pic"/>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3"/>
          <p:cNvGrpSpPr/>
          <p:nvPr/>
        </p:nvGrpSpPr>
        <p:grpSpPr>
          <a:xfrm flipH="1" rot="5400000">
            <a:off x="0" y="3900132"/>
            <a:ext cx="2959226" cy="2959226"/>
            <a:chOff x="0" y="12289"/>
            <a:chExt cx="3550" cy="3551"/>
          </a:xfrm>
        </p:grpSpPr>
        <p:sp>
          <p:nvSpPr>
            <p:cNvPr id="25" name="Google Shape;25;p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3"/>
          <p:cNvSpPr/>
          <p:nvPr>
            <p:ph idx="2" type="pic"/>
          </p:nvPr>
        </p:nvSpPr>
        <p:spPr>
          <a:xfrm>
            <a:off x="6096000" y="-22543"/>
            <a:ext cx="6096000" cy="6903086"/>
          </a:xfrm>
          <a:prstGeom prst="rect">
            <a:avLst/>
          </a:prstGeom>
          <a:noFill/>
          <a:ln>
            <a:noFill/>
          </a:ln>
        </p:spPr>
      </p:sp>
      <p:sp>
        <p:nvSpPr>
          <p:cNvPr id="29" name="Google Shape;29;p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3"/>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4"/>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4"/>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4"/>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4"/>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4"/>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4"/>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4"/>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4"/>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4"/>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4"/>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4"/>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5"/>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5"/>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5"/>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5"/>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5"/>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5"/>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5"/>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5"/>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5"/>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5"/>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5"/>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5"/>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5"/>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5"/>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5"/>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6"/>
          <p:cNvSpPr/>
          <p:nvPr>
            <p:ph idx="2" type="pic"/>
          </p:nvPr>
        </p:nvSpPr>
        <p:spPr>
          <a:xfrm>
            <a:off x="0" y="0"/>
            <a:ext cx="12191998" cy="6858000"/>
          </a:xfrm>
          <a:prstGeom prst="rect">
            <a:avLst/>
          </a:prstGeom>
          <a:solidFill>
            <a:schemeClr val="accent2"/>
          </a:solidFill>
          <a:ln>
            <a:noFill/>
          </a:ln>
        </p:spPr>
      </p:sp>
      <p:sp>
        <p:nvSpPr>
          <p:cNvPr id="83" name="Google Shape;83;p6"/>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6"/>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7"/>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9"/>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flipH="1" rot="5400000">
            <a:off x="0" y="3900132"/>
            <a:ext cx="2959226" cy="2959226"/>
            <a:chOff x="0" y="12289"/>
            <a:chExt cx="3550" cy="3551"/>
          </a:xfrm>
        </p:grpSpPr>
        <p:sp>
          <p:nvSpPr>
            <p:cNvPr id="110" name="Google Shape;11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0"/>
          <p:cNvGrpSpPr/>
          <p:nvPr/>
        </p:nvGrpSpPr>
        <p:grpSpPr>
          <a:xfrm flipH="1" rot="5400000">
            <a:off x="0" y="3900132"/>
            <a:ext cx="2959226" cy="2959226"/>
            <a:chOff x="0" y="12289"/>
            <a:chExt cx="3550" cy="3551"/>
          </a:xfrm>
        </p:grpSpPr>
        <p:sp>
          <p:nvSpPr>
            <p:cNvPr id="115" name="Google Shape;115;p1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0"/>
          <p:cNvSpPr/>
          <p:nvPr>
            <p:ph idx="2" type="pic"/>
          </p:nvPr>
        </p:nvSpPr>
        <p:spPr>
          <a:xfrm>
            <a:off x="954268" y="2572883"/>
            <a:ext cx="2118245" cy="2037217"/>
          </a:xfrm>
          <a:prstGeom prst="rect">
            <a:avLst/>
          </a:prstGeom>
          <a:noFill/>
          <a:ln>
            <a:noFill/>
          </a:ln>
        </p:spPr>
      </p:sp>
      <p:sp>
        <p:nvSpPr>
          <p:cNvPr id="119" name="Google Shape;119;p10"/>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0"/>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0"/>
          <p:cNvSpPr/>
          <p:nvPr>
            <p:ph idx="3" type="pic"/>
          </p:nvPr>
        </p:nvSpPr>
        <p:spPr>
          <a:xfrm>
            <a:off x="3658280" y="2572883"/>
            <a:ext cx="2118245" cy="2037217"/>
          </a:xfrm>
          <a:prstGeom prst="rect">
            <a:avLst/>
          </a:prstGeom>
          <a:noFill/>
          <a:ln>
            <a:noFill/>
          </a:ln>
        </p:spPr>
      </p:sp>
      <p:sp>
        <p:nvSpPr>
          <p:cNvPr id="122" name="Google Shape;122;p10"/>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0"/>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0"/>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0"/>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0"/>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0"/>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0"/>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0"/>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0"/>
          <p:cNvSpPr/>
          <p:nvPr>
            <p:ph idx="14" type="pic"/>
          </p:nvPr>
        </p:nvSpPr>
        <p:spPr>
          <a:xfrm>
            <a:off x="6362292" y="2572883"/>
            <a:ext cx="2118245" cy="2037217"/>
          </a:xfrm>
          <a:prstGeom prst="rect">
            <a:avLst/>
          </a:prstGeom>
          <a:noFill/>
          <a:ln>
            <a:noFill/>
          </a:ln>
        </p:spPr>
      </p:sp>
      <p:sp>
        <p:nvSpPr>
          <p:cNvPr id="137" name="Google Shape;137;p10"/>
          <p:cNvSpPr/>
          <p:nvPr>
            <p:ph idx="15" type="pic"/>
          </p:nvPr>
        </p:nvSpPr>
        <p:spPr>
          <a:xfrm>
            <a:off x="9112023" y="2572883"/>
            <a:ext cx="2118245" cy="2037217"/>
          </a:xfrm>
          <a:prstGeom prst="rect">
            <a:avLst/>
          </a:prstGeom>
          <a:noFill/>
          <a:ln>
            <a:noFill/>
          </a:ln>
        </p:spPr>
      </p:sp>
      <p:sp>
        <p:nvSpPr>
          <p:cNvPr id="138" name="Google Shape;13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ctrTitle"/>
          </p:nvPr>
        </p:nvSpPr>
        <p:spPr>
          <a:xfrm>
            <a:off x="5250254" y="148172"/>
            <a:ext cx="6461759" cy="11516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11" name="Google Shape;211;p15"/>
          <p:cNvSpPr txBox="1"/>
          <p:nvPr>
            <p:ph idx="1" type="body"/>
          </p:nvPr>
        </p:nvSpPr>
        <p:spPr>
          <a:xfrm>
            <a:off x="4810188" y="1554300"/>
            <a:ext cx="7341900" cy="4922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PSI : AI108</a:t>
            </a:r>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Title: </a:t>
            </a:r>
            <a:r>
              <a:rPr lang="en-US">
                <a:latin typeface="Franklin Gothic"/>
                <a:ea typeface="Franklin Gothic"/>
                <a:cs typeface="Franklin Gothic"/>
                <a:sym typeface="Franklin Gothic"/>
              </a:rPr>
              <a:t>Obscene</a:t>
            </a:r>
            <a:r>
              <a:rPr lang="en-US">
                <a:latin typeface="Franklin Gothic"/>
                <a:ea typeface="Franklin Gothic"/>
                <a:cs typeface="Franklin Gothic"/>
                <a:sym typeface="Franklin Gothic"/>
              </a:rPr>
              <a:t> </a:t>
            </a:r>
            <a:r>
              <a:rPr lang="en-US">
                <a:latin typeface="Franklin Gothic"/>
                <a:ea typeface="Franklin Gothic"/>
                <a:cs typeface="Franklin Gothic"/>
                <a:sym typeface="Franklin Gothic"/>
              </a:rPr>
              <a:t>content</a:t>
            </a:r>
            <a:r>
              <a:rPr lang="en-US">
                <a:latin typeface="Franklin Gothic"/>
                <a:ea typeface="Franklin Gothic"/>
                <a:cs typeface="Franklin Gothic"/>
                <a:sym typeface="Franklin Gothic"/>
              </a:rPr>
              <a:t> blocker</a:t>
            </a:r>
            <a:endParaRPr>
              <a:latin typeface="Franklin Gothic"/>
              <a:ea typeface="Franklin Gothic"/>
              <a:cs typeface="Franklin Gothic"/>
              <a:sym typeface="Franklin Gothic"/>
            </a:endParaRPr>
          </a:p>
          <a:p>
            <a:pPr indent="0" lvl="0" marL="0" rtl="0" algn="l">
              <a:spcBef>
                <a:spcPts val="1000"/>
              </a:spcBef>
              <a:spcAft>
                <a:spcPts val="0"/>
              </a:spcAft>
              <a:buClr>
                <a:schemeClr val="lt2"/>
              </a:buClr>
              <a:buSzPts val="1800"/>
              <a:buNone/>
            </a:pPr>
            <a:r>
              <a:rPr lang="en-US">
                <a:latin typeface="Franklin Gothic"/>
                <a:ea typeface="Franklin Gothic"/>
                <a:cs typeface="Franklin Gothic"/>
                <a:sym typeface="Franklin Gothic"/>
              </a:rPr>
              <a:t>   </a:t>
            </a: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Problem Statement: </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Name: Teamsolo</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 Kishan</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 MAIT</a:t>
            </a:r>
            <a:endParaRPr/>
          </a:p>
          <a:p>
            <a:pPr indent="0" lvl="0" marL="0" rtl="0" algn="l">
              <a:lnSpc>
                <a:spcPct val="90000"/>
              </a:lnSpc>
              <a:spcBef>
                <a:spcPts val="1000"/>
              </a:spcBef>
              <a:spcAft>
                <a:spcPts val="0"/>
              </a:spcAft>
              <a:buClr>
                <a:schemeClr val="lt2"/>
              </a:buClr>
              <a:buSzPts val="1800"/>
              <a:buNone/>
            </a:pPr>
            <a:r>
              <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Theme Name: AIML</a:t>
            </a:r>
            <a:endParaRPr/>
          </a:p>
        </p:txBody>
      </p:sp>
      <p:pic>
        <p:nvPicPr>
          <p:cNvPr id="212" name="Google Shape;212;p15"/>
          <p:cNvPicPr preferRelativeResize="0"/>
          <p:nvPr/>
        </p:nvPicPr>
        <p:blipFill>
          <a:blip r:embed="rId3">
            <a:alphaModFix/>
          </a:blip>
          <a:stretch>
            <a:fillRect/>
          </a:stretch>
        </p:blipFill>
        <p:spPr>
          <a:xfrm>
            <a:off x="952500" y="74088"/>
            <a:ext cx="1037079" cy="129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276898" y="171163"/>
            <a:ext cx="5534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18" name="Google Shape;218;p16"/>
          <p:cNvSpPr txBox="1"/>
          <p:nvPr>
            <p:ph idx="1" type="body"/>
          </p:nvPr>
        </p:nvSpPr>
        <p:spPr>
          <a:xfrm>
            <a:off x="32100" y="1074563"/>
            <a:ext cx="6024000" cy="28773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t/>
            </a:r>
            <a:endParaRPr/>
          </a:p>
          <a:p>
            <a:pPr indent="-285750" lvl="0" marL="285750" rtl="0" algn="l">
              <a:lnSpc>
                <a:spcPct val="100000"/>
              </a:lnSpc>
              <a:spcBef>
                <a:spcPts val="1000"/>
              </a:spcBef>
              <a:spcAft>
                <a:spcPts val="0"/>
              </a:spcAft>
              <a:buClr>
                <a:schemeClr val="dk1"/>
              </a:buClr>
              <a:buSzPts val="1600"/>
              <a:buFont typeface="Noto Sans Symbols"/>
              <a:buChar char="⮚"/>
            </a:pPr>
            <a:r>
              <a:rPr lang="en-US"/>
              <a:t> Design and develop a technological solution for identifying and blocking any obscene media (image/video/audio) at the user’s end. The solution should be able to send alerts to the concerned nodal agency in case of the spread of such content. The solution may be in the form of a desktop/mobile application or a web browser plugin.</a:t>
            </a:r>
            <a:endParaRPr/>
          </a:p>
          <a:p>
            <a:pPr indent="0" lvl="0" marL="457200" rtl="0" algn="l">
              <a:spcBef>
                <a:spcPts val="1000"/>
              </a:spcBef>
              <a:spcAft>
                <a:spcPts val="0"/>
              </a:spcAft>
              <a:buNone/>
            </a:pPr>
            <a:r>
              <a:t/>
            </a:r>
            <a:endParaRPr/>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219" name="Google Shape;219;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pic>
        <p:nvPicPr>
          <p:cNvPr id="220" name="Google Shape;220;p16"/>
          <p:cNvPicPr preferRelativeResize="0"/>
          <p:nvPr>
            <p:ph idx="2" type="pic"/>
          </p:nvPr>
        </p:nvPicPr>
        <p:blipFill rotWithShape="1">
          <a:blip r:embed="rId3">
            <a:alphaModFix/>
          </a:blip>
          <a:srcRect b="-2637" l="570" r="-569" t="0"/>
          <a:stretch/>
        </p:blipFill>
        <p:spPr>
          <a:xfrm>
            <a:off x="1066800" y="1371025"/>
            <a:ext cx="9217375" cy="4551150"/>
          </a:xfrm>
          <a:prstGeom prst="rect">
            <a:avLst/>
          </a:prstGeom>
          <a:noFill/>
          <a:ln>
            <a:noFill/>
          </a:ln>
        </p:spPr>
      </p:pic>
      <p:sp>
        <p:nvSpPr>
          <p:cNvPr id="221" name="Google Shape;221;p16"/>
          <p:cNvSpPr txBox="1"/>
          <p:nvPr/>
        </p:nvSpPr>
        <p:spPr>
          <a:xfrm>
            <a:off x="7378575" y="2118476"/>
            <a:ext cx="4689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6"/>
          <p:cNvSpPr txBox="1"/>
          <p:nvPr/>
        </p:nvSpPr>
        <p:spPr>
          <a:xfrm>
            <a:off x="1066800" y="4098908"/>
            <a:ext cx="4572000" cy="27591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298450" lvl="0" marL="285750" marR="0" rtl="0" algn="l">
              <a:lnSpc>
                <a:spcPct val="100000"/>
              </a:lnSpc>
              <a:spcBef>
                <a:spcPts val="1000"/>
              </a:spcBef>
              <a:spcAft>
                <a:spcPts val="0"/>
              </a:spcAft>
              <a:buClr>
                <a:schemeClr val="lt2"/>
              </a:buClr>
              <a:buSzPts val="1800"/>
              <a:buFont typeface="Franklin Gothic"/>
              <a:buChar char="⮚"/>
            </a:pPr>
            <a:r>
              <a:rPr lang="en-US" sz="1800">
                <a:solidFill>
                  <a:schemeClr val="lt2"/>
                </a:solidFill>
                <a:latin typeface="Franklin Gothic"/>
                <a:ea typeface="Franklin Gothic"/>
                <a:cs typeface="Franklin Gothic"/>
                <a:sym typeface="Franklin Gothic"/>
              </a:rPr>
              <a:t>HTML, CSS, JavaScript.</a:t>
            </a:r>
            <a:endParaRPr sz="1800">
              <a:solidFill>
                <a:schemeClr val="lt2"/>
              </a:solidFill>
              <a:latin typeface="Franklin Gothic"/>
              <a:ea typeface="Franklin Gothic"/>
              <a:cs typeface="Franklin Gothic"/>
              <a:sym typeface="Franklin Gothic"/>
            </a:endParaRPr>
          </a:p>
          <a:p>
            <a:pPr indent="-298450" lvl="0" marL="285750" marR="0" rtl="0" algn="l">
              <a:lnSpc>
                <a:spcPct val="100000"/>
              </a:lnSpc>
              <a:spcBef>
                <a:spcPts val="1000"/>
              </a:spcBef>
              <a:spcAft>
                <a:spcPts val="0"/>
              </a:spcAft>
              <a:buClr>
                <a:schemeClr val="lt2"/>
              </a:buClr>
              <a:buSzPts val="1800"/>
              <a:buFont typeface="Franklin Gothic"/>
              <a:buChar char="⮚"/>
            </a:pPr>
            <a:r>
              <a:rPr lang="en-US" sz="1800">
                <a:solidFill>
                  <a:schemeClr val="lt2"/>
                </a:solidFill>
                <a:latin typeface="Franklin Gothic"/>
                <a:ea typeface="Franklin Gothic"/>
                <a:cs typeface="Franklin Gothic"/>
                <a:sym typeface="Franklin Gothic"/>
              </a:rPr>
              <a:t>Flask.</a:t>
            </a:r>
            <a:endParaRPr sz="1800">
              <a:solidFill>
                <a:schemeClr val="lt2"/>
              </a:solidFill>
              <a:latin typeface="Franklin Gothic"/>
              <a:ea typeface="Franklin Gothic"/>
              <a:cs typeface="Franklin Gothic"/>
              <a:sym typeface="Franklin Gothic"/>
            </a:endParaRPr>
          </a:p>
          <a:p>
            <a:pPr indent="-298450" lvl="0" marL="285750" marR="0" rtl="0" algn="l">
              <a:lnSpc>
                <a:spcPct val="100000"/>
              </a:lnSpc>
              <a:spcBef>
                <a:spcPts val="1000"/>
              </a:spcBef>
              <a:spcAft>
                <a:spcPts val="0"/>
              </a:spcAft>
              <a:buClr>
                <a:schemeClr val="lt2"/>
              </a:buClr>
              <a:buSzPts val="1800"/>
              <a:buFont typeface="Franklin Gothic"/>
              <a:buChar char="⮚"/>
            </a:pPr>
            <a:r>
              <a:rPr lang="en-US" sz="1800">
                <a:solidFill>
                  <a:schemeClr val="lt2"/>
                </a:solidFill>
                <a:latin typeface="Franklin Gothic"/>
                <a:ea typeface="Franklin Gothic"/>
                <a:cs typeface="Franklin Gothic"/>
                <a:sym typeface="Franklin Gothic"/>
              </a:rPr>
              <a:t>Transformer models.</a:t>
            </a:r>
            <a:endParaRPr sz="1800">
              <a:solidFill>
                <a:schemeClr val="lt2"/>
              </a:solidFill>
              <a:latin typeface="Franklin Gothic"/>
              <a:ea typeface="Franklin Gothic"/>
              <a:cs typeface="Franklin Gothic"/>
              <a:sym typeface="Franklin Gothic"/>
            </a:endParaRPr>
          </a:p>
          <a:p>
            <a:pPr indent="-298450" lvl="0" marL="285750" marR="0" rtl="0" algn="l">
              <a:lnSpc>
                <a:spcPct val="100000"/>
              </a:lnSpc>
              <a:spcBef>
                <a:spcPts val="1000"/>
              </a:spcBef>
              <a:spcAft>
                <a:spcPts val="0"/>
              </a:spcAft>
              <a:buClr>
                <a:schemeClr val="lt2"/>
              </a:buClr>
              <a:buSzPts val="1800"/>
              <a:buFont typeface="Franklin Gothic"/>
              <a:buChar char="⮚"/>
            </a:pPr>
            <a:r>
              <a:rPr lang="en-US" sz="1800">
                <a:solidFill>
                  <a:schemeClr val="lt2"/>
                </a:solidFill>
                <a:latin typeface="Franklin Gothic"/>
                <a:ea typeface="Franklin Gothic"/>
                <a:cs typeface="Franklin Gothic"/>
                <a:sym typeface="Franklin Gothic"/>
              </a:rPr>
              <a:t>Beautiful soup.</a:t>
            </a:r>
            <a:endParaRPr sz="1800">
              <a:solidFill>
                <a:schemeClr val="lt2"/>
              </a:solidFill>
              <a:latin typeface="Franklin Gothic"/>
              <a:ea typeface="Franklin Gothic"/>
              <a:cs typeface="Franklin Gothic"/>
              <a:sym typeface="Franklin Gothic"/>
            </a:endParaRPr>
          </a:p>
          <a:p>
            <a:pPr indent="-298450" lvl="0" marL="285750" marR="0" rtl="0" algn="l">
              <a:lnSpc>
                <a:spcPct val="100000"/>
              </a:lnSpc>
              <a:spcBef>
                <a:spcPts val="1000"/>
              </a:spcBef>
              <a:spcAft>
                <a:spcPts val="0"/>
              </a:spcAft>
              <a:buClr>
                <a:schemeClr val="lt2"/>
              </a:buClr>
              <a:buSzPts val="1800"/>
              <a:buFont typeface="Franklin Gothic"/>
              <a:buChar char="⮚"/>
            </a:pPr>
            <a:r>
              <a:rPr lang="en-US" sz="1800">
                <a:solidFill>
                  <a:schemeClr val="lt2"/>
                </a:solidFill>
                <a:latin typeface="Franklin Gothic"/>
                <a:ea typeface="Franklin Gothic"/>
                <a:cs typeface="Franklin Gothic"/>
                <a:sym typeface="Franklin Gothic"/>
              </a:rPr>
              <a:t>NLTK.</a:t>
            </a:r>
            <a:endParaRPr sz="1800">
              <a:solidFill>
                <a:schemeClr val="lt2"/>
              </a:solidFill>
              <a:latin typeface="Franklin Gothic"/>
              <a:ea typeface="Franklin Gothic"/>
              <a:cs typeface="Franklin Gothic"/>
              <a:sym typeface="Franklin Gothic"/>
            </a:endParaRPr>
          </a:p>
          <a:p>
            <a:pPr indent="0" lvl="0" marL="0" marR="0" rtl="0" algn="l">
              <a:lnSpc>
                <a:spcPct val="100000"/>
              </a:lnSpc>
              <a:spcBef>
                <a:spcPts val="1000"/>
              </a:spcBef>
              <a:spcAft>
                <a:spcPts val="0"/>
              </a:spcAft>
              <a:buClr>
                <a:schemeClr val="dk1"/>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952500" y="1096350"/>
            <a:ext cx="67143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Social impact and </a:t>
            </a:r>
            <a:r>
              <a:rPr lang="en-US"/>
              <a:t>innovation</a:t>
            </a:r>
            <a:endParaRPr/>
          </a:p>
        </p:txBody>
      </p:sp>
      <p:sp>
        <p:nvSpPr>
          <p:cNvPr id="228" name="Google Shape;228;p17"/>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a:t>Social Impact</a:t>
            </a:r>
            <a:endParaRPr/>
          </a:p>
        </p:txBody>
      </p:sp>
      <p:sp>
        <p:nvSpPr>
          <p:cNvPr id="229" name="Google Shape;229;p17"/>
          <p:cNvSpPr txBox="1"/>
          <p:nvPr>
            <p:ph idx="1" type="body"/>
          </p:nvPr>
        </p:nvSpPr>
        <p:spPr>
          <a:xfrm>
            <a:off x="952500" y="2656901"/>
            <a:ext cx="4838700" cy="2171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23850" lvl="0" marL="457200" rtl="0" algn="l">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Reducing Exposure to Harmful Content</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Promoting Digital Well-being</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Empowering Users</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Enhancing Online Safety Awareness</a:t>
            </a:r>
            <a:endParaRPr sz="15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l">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Facilitating Law Enforcement</a:t>
            </a:r>
            <a:endParaRPr sz="1500">
              <a:solidFill>
                <a:srgbClr val="0D0D0D"/>
              </a:solidFill>
              <a:highlight>
                <a:srgbClr val="FFFFFF"/>
              </a:highlight>
              <a:latin typeface="Roboto"/>
              <a:ea typeface="Roboto"/>
              <a:cs typeface="Roboto"/>
              <a:sym typeface="Roboto"/>
            </a:endParaRPr>
          </a:p>
        </p:txBody>
      </p:sp>
      <p:sp>
        <p:nvSpPr>
          <p:cNvPr id="230" name="Google Shape;230;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31" name="Google Shape;231;p17"/>
          <p:cNvSpPr txBox="1"/>
          <p:nvPr/>
        </p:nvSpPr>
        <p:spPr>
          <a:xfrm>
            <a:off x="6096000" y="2024088"/>
            <a:ext cx="5143500" cy="315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2"/>
              </a:buClr>
              <a:buSzPts val="1800"/>
              <a:buFont typeface="Arial"/>
              <a:buNone/>
            </a:pPr>
            <a:r>
              <a:rPr lang="en-US" sz="1800">
                <a:solidFill>
                  <a:schemeClr val="lt2"/>
                </a:solidFill>
                <a:latin typeface="Franklin Gothic"/>
                <a:ea typeface="Franklin Gothic"/>
                <a:cs typeface="Franklin Gothic"/>
                <a:sym typeface="Franklin Gothic"/>
              </a:rPr>
              <a:t>Innovation</a:t>
            </a:r>
            <a:r>
              <a:rPr lang="en-US" sz="1800">
                <a:solidFill>
                  <a:schemeClr val="lt2"/>
                </a:solidFill>
                <a:latin typeface="Franklin Gothic"/>
                <a:ea typeface="Franklin Gothic"/>
                <a:cs typeface="Franklin Gothic"/>
                <a:sym typeface="Franklin Gothic"/>
              </a:rPr>
              <a:t> and USP</a:t>
            </a:r>
            <a:endParaRPr b="0" i="0" sz="1400" u="none" cap="none" strike="noStrike">
              <a:solidFill>
                <a:srgbClr val="000000"/>
              </a:solidFill>
              <a:latin typeface="Arial"/>
              <a:ea typeface="Arial"/>
              <a:cs typeface="Arial"/>
              <a:sym typeface="Arial"/>
            </a:endParaRPr>
          </a:p>
        </p:txBody>
      </p:sp>
      <p:sp>
        <p:nvSpPr>
          <p:cNvPr id="232" name="Google Shape;232;p17"/>
          <p:cNvSpPr txBox="1"/>
          <p:nvPr/>
        </p:nvSpPr>
        <p:spPr>
          <a:xfrm>
            <a:off x="6248400" y="2656900"/>
            <a:ext cx="4838700" cy="2977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330200" lvl="0" marL="457200" rtl="0" algn="l">
              <a:lnSpc>
                <a:spcPct val="90000"/>
              </a:lnSpc>
              <a:spcBef>
                <a:spcPts val="0"/>
              </a:spcBef>
              <a:spcAft>
                <a:spcPts val="0"/>
              </a:spcAft>
              <a:buClr>
                <a:schemeClr val="dk1"/>
              </a:buClr>
              <a:buSzPts val="1600"/>
              <a:buFont typeface="Noto Sans Symbols"/>
              <a:buChar char="⮚"/>
            </a:pPr>
            <a:r>
              <a:rPr lang="en-US"/>
              <a:t>2 Round verification, one static and one deep learning based.</a:t>
            </a:r>
            <a:endParaRPr/>
          </a:p>
          <a:p>
            <a:pPr indent="0" lvl="0" marL="457200" rtl="0" algn="l">
              <a:lnSpc>
                <a:spcPct val="90000"/>
              </a:lnSpc>
              <a:spcBef>
                <a:spcPts val="0"/>
              </a:spcBef>
              <a:spcAft>
                <a:spcPts val="0"/>
              </a:spcAft>
              <a:buNone/>
            </a:pPr>
            <a:r>
              <a:t/>
            </a:r>
            <a:endParaRPr/>
          </a:p>
          <a:p>
            <a:pPr indent="-330200" lvl="0" marL="457200" rtl="0" algn="l">
              <a:lnSpc>
                <a:spcPct val="90000"/>
              </a:lnSpc>
              <a:spcBef>
                <a:spcPts val="0"/>
              </a:spcBef>
              <a:spcAft>
                <a:spcPts val="0"/>
              </a:spcAft>
              <a:buClr>
                <a:schemeClr val="dk1"/>
              </a:buClr>
              <a:buSzPts val="1600"/>
              <a:buFont typeface="Noto Sans Symbols"/>
              <a:buChar char="⮚"/>
            </a:pPr>
            <a:r>
              <a:rPr lang="en-US"/>
              <a:t>Feedback system for </a:t>
            </a:r>
            <a:r>
              <a:rPr lang="en-US"/>
              <a:t>fine-tuning</a:t>
            </a:r>
            <a:r>
              <a:rPr lang="en-US"/>
              <a:t> the model.</a:t>
            </a:r>
            <a:endParaRPr/>
          </a:p>
          <a:p>
            <a:pPr indent="0" lvl="0" marL="457200" rtl="0" algn="l">
              <a:lnSpc>
                <a:spcPct val="90000"/>
              </a:lnSpc>
              <a:spcBef>
                <a:spcPts val="0"/>
              </a:spcBef>
              <a:spcAft>
                <a:spcPts val="0"/>
              </a:spcAft>
              <a:buNone/>
            </a:pPr>
            <a:r>
              <a:t/>
            </a:r>
            <a:endParaRPr/>
          </a:p>
          <a:p>
            <a:pPr indent="-330200" lvl="0" marL="457200" rtl="0" algn="l">
              <a:lnSpc>
                <a:spcPct val="90000"/>
              </a:lnSpc>
              <a:spcBef>
                <a:spcPts val="0"/>
              </a:spcBef>
              <a:spcAft>
                <a:spcPts val="0"/>
              </a:spcAft>
              <a:buClr>
                <a:schemeClr val="dk1"/>
              </a:buClr>
              <a:buSzPts val="1600"/>
              <a:buFont typeface="Noto Sans Symbols"/>
              <a:buChar char="⮚"/>
            </a:pPr>
            <a:r>
              <a:rPr lang="en-US"/>
              <a:t>Alerting nodal agencies/Notification system.</a:t>
            </a:r>
            <a:endParaRPr/>
          </a:p>
          <a:p>
            <a:pPr indent="0" lvl="0" marL="457200" rtl="0" algn="l">
              <a:lnSpc>
                <a:spcPct val="90000"/>
              </a:lnSpc>
              <a:spcBef>
                <a:spcPts val="0"/>
              </a:spcBef>
              <a:spcAft>
                <a:spcPts val="0"/>
              </a:spcAft>
              <a:buNone/>
            </a:pPr>
            <a:r>
              <a:t/>
            </a:r>
            <a:endParaRPr/>
          </a:p>
          <a:p>
            <a:pPr indent="-330200" lvl="0" marL="457200" rtl="0" algn="l">
              <a:lnSpc>
                <a:spcPct val="90000"/>
              </a:lnSpc>
              <a:spcBef>
                <a:spcPts val="0"/>
              </a:spcBef>
              <a:spcAft>
                <a:spcPts val="0"/>
              </a:spcAft>
              <a:buClr>
                <a:schemeClr val="dk1"/>
              </a:buClr>
              <a:buSzPts val="1600"/>
              <a:buFont typeface="Noto Sans Symbols"/>
              <a:buChar char="⮚"/>
            </a:pPr>
            <a:r>
              <a:rPr lang="en-US"/>
              <a:t>Customizability.</a:t>
            </a:r>
            <a:endParaRPr/>
          </a:p>
          <a:p>
            <a:pPr indent="0" lvl="0" marL="457200" rtl="0" algn="l">
              <a:lnSpc>
                <a:spcPct val="90000"/>
              </a:lnSpc>
              <a:spcBef>
                <a:spcPts val="0"/>
              </a:spcBef>
              <a:spcAft>
                <a:spcPts val="0"/>
              </a:spcAft>
              <a:buNone/>
            </a:pPr>
            <a:r>
              <a:t/>
            </a:r>
            <a:endParaRPr/>
          </a:p>
          <a:p>
            <a:pPr indent="-330200" lvl="0" marL="457200" rtl="0" algn="l">
              <a:lnSpc>
                <a:spcPct val="90000"/>
              </a:lnSpc>
              <a:spcBef>
                <a:spcPts val="0"/>
              </a:spcBef>
              <a:spcAft>
                <a:spcPts val="0"/>
              </a:spcAft>
              <a:buClr>
                <a:schemeClr val="dk1"/>
              </a:buClr>
              <a:buSzPts val="1600"/>
              <a:buFont typeface="Noto Sans Symbols"/>
              <a:buChar char="⮚"/>
            </a:pPr>
            <a:r>
              <a:rPr lang="en-US"/>
              <a:t>We also avoid the uninstall/Disable of the app.</a:t>
            </a:r>
            <a:endParaRPr/>
          </a:p>
          <a:p>
            <a:pPr indent="0" lvl="0" marL="0" rtl="0" algn="l">
              <a:lnSpc>
                <a:spcPct val="9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lang="en-US"/>
              <a:t>Customization</a:t>
            </a:r>
            <a:r>
              <a:rPr lang="en-US"/>
              <a:t> both on the level of engineering and </a:t>
            </a:r>
            <a:r>
              <a:rPr lang="en-US"/>
              <a:t>business</a:t>
            </a:r>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ph type="title"/>
          </p:nvPr>
        </p:nvSpPr>
        <p:spPr>
          <a:xfrm>
            <a:off x="3716811" y="-12"/>
            <a:ext cx="6617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Business Model</a:t>
            </a:r>
            <a:endParaRPr/>
          </a:p>
        </p:txBody>
      </p:sp>
      <p:sp>
        <p:nvSpPr>
          <p:cNvPr id="238" name="Google Shape;238;p18"/>
          <p:cNvSpPr txBox="1"/>
          <p:nvPr>
            <p:ph idx="1" type="body"/>
          </p:nvPr>
        </p:nvSpPr>
        <p:spPr>
          <a:xfrm>
            <a:off x="964023" y="2062099"/>
            <a:ext cx="11145119" cy="47204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200"/>
              <a:buNone/>
            </a:pPr>
            <a:r>
              <a:t/>
            </a:r>
            <a:endParaRPr/>
          </a:p>
        </p:txBody>
      </p:sp>
      <p:pic>
        <p:nvPicPr>
          <p:cNvPr id="239" name="Google Shape;239;p18"/>
          <p:cNvPicPr preferRelativeResize="0"/>
          <p:nvPr/>
        </p:nvPicPr>
        <p:blipFill>
          <a:blip r:embed="rId3">
            <a:alphaModFix/>
          </a:blip>
          <a:stretch>
            <a:fillRect/>
          </a:stretch>
        </p:blipFill>
        <p:spPr>
          <a:xfrm>
            <a:off x="552288" y="610800"/>
            <a:ext cx="11404924" cy="6036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971548" y="191938"/>
            <a:ext cx="49416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Use Case : </a:t>
            </a:r>
            <a:endParaRPr/>
          </a:p>
        </p:txBody>
      </p:sp>
      <p:sp>
        <p:nvSpPr>
          <p:cNvPr id="245" name="Google Shape;245;p19"/>
          <p:cNvSpPr txBox="1"/>
          <p:nvPr>
            <p:ph idx="1" type="body"/>
          </p:nvPr>
        </p:nvSpPr>
        <p:spPr>
          <a:xfrm>
            <a:off x="952500" y="876299"/>
            <a:ext cx="10572600" cy="5600700"/>
          </a:xfrm>
          <a:prstGeom prst="rect">
            <a:avLst/>
          </a:prstGeom>
          <a:noFill/>
          <a:ln>
            <a:noFill/>
          </a:ln>
        </p:spPr>
        <p:txBody>
          <a:bodyPr anchorCtr="0" anchor="t" bIns="45700" lIns="91425" spcFirstLastPara="1" rIns="91425" wrap="square" tIns="45700">
            <a:noAutofit/>
          </a:bodyPr>
          <a:lstStyle/>
          <a:p>
            <a:pPr indent="-330200" lvl="0" marL="457200" rtl="0" algn="just">
              <a:lnSpc>
                <a:spcPct val="115000"/>
              </a:lnSpc>
              <a:spcBef>
                <a:spcPts val="0"/>
              </a:spcBef>
              <a:spcAft>
                <a:spcPts val="0"/>
              </a:spcAft>
              <a:buSzPts val="1600"/>
              <a:buFont typeface="Noto Sans Symbols"/>
              <a:buChar char="⮚"/>
            </a:pPr>
            <a:r>
              <a:rPr b="1" lang="en-US">
                <a:latin typeface="Arial"/>
                <a:ea typeface="Arial"/>
                <a:cs typeface="Arial"/>
                <a:sym typeface="Arial"/>
              </a:rPr>
              <a:t>Parental Control:</a:t>
            </a:r>
            <a:endParaRPr b="1">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Parents want to ensure a safe online environment for their children.</a:t>
            </a:r>
            <a:endParaRPr>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Use Case: The browser extension helps parents filter and block explicit content, ensuring a child-friendly browsing experience.</a:t>
            </a:r>
            <a:endParaRPr>
              <a:latin typeface="Arial"/>
              <a:ea typeface="Arial"/>
              <a:cs typeface="Arial"/>
              <a:sym typeface="Arial"/>
            </a:endParaRPr>
          </a:p>
          <a:p>
            <a:pPr indent="-330200" lvl="0" marL="457200" rtl="0" algn="just">
              <a:lnSpc>
                <a:spcPct val="115000"/>
              </a:lnSpc>
              <a:spcBef>
                <a:spcPts val="0"/>
              </a:spcBef>
              <a:spcAft>
                <a:spcPts val="0"/>
              </a:spcAft>
              <a:buSzPts val="1600"/>
              <a:buFont typeface="Noto Sans Symbols"/>
              <a:buChar char="⮚"/>
            </a:pPr>
            <a:r>
              <a:rPr b="1" lang="en-US">
                <a:latin typeface="Arial"/>
                <a:ea typeface="Arial"/>
                <a:cs typeface="Arial"/>
                <a:sym typeface="Arial"/>
              </a:rPr>
              <a:t>Corporate Security:</a:t>
            </a:r>
            <a:endParaRPr b="1">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Organizations aim to maintain a safe and secure working environment.</a:t>
            </a:r>
            <a:endParaRPr>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Use Case: The extension helps organizations block access to inappropriate content, fostering a professional and secure workplace.</a:t>
            </a:r>
            <a:endParaRPr>
              <a:latin typeface="Arial"/>
              <a:ea typeface="Arial"/>
              <a:cs typeface="Arial"/>
              <a:sym typeface="Arial"/>
            </a:endParaRPr>
          </a:p>
          <a:p>
            <a:pPr indent="-330200" lvl="0" marL="457200" rtl="0" algn="just">
              <a:lnSpc>
                <a:spcPct val="115000"/>
              </a:lnSpc>
              <a:spcBef>
                <a:spcPts val="0"/>
              </a:spcBef>
              <a:spcAft>
                <a:spcPts val="0"/>
              </a:spcAft>
              <a:buSzPts val="1600"/>
              <a:buFont typeface="Noto Sans Symbols"/>
              <a:buChar char="⮚"/>
            </a:pPr>
            <a:r>
              <a:rPr b="1" lang="en-US">
                <a:latin typeface="Arial"/>
                <a:ea typeface="Arial"/>
                <a:cs typeface="Arial"/>
                <a:sym typeface="Arial"/>
              </a:rPr>
              <a:t>Public Spaces:</a:t>
            </a:r>
            <a:endParaRPr b="1">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Public places with shared computers (libraries, internet cafes) need to prevent access to explicit content.</a:t>
            </a:r>
            <a:endParaRPr>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Use Case: The extension helps maintain a safe browsing environment in public spaces, adhering to community standards.</a:t>
            </a:r>
            <a:endParaRPr>
              <a:latin typeface="Arial"/>
              <a:ea typeface="Arial"/>
              <a:cs typeface="Arial"/>
              <a:sym typeface="Arial"/>
            </a:endParaRPr>
          </a:p>
          <a:p>
            <a:pPr indent="-330200" lvl="0" marL="457200" rtl="0" algn="just">
              <a:lnSpc>
                <a:spcPct val="115000"/>
              </a:lnSpc>
              <a:spcBef>
                <a:spcPts val="0"/>
              </a:spcBef>
              <a:spcAft>
                <a:spcPts val="0"/>
              </a:spcAft>
              <a:buSzPts val="1600"/>
              <a:buFont typeface="Noto Sans Symbols"/>
              <a:buChar char="⮚"/>
            </a:pPr>
            <a:r>
              <a:rPr b="1" lang="en-US">
                <a:latin typeface="Arial"/>
                <a:ea typeface="Arial"/>
                <a:cs typeface="Arial"/>
                <a:sym typeface="Arial"/>
              </a:rPr>
              <a:t>Institutional Compliance:</a:t>
            </a:r>
            <a:endParaRPr b="1">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Organizations need to comply with regulations regarding inappropriate content.</a:t>
            </a:r>
            <a:endParaRPr>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Use Case: The extension helps organizations meet compliance standards by actively blocking and reporting explicit content.</a:t>
            </a:r>
            <a:endParaRPr>
              <a:latin typeface="Arial"/>
              <a:ea typeface="Arial"/>
              <a:cs typeface="Arial"/>
              <a:sym typeface="Arial"/>
            </a:endParaRPr>
          </a:p>
          <a:p>
            <a:pPr indent="-330200" lvl="0" marL="457200" rtl="0" algn="just">
              <a:lnSpc>
                <a:spcPct val="115000"/>
              </a:lnSpc>
              <a:spcBef>
                <a:spcPts val="0"/>
              </a:spcBef>
              <a:spcAft>
                <a:spcPts val="0"/>
              </a:spcAft>
              <a:buSzPts val="1600"/>
              <a:buFont typeface="Noto Sans Symbols"/>
              <a:buChar char="⮚"/>
            </a:pPr>
            <a:r>
              <a:rPr b="1" lang="en-US">
                <a:latin typeface="Arial"/>
                <a:ea typeface="Arial"/>
                <a:cs typeface="Arial"/>
                <a:sym typeface="Arial"/>
              </a:rPr>
              <a:t>Individual User Control:</a:t>
            </a:r>
            <a:endParaRPr b="1">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Users want to customize their online experience and avoid specific types of content.</a:t>
            </a:r>
            <a:endParaRPr>
              <a:latin typeface="Arial"/>
              <a:ea typeface="Arial"/>
              <a:cs typeface="Arial"/>
              <a:sym typeface="Arial"/>
            </a:endParaRPr>
          </a:p>
          <a:p>
            <a:pPr indent="0" lvl="0" marL="457200" rtl="0" algn="just">
              <a:lnSpc>
                <a:spcPct val="115000"/>
              </a:lnSpc>
              <a:spcBef>
                <a:spcPts val="0"/>
              </a:spcBef>
              <a:spcAft>
                <a:spcPts val="0"/>
              </a:spcAft>
              <a:buNone/>
            </a:pPr>
            <a:r>
              <a:rPr lang="en-US">
                <a:latin typeface="Arial"/>
                <a:ea typeface="Arial"/>
                <a:cs typeface="Arial"/>
                <a:sym typeface="Arial"/>
              </a:rPr>
              <a:t>Use Case: The extension allows users to define their content preferences, blocking or allowing websites based on their personal choices.</a:t>
            </a:r>
            <a:endParaRPr/>
          </a:p>
        </p:txBody>
      </p:sp>
      <p:sp>
        <p:nvSpPr>
          <p:cNvPr id="246" name="Google Shape;246;p1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