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77" r:id="rId8"/>
    <p:sldId id="296" r:id="rId9"/>
    <p:sldId id="297" r:id="rId10"/>
    <p:sldId id="298" r:id="rId11"/>
    <p:sldId id="256" r:id="rId12"/>
    <p:sldId id="29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F5"/>
    <a:srgbClr val="F9F9F9"/>
    <a:srgbClr val="446992"/>
    <a:srgbClr val="AEC2D8"/>
    <a:srgbClr val="98432A"/>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34"/>
  </p:normalViewPr>
  <p:slideViewPr>
    <p:cSldViewPr snapToGrid="0" showGuides="1">
      <p:cViewPr varScale="1">
        <p:scale>
          <a:sx n="87" d="100"/>
          <a:sy n="87" d="100"/>
        </p:scale>
        <p:origin x="528"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1/23/2024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80830" y="1066800"/>
            <a:ext cx="2159170" cy="3428763"/>
          </a:xfrm>
          <a:prstGeom prst="rect">
            <a:avLst/>
          </a:prstGeom>
          <a:solidFill>
            <a:srgbClr val="FFFFFF"/>
          </a:solidFill>
        </p:spPr>
        <p:txBody>
          <a:bodyPr vert="horz"/>
          <a:lstStyle>
            <a:lvl1pPr marL="0" indent="0">
              <a:buNone/>
              <a:defRPr sz="900" b="0" i="0" baseline="0"/>
            </a:lvl1pPr>
          </a:lstStyle>
          <a:p>
            <a:pPr lvl="0"/>
            <a:r>
              <a:rPr lang="en-GB"/>
              <a:t>Click to edit Master text styles</a:t>
            </a:r>
          </a:p>
        </p:txBody>
      </p:sp>
      <p:sp>
        <p:nvSpPr>
          <p:cNvPr id="10" name="Text Placeholder 8"/>
          <p:cNvSpPr>
            <a:spLocks noGrp="1"/>
          </p:cNvSpPr>
          <p:nvPr>
            <p:ph type="body" sz="quarter" idx="11"/>
          </p:nvPr>
        </p:nvSpPr>
        <p:spPr>
          <a:xfrm>
            <a:off x="2689643" y="1066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1" name="Text Placeholder 8"/>
          <p:cNvSpPr>
            <a:spLocks noGrp="1"/>
          </p:cNvSpPr>
          <p:nvPr>
            <p:ph type="body" sz="quarter" idx="12"/>
          </p:nvPr>
        </p:nvSpPr>
        <p:spPr>
          <a:xfrm>
            <a:off x="5006387" y="1066800"/>
            <a:ext cx="2159170" cy="3428762"/>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2" name="Text Placeholder 8"/>
          <p:cNvSpPr>
            <a:spLocks noGrp="1"/>
          </p:cNvSpPr>
          <p:nvPr>
            <p:ph type="body" sz="quarter" idx="13"/>
          </p:nvPr>
        </p:nvSpPr>
        <p:spPr>
          <a:xfrm>
            <a:off x="7321263" y="1056067"/>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3" name="Text Placeholder 8"/>
          <p:cNvSpPr>
            <a:spLocks noGrp="1"/>
          </p:cNvSpPr>
          <p:nvPr>
            <p:ph type="body" sz="quarter" idx="14"/>
          </p:nvPr>
        </p:nvSpPr>
        <p:spPr>
          <a:xfrm>
            <a:off x="9644069" y="1056067"/>
            <a:ext cx="2159170" cy="3439495"/>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5" name="Text Placeholder 8"/>
          <p:cNvSpPr>
            <a:spLocks noGrp="1"/>
          </p:cNvSpPr>
          <p:nvPr>
            <p:ph type="body" sz="quarter" idx="16"/>
          </p:nvPr>
        </p:nvSpPr>
        <p:spPr>
          <a:xfrm>
            <a:off x="2703636" y="2965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7" name="Text Placeholder 8"/>
          <p:cNvSpPr>
            <a:spLocks noGrp="1"/>
          </p:cNvSpPr>
          <p:nvPr>
            <p:ph type="body" sz="quarter" idx="18"/>
          </p:nvPr>
        </p:nvSpPr>
        <p:spPr>
          <a:xfrm>
            <a:off x="7325635" y="2965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9" name="Text Placeholder 8"/>
          <p:cNvSpPr>
            <a:spLocks noGrp="1"/>
          </p:cNvSpPr>
          <p:nvPr>
            <p:ph type="body" sz="quarter" idx="20"/>
          </p:nvPr>
        </p:nvSpPr>
        <p:spPr>
          <a:xfrm>
            <a:off x="380830" y="4876800"/>
            <a:ext cx="5613570"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0" name="Text Placeholder 8"/>
          <p:cNvSpPr>
            <a:spLocks noGrp="1"/>
          </p:cNvSpPr>
          <p:nvPr>
            <p:ph type="body" sz="quarter" idx="21"/>
          </p:nvPr>
        </p:nvSpPr>
        <p:spPr>
          <a:xfrm>
            <a:off x="6223200" y="4876800"/>
            <a:ext cx="5580041"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2" name="Text Placeholder 8"/>
          <p:cNvSpPr>
            <a:spLocks noGrp="1"/>
          </p:cNvSpPr>
          <p:nvPr>
            <p:ph type="body" sz="quarter" idx="22"/>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a:t>Click to edit Master text styles</a:t>
            </a:r>
          </a:p>
        </p:txBody>
      </p:sp>
      <p:sp>
        <p:nvSpPr>
          <p:cNvPr id="23" name="Text Placeholder 8"/>
          <p:cNvSpPr>
            <a:spLocks noGrp="1"/>
          </p:cNvSpPr>
          <p:nvPr>
            <p:ph type="body" sz="quarter" idx="23"/>
          </p:nvPr>
        </p:nvSpPr>
        <p:spPr>
          <a:xfrm>
            <a:off x="6997170" y="381000"/>
            <a:ext cx="17272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4" name="Text Placeholder 8"/>
          <p:cNvSpPr>
            <a:spLocks noGrp="1"/>
          </p:cNvSpPr>
          <p:nvPr>
            <p:ph type="body" sz="quarter" idx="24"/>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5" name="Text Placeholder 8"/>
          <p:cNvSpPr>
            <a:spLocks noGrp="1"/>
          </p:cNvSpPr>
          <p:nvPr>
            <p:ph type="body" sz="quarter" idx="25"/>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Tree>
    <p:extLst>
      <p:ext uri="{BB962C8B-B14F-4D97-AF65-F5344CB8AC3E}">
        <p14:creationId xmlns:p14="http://schemas.microsoft.com/office/powerpoint/2010/main" val="102027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1"/>
            <a:ext cx="4287386" cy="4057649"/>
          </a:xfrm>
        </p:spPr>
        <p:txBody>
          <a:bodyPr/>
          <a:lstStyle/>
          <a:p>
            <a:pPr marL="0" indent="0" algn="ctr">
              <a:lnSpc>
                <a:spcPct val="100000"/>
              </a:lnSpc>
              <a:spcBef>
                <a:spcPts val="0"/>
              </a:spcBef>
              <a:buFontTx/>
              <a:buNone/>
            </a:pPr>
            <a:r>
              <a:rPr lang="en-IN" sz="4400" dirty="0">
                <a:solidFill>
                  <a:schemeClr val="tx1"/>
                </a:solidFill>
                <a:latin typeface="Times New Roman" panose="02020603050405020304" pitchFamily="18" charset="0"/>
                <a:cs typeface="Times New Roman" panose="02020603050405020304" pitchFamily="18" charset="0"/>
              </a:rPr>
              <a:t>Obscene Content </a:t>
            </a:r>
            <a:r>
              <a:rPr lang="en-IN" dirty="0">
                <a:solidFill>
                  <a:schemeClr val="tx1"/>
                </a:solidFill>
                <a:latin typeface="Times New Roman" panose="02020603050405020304" pitchFamily="18" charset="0"/>
                <a:cs typeface="Times New Roman" panose="02020603050405020304" pitchFamily="18" charset="0"/>
              </a:rPr>
              <a:t>B</a:t>
            </a:r>
            <a:r>
              <a:rPr lang="en-IN" sz="4400" dirty="0">
                <a:solidFill>
                  <a:schemeClr val="tx1"/>
                </a:solidFill>
                <a:latin typeface="Times New Roman" panose="02020603050405020304" pitchFamily="18" charset="0"/>
                <a:cs typeface="Times New Roman" panose="02020603050405020304" pitchFamily="18" charset="0"/>
              </a:rPr>
              <a:t>locker </a:t>
            </a:r>
            <a:r>
              <a:rPr lang="en-IN" dirty="0">
                <a:solidFill>
                  <a:schemeClr val="tx1"/>
                </a:solidFill>
                <a:latin typeface="Times New Roman" panose="02020603050405020304" pitchFamily="18" charset="0"/>
                <a:cs typeface="Times New Roman" panose="02020603050405020304" pitchFamily="18" charset="0"/>
              </a:rPr>
              <a:t>U</a:t>
            </a:r>
            <a:r>
              <a:rPr lang="en-IN" sz="4400" dirty="0">
                <a:solidFill>
                  <a:schemeClr val="tx1"/>
                </a:solidFill>
                <a:latin typeface="Times New Roman" panose="02020603050405020304" pitchFamily="18" charset="0"/>
                <a:cs typeface="Times New Roman" panose="02020603050405020304" pitchFamily="18" charset="0"/>
              </a:rPr>
              <a:t>sing </a:t>
            </a:r>
            <a:br>
              <a:rPr lang="en-IN" sz="4400" dirty="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AI/ML</a:t>
            </a:r>
            <a:endParaRPr lang="en-IN" sz="4400" dirty="0">
              <a:solidFill>
                <a:prstClr val="white"/>
              </a:solidFill>
              <a:latin typeface="Times New Roman" panose="02020603050405020304" pitchFamily="18" charset="0"/>
              <a:ea typeface="微软雅黑"/>
              <a:cs typeface="Times New Roman" panose="02020603050405020304" pitchFamily="18" charset="0"/>
            </a:endParaRP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418" r="21418"/>
          <a:stretch/>
        </p:blipFill>
        <p:spPr>
          <a:xfrm>
            <a:off x="6793415" y="773254"/>
            <a:ext cx="4618672" cy="5311491"/>
          </a:xfrm>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tx2">
              <a:lumMod val="25000"/>
              <a:lumOff val="75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CA80349-1F88-AF06-3F90-AF91BB1A9A6A}"/>
              </a:ext>
            </a:extLst>
          </p:cNvPr>
          <p:cNvSpPr txBox="1"/>
          <p:nvPr/>
        </p:nvSpPr>
        <p:spPr>
          <a:xfrm>
            <a:off x="1728787" y="3915113"/>
            <a:ext cx="4043363" cy="1433469"/>
          </a:xfrm>
          <a:prstGeom prst="rect">
            <a:avLst/>
          </a:prstGeom>
        </p:spPr>
        <p:txBody>
          <a:bodyPr wrap="square" rtlCol="0">
            <a:spAutoFit/>
          </a:bodyPr>
          <a:lstStyle/>
          <a:p>
            <a:pPr marL="0" indent="0">
              <a:lnSpc>
                <a:spcPct val="150000"/>
              </a:lnSpc>
              <a:spcBef>
                <a:spcPts val="0"/>
              </a:spcBef>
              <a:buFontTx/>
              <a:buNone/>
            </a:pPr>
            <a:r>
              <a:rPr lang="en-IN" sz="2400" b="1" dirty="0" err="1">
                <a:latin typeface="Times New Roman" panose="02020603050405020304" pitchFamily="18" charset="0"/>
                <a:ea typeface="微软雅黑"/>
                <a:cs typeface="Times New Roman" panose="02020603050405020304" pitchFamily="18" charset="0"/>
              </a:rPr>
              <a:t>Teamsolo</a:t>
            </a:r>
            <a:endParaRPr lang="en-IN" sz="2400" b="1" dirty="0">
              <a:latin typeface="Times New Roman" panose="02020603050405020304" pitchFamily="18" charset="0"/>
              <a:ea typeface="微软雅黑"/>
              <a:cs typeface="Times New Roman" panose="02020603050405020304" pitchFamily="18" charset="0"/>
            </a:endParaRPr>
          </a:p>
          <a:p>
            <a:pPr marL="0" indent="0">
              <a:lnSpc>
                <a:spcPct val="150000"/>
              </a:lnSpc>
              <a:spcBef>
                <a:spcPts val="0"/>
              </a:spcBef>
              <a:buFontTx/>
              <a:buNone/>
            </a:pPr>
            <a:r>
              <a:rPr lang="en-IN" dirty="0">
                <a:latin typeface="Times New Roman" panose="02020603050405020304" pitchFamily="18" charset="0"/>
                <a:ea typeface="微软雅黑"/>
                <a:cs typeface="Times New Roman" panose="02020603050405020304" pitchFamily="18" charset="0"/>
              </a:rPr>
              <a:t>Member 1-Kishan </a:t>
            </a:r>
            <a:r>
              <a:rPr lang="en-IN" dirty="0" err="1">
                <a:latin typeface="Times New Roman" panose="02020603050405020304" pitchFamily="18" charset="0"/>
                <a:ea typeface="微软雅黑"/>
                <a:cs typeface="Times New Roman" panose="02020603050405020304" pitchFamily="18" charset="0"/>
              </a:rPr>
              <a:t>Payadi</a:t>
            </a:r>
            <a:endParaRPr lang="en-IN" dirty="0">
              <a:latin typeface="Times New Roman" panose="02020603050405020304" pitchFamily="18" charset="0"/>
              <a:ea typeface="微软雅黑"/>
              <a:cs typeface="Times New Roman" panose="02020603050405020304" pitchFamily="18" charset="0"/>
            </a:endParaRPr>
          </a:p>
          <a:p>
            <a:pPr marL="0" indent="0">
              <a:lnSpc>
                <a:spcPct val="150000"/>
              </a:lnSpc>
              <a:spcBef>
                <a:spcPts val="0"/>
              </a:spcBef>
              <a:buFontTx/>
              <a:buNone/>
            </a:pPr>
            <a:r>
              <a:rPr lang="en-IN" dirty="0">
                <a:latin typeface="Times New Roman" panose="02020603050405020304" pitchFamily="18" charset="0"/>
                <a:ea typeface="微软雅黑"/>
                <a:cs typeface="Times New Roman" panose="02020603050405020304" pitchFamily="18" charset="0"/>
              </a:rPr>
              <a:t>Member 2-Amar Singh</a:t>
            </a:r>
          </a:p>
        </p:txBody>
      </p:sp>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271243" y="2343853"/>
            <a:ext cx="4928408" cy="1740114"/>
          </a:xfrm>
        </p:spPr>
        <p:txBody>
          <a:bodyPr/>
          <a:lstStyle/>
          <a:p>
            <a:pPr algn="ctr"/>
            <a:r>
              <a:rPr lang="en-US" sz="4800" dirty="0"/>
              <a:t>Table Of 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206791" y="1286995"/>
            <a:ext cx="1913128" cy="1054727"/>
          </a:xfrm>
        </p:spPr>
        <p:txBody>
          <a:bodyPr/>
          <a:lstStyle/>
          <a:p>
            <a:r>
              <a:rPr lang="en-US" sz="1800" b="1" dirty="0">
                <a:latin typeface="Times New Roman" panose="02020603050405020304" pitchFamily="18" charset="0"/>
                <a:cs typeface="Times New Roman" panose="02020603050405020304" pitchFamily="18" charset="0"/>
              </a:rPr>
              <a:t>1. Problem </a:t>
            </a:r>
          </a:p>
          <a:p>
            <a:r>
              <a:rPr lang="en-US" sz="1800" b="1" dirty="0">
                <a:latin typeface="Times New Roman" panose="02020603050405020304" pitchFamily="18" charset="0"/>
                <a:cs typeface="Times New Roman" panose="02020603050405020304" pitchFamily="18" charset="0"/>
              </a:rPr>
              <a:t>statement </a:t>
            </a:r>
          </a:p>
          <a:p>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lnSpc>
                <a:spcPct val="100000"/>
              </a:lnSpc>
            </a:pPr>
            <a:r>
              <a:rPr lang="en-US" sz="1800" b="1" dirty="0">
                <a:latin typeface="Times New Roman" panose="02020603050405020304" pitchFamily="18" charset="0"/>
                <a:cs typeface="Times New Roman" panose="02020603050405020304" pitchFamily="18" charset="0"/>
              </a:rPr>
              <a:t>2. Solution </a:t>
            </a:r>
          </a:p>
          <a:p>
            <a:pPr>
              <a:lnSpc>
                <a:spcPct val="100000"/>
              </a:lnSpc>
            </a:pPr>
            <a:r>
              <a:rPr lang="en-US" sz="1800" b="1" dirty="0">
                <a:latin typeface="Times New Roman" panose="02020603050405020304" pitchFamily="18" charset="0"/>
                <a:cs typeface="Times New Roman" panose="02020603050405020304" pitchFamily="18" charset="0"/>
              </a:rPr>
              <a:t>Details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00000"/>
              </a:lnSpc>
            </a:pPr>
            <a:r>
              <a:rPr lang="en-US" sz="1800" b="1" dirty="0">
                <a:latin typeface="Times New Roman" panose="02020603050405020304" pitchFamily="18" charset="0"/>
                <a:cs typeface="Times New Roman" panose="02020603050405020304" pitchFamily="18" charset="0"/>
              </a:rPr>
              <a:t>3. Process </a:t>
            </a:r>
          </a:p>
          <a:p>
            <a:pPr>
              <a:lnSpc>
                <a:spcPct val="100000"/>
              </a:lnSpc>
            </a:pPr>
            <a:r>
              <a:rPr lang="en-US" sz="1800" b="1" dirty="0">
                <a:latin typeface="Times New Roman" panose="02020603050405020304" pitchFamily="18" charset="0"/>
                <a:cs typeface="Times New Roman" panose="02020603050405020304" pitchFamily="18" charset="0"/>
              </a:rPr>
              <a:t>Flowchart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pPr>
              <a:lnSpc>
                <a:spcPct val="150000"/>
              </a:lnSpc>
            </a:pPr>
            <a:r>
              <a:rPr lang="en-US" sz="1800" b="1" dirty="0">
                <a:latin typeface="Times New Roman" panose="02020603050405020304" pitchFamily="18" charset="0"/>
                <a:cs typeface="Times New Roman" panose="02020603050405020304" pitchFamily="18" charset="0"/>
              </a:rPr>
              <a:t>4. Use Cases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205772" y="4727032"/>
            <a:ext cx="2160443" cy="1426353"/>
          </a:xfrm>
        </p:spPr>
        <p:txBody>
          <a:bodyPr/>
          <a:lstStyle/>
          <a:p>
            <a:pPr>
              <a:lnSpc>
                <a:spcPct val="100000"/>
              </a:lnSpc>
            </a:pPr>
            <a:r>
              <a:rPr lang="en-US" sz="1800" b="1" dirty="0">
                <a:latin typeface="Times New Roman" panose="02020603050405020304" pitchFamily="18" charset="0"/>
                <a:cs typeface="Times New Roman" panose="02020603050405020304" pitchFamily="18" charset="0"/>
              </a:rPr>
              <a:t>6.  Business </a:t>
            </a:r>
          </a:p>
          <a:p>
            <a:pPr>
              <a:lnSpc>
                <a:spcPct val="100000"/>
              </a:lnSpc>
            </a:pPr>
            <a:r>
              <a:rPr lang="en-US" sz="1800" b="1" dirty="0">
                <a:latin typeface="Times New Roman" panose="02020603050405020304" pitchFamily="18" charset="0"/>
                <a:cs typeface="Times New Roman" panose="02020603050405020304" pitchFamily="18" charset="0"/>
              </a:rPr>
              <a:t>Model </a:t>
            </a:r>
          </a:p>
          <a:p>
            <a:pPr>
              <a:lnSpc>
                <a:spcPct val="100000"/>
              </a:lnSpc>
            </a:pPr>
            <a:r>
              <a:rPr lang="en-US" sz="1800" b="1" dirty="0">
                <a:latin typeface="Times New Roman" panose="02020603050405020304" pitchFamily="18" charset="0"/>
                <a:cs typeface="Times New Roman" panose="02020603050405020304" pitchFamily="18" charset="0"/>
              </a:rPr>
              <a:t>Canva</a:t>
            </a:r>
            <a:endParaRPr lang="en-IN" sz="1800" b="1" dirty="0">
              <a:latin typeface="Times New Roman" panose="02020603050405020304" pitchFamily="18" charset="0"/>
              <a:cs typeface="Times New Roman" panose="02020603050405020304" pitchFamily="18" charset="0"/>
            </a:endParaRPr>
          </a:p>
          <a:p>
            <a:pPr algn="just">
              <a:lnSpc>
                <a:spcPct val="150000"/>
              </a:lnSpc>
            </a:pPr>
            <a:endParaRPr lang="en-US" sz="1800" b="1" dirty="0">
              <a:latin typeface="Times New Roman" panose="02020603050405020304" pitchFamily="18" charset="0"/>
              <a:cs typeface="Times New Roman" panose="02020603050405020304" pitchFamily="18" charset="0"/>
            </a:endParaRPr>
          </a:p>
        </p:txBody>
      </p:sp>
      <p:sp>
        <p:nvSpPr>
          <p:cNvPr id="4" name="Hexagon 3">
            <a:extLst>
              <a:ext uri="{FF2B5EF4-FFF2-40B4-BE49-F238E27FC236}">
                <a16:creationId xmlns:a16="http://schemas.microsoft.com/office/drawing/2014/main" id="{FE737E4E-E539-5E5C-514B-4C5E8A17B7FF}"/>
              </a:ext>
            </a:extLst>
          </p:cNvPr>
          <p:cNvSpPr/>
          <p:nvPr/>
        </p:nvSpPr>
        <p:spPr>
          <a:xfrm rot="1635914">
            <a:off x="6203080" y="4202565"/>
            <a:ext cx="2161985" cy="1871821"/>
          </a:xfrm>
          <a:prstGeom prst="hexagon">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F1C90A7-C248-D7C8-2611-4FFD13EED457}"/>
              </a:ext>
            </a:extLst>
          </p:cNvPr>
          <p:cNvSpPr txBox="1"/>
          <p:nvPr/>
        </p:nvSpPr>
        <p:spPr>
          <a:xfrm>
            <a:off x="6678954" y="4727032"/>
            <a:ext cx="1210235" cy="923330"/>
          </a:xfrm>
          <a:prstGeom prst="rect">
            <a:avLst/>
          </a:prstGeom>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5. Future Scope</a:t>
            </a:r>
          </a:p>
          <a:p>
            <a:pPr marL="0" indent="0" algn="ctr">
              <a:lnSpc>
                <a:spcPct val="100000"/>
              </a:lnSpc>
              <a:spcBef>
                <a:spcPts val="0"/>
              </a:spcBef>
              <a:buFontTx/>
              <a:buNone/>
            </a:pPr>
            <a:endParaRPr lang="en-IN" sz="1800" b="1" dirty="0">
              <a:solidFill>
                <a:prstClr val="white"/>
              </a:solidFill>
              <a:latin typeface="Posterama" panose="020B0504020200020000" pitchFamily="34" charset="0"/>
              <a:ea typeface="微软雅黑"/>
              <a:cs typeface="Posterama" panose="020B0504020200020000" pitchFamily="34" charset="0"/>
            </a:endParaRPr>
          </a:p>
        </p:txBody>
      </p:sp>
      <p:sp>
        <p:nvSpPr>
          <p:cNvPr id="6" name="Rectangle 5">
            <a:extLst>
              <a:ext uri="{FF2B5EF4-FFF2-40B4-BE49-F238E27FC236}">
                <a16:creationId xmlns:a16="http://schemas.microsoft.com/office/drawing/2014/main" id="{B32BBCAC-CE4A-148A-42B2-B75A03B620E2}"/>
              </a:ext>
            </a:extLst>
          </p:cNvPr>
          <p:cNvSpPr/>
          <p:nvPr/>
        </p:nvSpPr>
        <p:spPr>
          <a:xfrm>
            <a:off x="144497" y="364711"/>
            <a:ext cx="3257550" cy="2462084"/>
          </a:xfrm>
          <a:prstGeom prst="rect">
            <a:avLst/>
          </a:prstGeom>
          <a:solidFill>
            <a:srgbClr val="F8F6F5"/>
          </a:solidFill>
          <a:ln>
            <a:solidFill>
              <a:srgbClr val="F8F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71475" y="1305609"/>
            <a:ext cx="5117162" cy="1325563"/>
          </a:xfrm>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71475" y="2725257"/>
            <a:ext cx="5373526" cy="3482657"/>
          </a:xfrm>
        </p:spPr>
        <p:txBody>
          <a:bodyPr/>
          <a:lstStyle/>
          <a:p>
            <a:pPr algn="just"/>
            <a:r>
              <a:rPr lang="en-US" sz="2400" dirty="0"/>
              <a:t>Design and </a:t>
            </a:r>
            <a:r>
              <a:rPr lang="en-US" sz="2400" b="1" dirty="0"/>
              <a:t>develop</a:t>
            </a:r>
            <a:r>
              <a:rPr lang="en-US" sz="2400" dirty="0"/>
              <a:t> a technological </a:t>
            </a:r>
            <a:r>
              <a:rPr lang="en-US" sz="2400" b="1" dirty="0"/>
              <a:t>solution</a:t>
            </a:r>
            <a:r>
              <a:rPr lang="en-US" sz="2400" dirty="0"/>
              <a:t> for </a:t>
            </a:r>
            <a:r>
              <a:rPr lang="en-US" sz="2400" b="1" dirty="0"/>
              <a:t>identifying</a:t>
            </a:r>
            <a:r>
              <a:rPr lang="en-US" sz="2400" dirty="0"/>
              <a:t> and </a:t>
            </a:r>
            <a:r>
              <a:rPr lang="en-US" sz="2400" b="1" dirty="0"/>
              <a:t>blocking</a:t>
            </a:r>
            <a:r>
              <a:rPr lang="en-US" sz="2400" dirty="0"/>
              <a:t> any </a:t>
            </a:r>
            <a:r>
              <a:rPr lang="en-US" sz="2400" b="1" dirty="0"/>
              <a:t>obscene</a:t>
            </a:r>
            <a:r>
              <a:rPr lang="en-US" sz="2400" dirty="0"/>
              <a:t> </a:t>
            </a:r>
            <a:r>
              <a:rPr lang="en-US" sz="2400" b="1" dirty="0"/>
              <a:t>media</a:t>
            </a:r>
            <a:r>
              <a:rPr lang="en-US" sz="2400" dirty="0"/>
              <a:t> (image/video/audio) at the user’s end. The solution should be able to </a:t>
            </a:r>
            <a:r>
              <a:rPr lang="en-US" sz="2400" b="1" dirty="0"/>
              <a:t>send</a:t>
            </a:r>
            <a:r>
              <a:rPr lang="en-US" sz="2400" dirty="0"/>
              <a:t> </a:t>
            </a:r>
            <a:r>
              <a:rPr lang="en-US" sz="2400" b="1" dirty="0"/>
              <a:t>alerts</a:t>
            </a:r>
            <a:r>
              <a:rPr lang="en-US" sz="2400" dirty="0"/>
              <a:t> to the concerned nodal agency in case of the spread of such content. The solution may be in the form of a desktop/mobile application or a </a:t>
            </a:r>
            <a:r>
              <a:rPr lang="en-US" sz="2400" b="1" dirty="0"/>
              <a:t>web</a:t>
            </a:r>
            <a:r>
              <a:rPr lang="en-US" sz="2400" dirty="0"/>
              <a:t> </a:t>
            </a:r>
            <a:r>
              <a:rPr lang="en-US" sz="2400" b="1" dirty="0"/>
              <a:t>browser</a:t>
            </a:r>
            <a:r>
              <a:rPr lang="en-US" sz="2400" dirty="0"/>
              <a:t> plugin.</a:t>
            </a: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745001" y="882584"/>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tx2">
              <a:lumMod val="10000"/>
              <a:lumOff val="90000"/>
            </a:schemeClr>
          </a:solid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latin typeface="Times New Roman" panose="02020603050405020304" pitchFamily="18" charset="0"/>
                <a:cs typeface="Times New Roman" panose="02020603050405020304" pitchFamily="18" charset="0"/>
              </a:rPr>
              <a:pPr/>
              <a:t>3</a:t>
            </a:fld>
            <a:endParaRPr lang="en-US" altLang="zh-CN" dirty="0">
              <a:latin typeface="Times New Roman" panose="02020603050405020304" pitchFamily="18" charset="0"/>
              <a:cs typeface="Times New Roman" panose="02020603050405020304" pitchFamily="18" charset="0"/>
            </a:endParaRPr>
          </a:p>
        </p:txBody>
      </p:sp>
      <p:pic>
        <p:nvPicPr>
          <p:cNvPr id="4" name="Picture Placeholder 3">
            <a:extLst>
              <a:ext uri="{FF2B5EF4-FFF2-40B4-BE49-F238E27FC236}">
                <a16:creationId xmlns:a16="http://schemas.microsoft.com/office/drawing/2014/main" id="{7CE1600B-5436-3A9B-C4C6-11C7E0B02DB9}"/>
              </a:ext>
            </a:extLst>
          </p:cNvPr>
          <p:cNvPicPr>
            <a:picLocks noGrp="1" noChangeAspect="1"/>
          </p:cNvPicPr>
          <p:nvPr>
            <p:ph type="pic" sz="quarter" idx="51"/>
          </p:nvPr>
        </p:nvPicPr>
        <p:blipFill>
          <a:blip r:embed="rId3"/>
          <a:srcRect l="11645" r="11645"/>
          <a:stretch>
            <a:fillRect/>
          </a:stretch>
        </p:blipFill>
        <p:spPr>
          <a:xfrm>
            <a:off x="6197600" y="1305609"/>
            <a:ext cx="5455161" cy="4630054"/>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3638698" y="122004"/>
            <a:ext cx="4441188" cy="902385"/>
          </a:xfrm>
        </p:spPr>
        <p:txBody>
          <a:bodyPr/>
          <a:lstStyle/>
          <a:p>
            <a:pPr algn="ctr"/>
            <a:r>
              <a:rPr lang="en-US" dirty="0">
                <a:latin typeface="Times New Roman" panose="02020603050405020304" pitchFamily="18" charset="0"/>
                <a:cs typeface="Times New Roman" panose="02020603050405020304" pitchFamily="18" charset="0"/>
              </a:rPr>
              <a:t>Solution Details </a:t>
            </a:r>
          </a:p>
        </p:txBody>
      </p:sp>
      <p:sp>
        <p:nvSpPr>
          <p:cNvPr id="6" name="Rectangle 5">
            <a:extLst>
              <a:ext uri="{FF2B5EF4-FFF2-40B4-BE49-F238E27FC236}">
                <a16:creationId xmlns:a16="http://schemas.microsoft.com/office/drawing/2014/main" id="{53B6730C-5034-33E8-5E04-034F790E9897}"/>
              </a:ext>
            </a:extLst>
          </p:cNvPr>
          <p:cNvSpPr/>
          <p:nvPr/>
        </p:nvSpPr>
        <p:spPr>
          <a:xfrm>
            <a:off x="771525" y="1699703"/>
            <a:ext cx="4441188" cy="4300537"/>
          </a:xfrm>
          <a:prstGeom prst="rect">
            <a:avLst/>
          </a:prstGeom>
          <a:solidFill>
            <a:srgbClr val="F8F6F5"/>
          </a:solidFill>
          <a:ln>
            <a:solidFill>
              <a:srgbClr val="F8F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CE0961-3DBB-1367-8FE8-49D3AD397987}"/>
              </a:ext>
            </a:extLst>
          </p:cNvPr>
          <p:cNvSpPr txBox="1"/>
          <p:nvPr/>
        </p:nvSpPr>
        <p:spPr>
          <a:xfrm>
            <a:off x="517922" y="1024389"/>
            <a:ext cx="11156156" cy="5509200"/>
          </a:xfrm>
          <a:prstGeom prst="rect">
            <a:avLst/>
          </a:prstGeom>
        </p:spPr>
        <p:txBody>
          <a:bodyPr wrap="square" rtlCol="0">
            <a:spAutoFit/>
          </a:bodyPr>
          <a:lstStyle/>
          <a:p>
            <a:pPr marL="285750" indent="-285750" algn="just">
              <a:lnSpc>
                <a:spcPct val="100000"/>
              </a:lnSpc>
              <a:spcBef>
                <a:spcPts val="0"/>
              </a:spcBef>
              <a:buFont typeface="Arial" panose="020B0604020202020204" pitchFamily="34" charset="0"/>
              <a:buChar char="•"/>
            </a:pPr>
            <a:r>
              <a:rPr lang="en-US" sz="1600" dirty="0">
                <a:latin typeface="Times New Roman" panose="02020603050405020304" pitchFamily="18" charset="0"/>
                <a:ea typeface="微软雅黑"/>
                <a:cs typeface="Times New Roman" panose="02020603050405020304" pitchFamily="18" charset="0"/>
              </a:rPr>
              <a:t>We have developed a sophisticated browser extension equipped with a machine learning model that effectively assesses the safety of URLs, with a primary focus on websites and popular video streaming platforms like YouTube. The extension requires essential information, including the email of the nodal agency and the system details of a user’s computer. This incorporation is integral to the extension's functionality, as it ensures a seamless and efficient process for alerting authorities when necessary.</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dirty="0">
                <a:latin typeface="Times New Roman" panose="02020603050405020304" pitchFamily="18" charset="0"/>
                <a:ea typeface="微软雅黑"/>
                <a:cs typeface="Times New Roman" panose="02020603050405020304" pitchFamily="18" charset="0"/>
              </a:rPr>
              <a:t>For websites, our model employs a two-step process. Initially, it checks whether the provided URL corresponds to a known unsafe category, such as adult sites. If identified as unsafe, access is immediately denied. Otherwise, the model proceeds to scrape the content of the website. Based on this content analysis, the model predicts whether the given website contains explicit or unsafe material.</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dirty="0">
                <a:latin typeface="Times New Roman" panose="02020603050405020304" pitchFamily="18" charset="0"/>
                <a:ea typeface="微软雅黑"/>
                <a:cs typeface="Times New Roman" panose="02020603050405020304" pitchFamily="18" charset="0"/>
              </a:rPr>
              <a:t>In the case of YouTube URLs, the model first checks for age restrictions. If the content is age-restricted, access is denied. If not, the model takes into account various parameters, including the YouTube video's description, title, and comments. Using these parameters, the model determines whether the content is not safe for work (NSFW).</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dirty="0">
                <a:latin typeface="Times New Roman" panose="02020603050405020304" pitchFamily="18" charset="0"/>
                <a:ea typeface="微软雅黑"/>
                <a:cs typeface="Times New Roman" panose="02020603050405020304" pitchFamily="18" charset="0"/>
              </a:rPr>
              <a:t>Recognizing that machine learning models may not achieve perfect accuracy, we prioritize nodal agency in the decision-making process. Users are presented with two options: they can either return to the homepage or choose to access the website despite the model's prediction. If the user chooses the second option then a notification is automatically sent to a nodal agency, ensuring accountability and providing an avenue for users to clarify the nature of the content associated with the given URL. This approach aims to strike a balance between automated content assessment and user-driven accountability.</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dirty="0">
                <a:latin typeface="Times New Roman" panose="02020603050405020304" pitchFamily="18" charset="0"/>
                <a:ea typeface="微软雅黑"/>
                <a:cs typeface="Times New Roman" panose="02020603050405020304" pitchFamily="18" charset="0"/>
              </a:rPr>
              <a:t> If a user uninstalls the extension, an automated notification will be promptly dispatched to the designated nodal agency, alerting them to the removal of the extension by the user.</a:t>
            </a:r>
            <a:endParaRPr lang="en-IN" sz="1600" dirty="0">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5">
            <a:extLst>
              <a:ext uri="{FF2B5EF4-FFF2-40B4-BE49-F238E27FC236}">
                <a16:creationId xmlns:a16="http://schemas.microsoft.com/office/drawing/2014/main" id="{4D562EC1-8FE1-D45E-A4C4-D186CBFBF257}"/>
              </a:ext>
            </a:extLst>
          </p:cNvPr>
          <p:cNvSpPr>
            <a:spLocks noGrp="1"/>
          </p:cNvSpPr>
          <p:nvPr>
            <p:ph type="title"/>
          </p:nvPr>
        </p:nvSpPr>
        <p:spPr>
          <a:xfrm>
            <a:off x="3346388" y="61972"/>
            <a:ext cx="5082956" cy="779971"/>
          </a:xfrm>
        </p:spPr>
        <p:txBody>
          <a:bodyPr/>
          <a:lstStyle/>
          <a:p>
            <a:pPr algn="ctr"/>
            <a:r>
              <a:rPr lang="en-US" sz="4000" dirty="0">
                <a:latin typeface="Times New Roman" panose="02020603050405020304" pitchFamily="18" charset="0"/>
                <a:cs typeface="Times New Roman" panose="02020603050405020304" pitchFamily="18" charset="0"/>
              </a:rPr>
              <a:t>Process Flow chart</a:t>
            </a:r>
          </a:p>
        </p:txBody>
      </p:sp>
      <p:sp>
        <p:nvSpPr>
          <p:cNvPr id="9" name="Rectangle 8">
            <a:extLst>
              <a:ext uri="{FF2B5EF4-FFF2-40B4-BE49-F238E27FC236}">
                <a16:creationId xmlns:a16="http://schemas.microsoft.com/office/drawing/2014/main" id="{3B1A584B-DCAE-6EC0-95D0-04AA150F032D}"/>
              </a:ext>
            </a:extLst>
          </p:cNvPr>
          <p:cNvSpPr/>
          <p:nvPr/>
        </p:nvSpPr>
        <p:spPr>
          <a:xfrm>
            <a:off x="771525" y="1699703"/>
            <a:ext cx="4441188" cy="4300537"/>
          </a:xfrm>
          <a:prstGeom prst="rect">
            <a:avLst/>
          </a:prstGeom>
          <a:solidFill>
            <a:srgbClr val="F8F6F5"/>
          </a:solidFill>
          <a:ln>
            <a:solidFill>
              <a:srgbClr val="F8F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EB3010A4-831D-B87C-4996-6CC2C897C3B5}"/>
              </a:ext>
            </a:extLst>
          </p:cNvPr>
          <p:cNvPicPr>
            <a:picLocks noChangeAspect="1"/>
          </p:cNvPicPr>
          <p:nvPr/>
        </p:nvPicPr>
        <p:blipFill>
          <a:blip r:embed="rId2"/>
          <a:stretch>
            <a:fillRect/>
          </a:stretch>
        </p:blipFill>
        <p:spPr>
          <a:xfrm>
            <a:off x="508308" y="889627"/>
            <a:ext cx="10759117" cy="3662714"/>
          </a:xfrm>
          <a:prstGeom prst="rect">
            <a:avLst/>
          </a:prstGeom>
        </p:spPr>
      </p:pic>
      <p:pic>
        <p:nvPicPr>
          <p:cNvPr id="20" name="Picture 19">
            <a:extLst>
              <a:ext uri="{FF2B5EF4-FFF2-40B4-BE49-F238E27FC236}">
                <a16:creationId xmlns:a16="http://schemas.microsoft.com/office/drawing/2014/main" id="{69830E84-E8EB-BB39-F8DC-C0FE8FB55C61}"/>
              </a:ext>
            </a:extLst>
          </p:cNvPr>
          <p:cNvPicPr>
            <a:picLocks noChangeAspect="1"/>
          </p:cNvPicPr>
          <p:nvPr/>
        </p:nvPicPr>
        <p:blipFill>
          <a:blip r:embed="rId3"/>
          <a:stretch>
            <a:fillRect/>
          </a:stretch>
        </p:blipFill>
        <p:spPr>
          <a:xfrm>
            <a:off x="257174" y="4423753"/>
            <a:ext cx="10867375" cy="2434247"/>
          </a:xfrm>
          <a:prstGeom prst="rect">
            <a:avLst/>
          </a:prstGeom>
        </p:spPr>
      </p:pic>
    </p:spTree>
    <p:extLst>
      <p:ext uri="{BB962C8B-B14F-4D97-AF65-F5344CB8AC3E}">
        <p14:creationId xmlns:p14="http://schemas.microsoft.com/office/powerpoint/2010/main" val="304453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5">
            <a:extLst>
              <a:ext uri="{FF2B5EF4-FFF2-40B4-BE49-F238E27FC236}">
                <a16:creationId xmlns:a16="http://schemas.microsoft.com/office/drawing/2014/main" id="{64FCF87D-42A1-BAE9-58AB-BC022E912C1F}"/>
              </a:ext>
            </a:extLst>
          </p:cNvPr>
          <p:cNvSpPr>
            <a:spLocks noGrp="1"/>
          </p:cNvSpPr>
          <p:nvPr>
            <p:ph type="title"/>
          </p:nvPr>
        </p:nvSpPr>
        <p:spPr>
          <a:xfrm>
            <a:off x="3524398" y="236261"/>
            <a:ext cx="4205140" cy="749577"/>
          </a:xfrm>
        </p:spPr>
        <p:txBody>
          <a:bodyPr/>
          <a:lstStyle/>
          <a:p>
            <a:pPr algn="ctr"/>
            <a:r>
              <a:rPr lang="en-US" sz="4000" dirty="0">
                <a:latin typeface="Times New Roman" panose="02020603050405020304" pitchFamily="18" charset="0"/>
                <a:cs typeface="Times New Roman" panose="02020603050405020304" pitchFamily="18" charset="0"/>
              </a:rPr>
              <a:t>Use Cases</a:t>
            </a:r>
          </a:p>
        </p:txBody>
      </p:sp>
      <p:sp>
        <p:nvSpPr>
          <p:cNvPr id="6" name="Rectangle 5">
            <a:extLst>
              <a:ext uri="{FF2B5EF4-FFF2-40B4-BE49-F238E27FC236}">
                <a16:creationId xmlns:a16="http://schemas.microsoft.com/office/drawing/2014/main" id="{52F85045-9105-D0E9-6EE8-A33959064B98}"/>
              </a:ext>
            </a:extLst>
          </p:cNvPr>
          <p:cNvSpPr/>
          <p:nvPr/>
        </p:nvSpPr>
        <p:spPr>
          <a:xfrm>
            <a:off x="771525" y="1699703"/>
            <a:ext cx="4441188" cy="4300537"/>
          </a:xfrm>
          <a:prstGeom prst="rect">
            <a:avLst/>
          </a:prstGeom>
          <a:solidFill>
            <a:srgbClr val="F8F6F5"/>
          </a:solidFill>
          <a:ln>
            <a:solidFill>
              <a:srgbClr val="F8F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CF5B139-FB34-DCC4-9140-BEFA020A8834}"/>
              </a:ext>
            </a:extLst>
          </p:cNvPr>
          <p:cNvSpPr txBox="1"/>
          <p:nvPr/>
        </p:nvSpPr>
        <p:spPr>
          <a:xfrm>
            <a:off x="264319" y="985838"/>
            <a:ext cx="11156156" cy="5755422"/>
          </a:xfrm>
          <a:prstGeom prst="rect">
            <a:avLst/>
          </a:prstGeom>
        </p:spPr>
        <p:txBody>
          <a:bodyPr wrap="square" rtlCol="0">
            <a:spAutoFit/>
          </a:bodyPr>
          <a:lstStyle/>
          <a:p>
            <a:pPr marL="285750" indent="-285750" algn="just">
              <a:lnSpc>
                <a:spcPct val="100000"/>
              </a:lnSpc>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Parental Control:</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Scenario: Parents want to ensure a safe online environment for their children.</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Use Case: The browser extension helps parents filter and block explicit content, ensuring a child-friendly browsing experience.</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Corporate Security:</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Scenario: Organizations aim to maintain a safe and secure working environment.</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Use Case: The extension helps organizations block access to inappropriate content, fostering a professional and secure workplace.</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Public Spaces:</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Scenario: Public places with shared computers (libraries, internet cafes) need to prevent access to explicit content.</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Use Case: The extension helps maintain a safe browsing environment in public spaces, adhering to community standards.</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Institutional Compliance:</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Scenario: Organizations need to comply with regulations regarding inappropriate content.</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Use Case: The extension helps organizations meet compliance standards by actively blocking and reporting explicit content.</a:t>
            </a:r>
          </a:p>
          <a:p>
            <a:pPr marL="285750" indent="-285750" algn="just">
              <a:lnSpc>
                <a:spcPct val="100000"/>
              </a:lnSpc>
              <a:spcBef>
                <a:spcPts val="0"/>
              </a:spcBef>
              <a:buFont typeface="Arial" panose="020B0604020202020204" pitchFamily="34" charset="0"/>
              <a:buChar char="•"/>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lnSpc>
                <a:spcPct val="100000"/>
              </a:lnSpc>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Individual User Control:</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Scenario: Users want to customize their online experience and avoid specific types of content.</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Use Case: The extension allows users to define their content preferences, blocking or allowing websites based on their personal choices.</a:t>
            </a:r>
          </a:p>
          <a:p>
            <a:pPr algn="just">
              <a:lnSpc>
                <a:spcPct val="100000"/>
              </a:lnSpc>
              <a:spcBef>
                <a:spcPts val="0"/>
              </a:spcBef>
            </a:pPr>
            <a:endParaRPr lang="en-US" sz="1600" dirty="0">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047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5">
            <a:extLst>
              <a:ext uri="{FF2B5EF4-FFF2-40B4-BE49-F238E27FC236}">
                <a16:creationId xmlns:a16="http://schemas.microsoft.com/office/drawing/2014/main" id="{4FE2B864-B0E0-82AA-0C06-8FC4423D6256}"/>
              </a:ext>
            </a:extLst>
          </p:cNvPr>
          <p:cNvSpPr>
            <a:spLocks noGrp="1"/>
          </p:cNvSpPr>
          <p:nvPr>
            <p:ph type="title"/>
          </p:nvPr>
        </p:nvSpPr>
        <p:spPr>
          <a:xfrm>
            <a:off x="3524398" y="236261"/>
            <a:ext cx="4205140" cy="749577"/>
          </a:xfrm>
        </p:spPr>
        <p:txBody>
          <a:bodyPr/>
          <a:lstStyle/>
          <a:p>
            <a:pPr algn="ctr"/>
            <a:r>
              <a:rPr lang="en-US" sz="4000" dirty="0">
                <a:latin typeface="Times New Roman" panose="02020603050405020304" pitchFamily="18" charset="0"/>
                <a:cs typeface="Times New Roman" panose="02020603050405020304" pitchFamily="18" charset="0"/>
              </a:rPr>
              <a:t>Future Scope</a:t>
            </a:r>
          </a:p>
        </p:txBody>
      </p:sp>
      <p:sp>
        <p:nvSpPr>
          <p:cNvPr id="6" name="Rectangle 5">
            <a:extLst>
              <a:ext uri="{FF2B5EF4-FFF2-40B4-BE49-F238E27FC236}">
                <a16:creationId xmlns:a16="http://schemas.microsoft.com/office/drawing/2014/main" id="{9CE61C4D-15EB-17AE-35E5-AB950C412C89}"/>
              </a:ext>
            </a:extLst>
          </p:cNvPr>
          <p:cNvSpPr/>
          <p:nvPr/>
        </p:nvSpPr>
        <p:spPr>
          <a:xfrm>
            <a:off x="771525" y="1699703"/>
            <a:ext cx="4441188" cy="4300537"/>
          </a:xfrm>
          <a:prstGeom prst="rect">
            <a:avLst/>
          </a:prstGeom>
          <a:solidFill>
            <a:srgbClr val="F8F6F5"/>
          </a:solidFill>
          <a:ln>
            <a:solidFill>
              <a:srgbClr val="F8F6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51C034-014F-8A6B-A735-5F3F10B5711E}"/>
              </a:ext>
            </a:extLst>
          </p:cNvPr>
          <p:cNvSpPr txBox="1"/>
          <p:nvPr/>
        </p:nvSpPr>
        <p:spPr>
          <a:xfrm>
            <a:off x="264319" y="985838"/>
            <a:ext cx="11156156" cy="5139869"/>
          </a:xfrm>
          <a:prstGeom prst="rect">
            <a:avLst/>
          </a:prstGeom>
        </p:spPr>
        <p:txBody>
          <a:bodyPr wrap="square" rtlCol="0">
            <a:spAutoFit/>
          </a:bodyPr>
          <a:lstStyle/>
          <a:p>
            <a:pPr algn="just">
              <a:spcBef>
                <a:spcPts val="0"/>
              </a:spcBef>
            </a:pPr>
            <a:endParaRPr lang="en-US" sz="1600" dirty="0">
              <a:latin typeface="Times New Roman" panose="02020603050405020304" pitchFamily="18" charset="0"/>
              <a:ea typeface="微软雅黑"/>
              <a:cs typeface="Times New Roman" panose="02020603050405020304" pitchFamily="18" charset="0"/>
            </a:endParaRPr>
          </a:p>
          <a:p>
            <a:pPr marL="285750" indent="-285750" algn="just">
              <a:spcBef>
                <a:spcPts val="0"/>
              </a:spcBef>
              <a:buFont typeface="Arial" panose="020B0604020202020204" pitchFamily="34" charset="0"/>
              <a:buChar char="•"/>
            </a:pPr>
            <a:r>
              <a:rPr lang="en-US" b="1" dirty="0">
                <a:latin typeface="Times New Roman" panose="02020603050405020304" pitchFamily="18" charset="0"/>
                <a:ea typeface="微软雅黑"/>
                <a:cs typeface="Times New Roman" panose="02020603050405020304" pitchFamily="18" charset="0"/>
              </a:rPr>
              <a:t>Advanced Machine Learning Models:</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Explore the integration of more advanced machine learning models for content classification, such as deep learning models or transformer-based models like GPT (Generative Pre-trained Transformer) for enhanced accuracy.</a:t>
            </a:r>
          </a:p>
          <a:p>
            <a:pPr lvl="1" algn="just"/>
            <a:endParaRPr lang="en-US" sz="1600" dirty="0">
              <a:latin typeface="Times New Roman" panose="02020603050405020304" pitchFamily="18" charset="0"/>
              <a:ea typeface="微软雅黑"/>
              <a:cs typeface="Times New Roman" panose="02020603050405020304" pitchFamily="18" charset="0"/>
            </a:endParaRPr>
          </a:p>
          <a:p>
            <a:pPr marL="285750" indent="-285750" algn="just">
              <a:spcBef>
                <a:spcPts val="0"/>
              </a:spcBef>
              <a:buFont typeface="Arial" panose="020B0604020202020204" pitchFamily="34" charset="0"/>
              <a:buChar char="•"/>
            </a:pPr>
            <a:r>
              <a:rPr lang="en-US" b="1" dirty="0">
                <a:latin typeface="Times New Roman" panose="02020603050405020304" pitchFamily="18" charset="0"/>
                <a:ea typeface="微软雅黑"/>
                <a:cs typeface="Times New Roman" panose="02020603050405020304" pitchFamily="18" charset="0"/>
              </a:rPr>
              <a:t>Multimedia Content Analysis:</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Extend the solution to include analysis of multimedia content, such as images and audio. Implementing image and audio recognition models can contribute to a more comprehensive content filtering system.</a:t>
            </a:r>
          </a:p>
          <a:p>
            <a:pPr lvl="1" algn="just"/>
            <a:endParaRPr lang="en-US" sz="1600" dirty="0">
              <a:latin typeface="Times New Roman" panose="02020603050405020304" pitchFamily="18" charset="0"/>
              <a:ea typeface="微软雅黑"/>
              <a:cs typeface="Times New Roman" panose="02020603050405020304" pitchFamily="18" charset="0"/>
            </a:endParaRPr>
          </a:p>
          <a:p>
            <a:pPr marL="285750" indent="-285750" algn="just">
              <a:spcBef>
                <a:spcPts val="0"/>
              </a:spcBef>
              <a:buFont typeface="Arial" panose="020B0604020202020204" pitchFamily="34" charset="0"/>
              <a:buChar char="•"/>
            </a:pPr>
            <a:r>
              <a:rPr lang="en-US" b="1" dirty="0">
                <a:latin typeface="Times New Roman" panose="02020603050405020304" pitchFamily="18" charset="0"/>
                <a:ea typeface="微软雅黑"/>
                <a:cs typeface="Times New Roman" panose="02020603050405020304" pitchFamily="18" charset="0"/>
              </a:rPr>
              <a:t>User Behavior Analysis:</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Incorporate user behavior analysis to enhance content classification. Understanding patterns in user behavior can contribute to more accurate predictions and personalized content filtering.</a:t>
            </a:r>
          </a:p>
          <a:p>
            <a:pPr lvl="1" algn="just"/>
            <a:endParaRPr lang="en-US" sz="1600" dirty="0">
              <a:latin typeface="Times New Roman" panose="02020603050405020304" pitchFamily="18" charset="0"/>
              <a:ea typeface="微软雅黑"/>
              <a:cs typeface="Times New Roman" panose="02020603050405020304" pitchFamily="18" charset="0"/>
            </a:endParaRPr>
          </a:p>
          <a:p>
            <a:pPr marL="285750" indent="-285750" algn="just">
              <a:spcBef>
                <a:spcPts val="0"/>
              </a:spcBef>
              <a:buFont typeface="Arial" panose="020B0604020202020204" pitchFamily="34" charset="0"/>
              <a:buChar char="•"/>
            </a:pPr>
            <a:r>
              <a:rPr lang="en-US" b="1" dirty="0">
                <a:latin typeface="Times New Roman" panose="02020603050405020304" pitchFamily="18" charset="0"/>
                <a:ea typeface="微软雅黑"/>
                <a:cs typeface="Times New Roman" panose="02020603050405020304" pitchFamily="18" charset="0"/>
              </a:rPr>
              <a:t>Real-time Alerts and Reporting:</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Implement real-time alerts for users and nodal agencies, enhancing the immediacy of response to potentially harmful content. Develop detailed reporting mechanisms for nodal agencies to facilitate timely intervention.</a:t>
            </a:r>
          </a:p>
          <a:p>
            <a:pPr lvl="1" algn="just"/>
            <a:endParaRPr lang="en-US" sz="1600" dirty="0">
              <a:latin typeface="Times New Roman" panose="02020603050405020304" pitchFamily="18" charset="0"/>
              <a:ea typeface="微软雅黑"/>
              <a:cs typeface="Times New Roman" panose="02020603050405020304" pitchFamily="18" charset="0"/>
            </a:endParaRPr>
          </a:p>
          <a:p>
            <a:pPr marL="285750" indent="-285750" algn="just">
              <a:spcBef>
                <a:spcPts val="0"/>
              </a:spcBef>
              <a:buFont typeface="Arial" panose="020B0604020202020204" pitchFamily="34" charset="0"/>
              <a:buChar char="•"/>
            </a:pPr>
            <a:r>
              <a:rPr lang="en-US" sz="1600" b="1" dirty="0">
                <a:latin typeface="Times New Roman" panose="02020603050405020304" pitchFamily="18" charset="0"/>
                <a:ea typeface="微软雅黑"/>
                <a:cs typeface="Times New Roman" panose="02020603050405020304" pitchFamily="18" charset="0"/>
              </a:rPr>
              <a:t>Collaboration with Online Platforms:</a:t>
            </a:r>
          </a:p>
          <a:p>
            <a:pPr marL="742950" lvl="1" indent="-285750" algn="just">
              <a:buFont typeface="Wingdings" panose="05000000000000000000" pitchFamily="2" charset="2"/>
              <a:buChar char="q"/>
            </a:pPr>
            <a:r>
              <a:rPr lang="en-US" sz="1600" dirty="0">
                <a:latin typeface="Times New Roman" panose="02020603050405020304" pitchFamily="18" charset="0"/>
                <a:ea typeface="微软雅黑"/>
                <a:cs typeface="Times New Roman" panose="02020603050405020304" pitchFamily="18" charset="0"/>
              </a:rPr>
              <a:t>Collaborate with popular online platforms (YouTube, social media sites, etc.) to implement your solution at a larger scale. Integration with existing platforms can significantly impact the reach and effectiveness of the solution.</a:t>
            </a:r>
          </a:p>
        </p:txBody>
      </p:sp>
    </p:spTree>
    <p:extLst>
      <p:ext uri="{BB962C8B-B14F-4D97-AF65-F5344CB8AC3E}">
        <p14:creationId xmlns:p14="http://schemas.microsoft.com/office/powerpoint/2010/main" val="341852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D27B133E-3C96-CE76-E700-1EC9FE0AB80E}"/>
              </a:ext>
            </a:extLst>
          </p:cNvPr>
          <p:cNvSpPr>
            <a:spLocks noGrp="1"/>
          </p:cNvSpPr>
          <p:nvPr>
            <p:ph type="body" sz="quarter" idx="10"/>
          </p:nvPr>
        </p:nvSpPr>
        <p:spPr bwMode="auto">
          <a:xfrm>
            <a:off x="1204686" y="1066800"/>
            <a:ext cx="1754187" cy="402340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endParaRPr lang="en-US" altLang="en-US" sz="1100" b="1" dirty="0">
              <a:solidFill>
                <a:schemeClr val="tx2"/>
              </a:solidFill>
              <a:latin typeface="Times New Roman" panose="02020603050405020304" pitchFamily="18" charset="0"/>
              <a:cs typeface="Times New Roman" panose="02020603050405020304" pitchFamily="18" charset="0"/>
            </a:endParaRPr>
          </a:p>
          <a:p>
            <a:pPr algn="ctr" eaLnBrk="1" hangingPunct="1"/>
            <a:r>
              <a:rPr lang="en-US" altLang="en-US" sz="1400" b="1" dirty="0">
                <a:solidFill>
                  <a:schemeClr val="tx2"/>
                </a:solidFill>
                <a:latin typeface="Times New Roman" panose="02020603050405020304" pitchFamily="18" charset="0"/>
                <a:cs typeface="Times New Roman" panose="02020603050405020304" pitchFamily="18" charset="0"/>
              </a:rPr>
              <a:t>Key partners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Educational institutions and organizations for collaborative implementations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Online platforms for potential integration partnerships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Cybersecurity firms for consultation and best practices</a:t>
            </a:r>
            <a:endParaRPr lang="en-GB" altLang="en-US" sz="1100" b="1" dirty="0">
              <a:solidFill>
                <a:schemeClr val="tx2"/>
              </a:solidFill>
              <a:latin typeface="Times New Roman" panose="02020603050405020304" pitchFamily="18" charset="0"/>
              <a:cs typeface="Times New Roman" panose="02020603050405020304" pitchFamily="18" charset="0"/>
            </a:endParaRPr>
          </a:p>
        </p:txBody>
      </p:sp>
      <p:sp>
        <p:nvSpPr>
          <p:cNvPr id="2050" name="Text Placeholder 41">
            <a:extLst>
              <a:ext uri="{FF2B5EF4-FFF2-40B4-BE49-F238E27FC236}">
                <a16:creationId xmlns:a16="http://schemas.microsoft.com/office/drawing/2014/main" id="{7D79917F-B085-A423-580A-1DD213FDD9ED}"/>
              </a:ext>
            </a:extLst>
          </p:cNvPr>
          <p:cNvSpPr>
            <a:spLocks noGrp="1"/>
          </p:cNvSpPr>
          <p:nvPr>
            <p:ph type="body" sz="quarter" idx="11"/>
          </p:nvPr>
        </p:nvSpPr>
        <p:spPr bwMode="auto">
          <a:xfrm>
            <a:off x="3127601" y="1066800"/>
            <a:ext cx="1955575" cy="197734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buFont typeface="Arial" charset="0"/>
              <a:buNone/>
              <a:defRPr/>
            </a:pPr>
            <a:r>
              <a:rPr lang="en-US" sz="1400" b="1" dirty="0">
                <a:solidFill>
                  <a:schemeClr val="tx2"/>
                </a:solidFill>
                <a:latin typeface="Times New Roman" panose="02020603050405020304" pitchFamily="18" charset="0"/>
                <a:ea typeface="ＭＳ Ｐゴシック" charset="0"/>
                <a:cs typeface="Times New Roman" panose="02020603050405020304" pitchFamily="18" charset="0"/>
              </a:rPr>
              <a:t>Key Activities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Software development and continuous updates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Machine learning model training and improvement</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Marketing and promotional activities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User feedback analysis and model fine-tuning</a:t>
            </a:r>
            <a:endPar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endParaRPr>
          </a:p>
        </p:txBody>
      </p:sp>
      <p:sp>
        <p:nvSpPr>
          <p:cNvPr id="2051" name="Text Placeholder 42">
            <a:extLst>
              <a:ext uri="{FF2B5EF4-FFF2-40B4-BE49-F238E27FC236}">
                <a16:creationId xmlns:a16="http://schemas.microsoft.com/office/drawing/2014/main" id="{22C5639D-5F2A-ED06-5A9E-94C77F685DF6}"/>
              </a:ext>
            </a:extLst>
          </p:cNvPr>
          <p:cNvSpPr>
            <a:spLocks noGrp="1"/>
          </p:cNvSpPr>
          <p:nvPr>
            <p:ph type="body" sz="quarter" idx="12"/>
          </p:nvPr>
        </p:nvSpPr>
        <p:spPr bwMode="auto">
          <a:xfrm>
            <a:off x="5210175" y="1066800"/>
            <a:ext cx="1754188" cy="402340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1400" b="1" dirty="0">
                <a:solidFill>
                  <a:schemeClr val="tx2"/>
                </a:solidFill>
                <a:latin typeface="Times New Roman" panose="02020603050405020304" pitchFamily="18" charset="0"/>
                <a:cs typeface="Times New Roman" panose="02020603050405020304" pitchFamily="18" charset="0"/>
              </a:rPr>
              <a:t>Value propositions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Enhanced online safety through content filtering</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Personalized content control and preferences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Compliance with regulatory standards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Early detection and reporting of inappropriate content</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Continuous learning and improvement through user feedback</a:t>
            </a:r>
            <a:endParaRPr lang="en-GB" altLang="en-US" sz="1100" b="1" dirty="0">
              <a:solidFill>
                <a:schemeClr val="tx2"/>
              </a:solidFill>
              <a:latin typeface="Times New Roman" panose="02020603050405020304" pitchFamily="18" charset="0"/>
              <a:cs typeface="Times New Roman" panose="02020603050405020304" pitchFamily="18" charset="0"/>
            </a:endParaRPr>
          </a:p>
        </p:txBody>
      </p:sp>
      <p:sp>
        <p:nvSpPr>
          <p:cNvPr id="2052" name="Text Placeholder 43">
            <a:extLst>
              <a:ext uri="{FF2B5EF4-FFF2-40B4-BE49-F238E27FC236}">
                <a16:creationId xmlns:a16="http://schemas.microsoft.com/office/drawing/2014/main" id="{CA7ED116-2D86-BAE9-2660-2C88A61674E9}"/>
              </a:ext>
            </a:extLst>
          </p:cNvPr>
          <p:cNvSpPr>
            <a:spLocks noGrp="1"/>
          </p:cNvSpPr>
          <p:nvPr>
            <p:ph type="body" sz="quarter" idx="13"/>
          </p:nvPr>
        </p:nvSpPr>
        <p:spPr bwMode="auto">
          <a:xfrm>
            <a:off x="7091363" y="1055688"/>
            <a:ext cx="2488065" cy="1988456"/>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buFont typeface="Arial" charset="0"/>
              <a:buNone/>
              <a:defRPr/>
            </a:pPr>
            <a:r>
              <a:rPr lang="en-US" sz="1400" b="1" dirty="0">
                <a:solidFill>
                  <a:schemeClr val="tx2"/>
                </a:solidFill>
                <a:latin typeface="Times New Roman" panose="02020603050405020304" pitchFamily="18" charset="0"/>
                <a:ea typeface="ＭＳ Ｐゴシック" charset="0"/>
                <a:cs typeface="Times New Roman" panose="02020603050405020304" pitchFamily="18" charset="0"/>
              </a:rPr>
              <a:t>Customer Relationships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User onboarding tutorials and guides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Customer support for technical assistance</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Regular updates on new features and improvements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Community forums for user engagement and feedback</a:t>
            </a:r>
            <a:endPar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endParaRPr>
          </a:p>
        </p:txBody>
      </p:sp>
      <p:sp>
        <p:nvSpPr>
          <p:cNvPr id="2053" name="Text Placeholder 44">
            <a:extLst>
              <a:ext uri="{FF2B5EF4-FFF2-40B4-BE49-F238E27FC236}">
                <a16:creationId xmlns:a16="http://schemas.microsoft.com/office/drawing/2014/main" id="{154B4394-2AAE-67F4-01EA-685E18416651}"/>
              </a:ext>
            </a:extLst>
          </p:cNvPr>
          <p:cNvSpPr>
            <a:spLocks noGrp="1"/>
          </p:cNvSpPr>
          <p:nvPr>
            <p:ph type="body" sz="quarter" idx="14"/>
          </p:nvPr>
        </p:nvSpPr>
        <p:spPr bwMode="auto">
          <a:xfrm>
            <a:off x="9741124" y="1066800"/>
            <a:ext cx="1754189" cy="402340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buFont typeface="Arial" charset="0"/>
              <a:buNone/>
              <a:defRPr/>
            </a:pPr>
            <a:r>
              <a:rPr lang="en-US" sz="1400" b="1" dirty="0">
                <a:solidFill>
                  <a:schemeClr val="tx2"/>
                </a:solidFill>
                <a:latin typeface="Times New Roman" panose="02020603050405020304" pitchFamily="18" charset="0"/>
                <a:ea typeface="ＭＳ Ｐゴシック" charset="0"/>
                <a:cs typeface="Times New Roman" panose="02020603050405020304" pitchFamily="18" charset="0"/>
              </a:rPr>
              <a:t>Customer Segments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Parents and guardians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Educational institutions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Corporations and workplaces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Public spaces with shared computers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Individual users concerned about online safety</a:t>
            </a:r>
            <a:endPar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endParaRPr>
          </a:p>
        </p:txBody>
      </p:sp>
      <p:sp>
        <p:nvSpPr>
          <p:cNvPr id="2054" name="Text Placeholder 45">
            <a:extLst>
              <a:ext uri="{FF2B5EF4-FFF2-40B4-BE49-F238E27FC236}">
                <a16:creationId xmlns:a16="http://schemas.microsoft.com/office/drawing/2014/main" id="{CA53528B-0CB6-1D18-7EEF-AEA2A9BC8F5C}"/>
              </a:ext>
            </a:extLst>
          </p:cNvPr>
          <p:cNvSpPr>
            <a:spLocks noGrp="1"/>
          </p:cNvSpPr>
          <p:nvPr>
            <p:ph type="body" sz="quarter" idx="16"/>
          </p:nvPr>
        </p:nvSpPr>
        <p:spPr bwMode="auto">
          <a:xfrm>
            <a:off x="3127601" y="3295196"/>
            <a:ext cx="1955575" cy="1795008"/>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buFont typeface="Arial" charset="0"/>
              <a:buNone/>
              <a:defRPr/>
            </a:pPr>
            <a:r>
              <a:rPr lang="en-US" sz="1400" b="1" dirty="0">
                <a:solidFill>
                  <a:schemeClr val="tx2"/>
                </a:solidFill>
                <a:latin typeface="Times New Roman" panose="02020603050405020304" pitchFamily="18" charset="0"/>
                <a:ea typeface="ＭＳ Ｐゴシック" charset="0"/>
                <a:cs typeface="Times New Roman" panose="02020603050405020304" pitchFamily="18" charset="0"/>
              </a:rPr>
              <a:t>Key  Resources</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Data scientists for machine learning model enhancement</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Marketing and sales team for promotion</a:t>
            </a:r>
          </a:p>
          <a:p>
            <a:pPr eaLnBrk="1" hangingPunct="1">
              <a:buFont typeface="Arial" charset="0"/>
              <a:buNone/>
              <a:defRPr/>
            </a:pPr>
            <a:r>
              <a:rPr lang="en-US"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Customer support team for user assistance</a:t>
            </a:r>
            <a:endPar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endParaRPr>
          </a:p>
        </p:txBody>
      </p:sp>
      <p:sp>
        <p:nvSpPr>
          <p:cNvPr id="2055" name="Text Placeholder 46">
            <a:extLst>
              <a:ext uri="{FF2B5EF4-FFF2-40B4-BE49-F238E27FC236}">
                <a16:creationId xmlns:a16="http://schemas.microsoft.com/office/drawing/2014/main" id="{789133DA-40E5-BFC2-C369-9DE8B47E0C7A}"/>
              </a:ext>
            </a:extLst>
          </p:cNvPr>
          <p:cNvSpPr>
            <a:spLocks noGrp="1"/>
          </p:cNvSpPr>
          <p:nvPr>
            <p:ph type="body" sz="quarter" idx="18"/>
          </p:nvPr>
        </p:nvSpPr>
        <p:spPr bwMode="auto">
          <a:xfrm>
            <a:off x="7094539" y="3186564"/>
            <a:ext cx="2484889" cy="1903640"/>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buFont typeface="Arial" charset="0"/>
              <a:buNone/>
              <a:defRPr/>
            </a:pPr>
            <a:r>
              <a:rPr lang="en-GB" sz="1400" b="1" dirty="0">
                <a:solidFill>
                  <a:schemeClr val="tx2"/>
                </a:solidFill>
                <a:latin typeface="Times New Roman" panose="02020603050405020304" pitchFamily="18" charset="0"/>
                <a:ea typeface="ＭＳ Ｐゴシック" charset="0"/>
                <a:cs typeface="Times New Roman" panose="02020603050405020304" pitchFamily="18" charset="0"/>
              </a:rPr>
              <a:t>Channels</a:t>
            </a:r>
          </a:p>
          <a:p>
            <a:pPr eaLnBrk="1" hangingPunct="1">
              <a:buFont typeface="Arial" charset="0"/>
              <a:buNone/>
              <a:defRPr/>
            </a:pPr>
            <a:r>
              <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Direct distribution via web browser extension stores (Chrome Web Store etc.)</a:t>
            </a:r>
          </a:p>
          <a:p>
            <a:pPr eaLnBrk="1" hangingPunct="1">
              <a:buFont typeface="Arial" charset="0"/>
              <a:buNone/>
              <a:defRPr/>
            </a:pPr>
            <a:r>
              <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Collaboration with educational platforms and organizations</a:t>
            </a:r>
          </a:p>
          <a:p>
            <a:pPr eaLnBrk="1" hangingPunct="1">
              <a:buFont typeface="Arial" charset="0"/>
              <a:buNone/>
              <a:defRPr/>
            </a:pPr>
            <a:r>
              <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rPr>
              <a:t>Online marketing and awareness campaigns and social media engagement</a:t>
            </a:r>
          </a:p>
          <a:p>
            <a:pPr eaLnBrk="1" hangingPunct="1">
              <a:buFont typeface="Arial" charset="0"/>
              <a:buNone/>
              <a:defRPr/>
            </a:pPr>
            <a:endParaRPr lang="en-GB" sz="1100" b="1" dirty="0">
              <a:solidFill>
                <a:schemeClr val="tx2">
                  <a:lumMod val="50000"/>
                  <a:lumOff val="50000"/>
                </a:schemeClr>
              </a:solidFill>
              <a:latin typeface="Times New Roman" panose="02020603050405020304" pitchFamily="18" charset="0"/>
              <a:ea typeface="ＭＳ Ｐゴシック" charset="0"/>
              <a:cs typeface="Times New Roman" panose="02020603050405020304" pitchFamily="18" charset="0"/>
            </a:endParaRPr>
          </a:p>
        </p:txBody>
      </p:sp>
      <p:sp>
        <p:nvSpPr>
          <p:cNvPr id="2056" name="Text Placeholder 47">
            <a:extLst>
              <a:ext uri="{FF2B5EF4-FFF2-40B4-BE49-F238E27FC236}">
                <a16:creationId xmlns:a16="http://schemas.microsoft.com/office/drawing/2014/main" id="{5BC1791F-FFDE-A19F-482C-3CCCBC487476}"/>
              </a:ext>
            </a:extLst>
          </p:cNvPr>
          <p:cNvSpPr>
            <a:spLocks noGrp="1"/>
          </p:cNvSpPr>
          <p:nvPr>
            <p:ph type="body" sz="quarter" idx="20"/>
          </p:nvPr>
        </p:nvSpPr>
        <p:spPr bwMode="auto">
          <a:xfrm>
            <a:off x="1204686" y="5341256"/>
            <a:ext cx="4808765" cy="151674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1400" b="1" dirty="0">
                <a:solidFill>
                  <a:schemeClr val="tx2"/>
                </a:solidFill>
                <a:latin typeface="Times New Roman" panose="02020603050405020304" pitchFamily="18" charset="0"/>
                <a:cs typeface="Times New Roman" panose="02020603050405020304" pitchFamily="18" charset="0"/>
              </a:rPr>
              <a:t>Cost Structures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Development and maintenance costs for the software</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Machine learning model training and infrastructure costs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Marketing and promotional expenses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Customer support and community engagement costs</a:t>
            </a:r>
            <a:endParaRPr lang="en-GB" altLang="en-US" sz="1100" b="1" dirty="0">
              <a:solidFill>
                <a:schemeClr val="tx2"/>
              </a:solidFill>
              <a:latin typeface="Times New Roman" panose="02020603050405020304" pitchFamily="18" charset="0"/>
              <a:cs typeface="Times New Roman" panose="02020603050405020304" pitchFamily="18" charset="0"/>
            </a:endParaRPr>
          </a:p>
        </p:txBody>
      </p:sp>
      <p:sp>
        <p:nvSpPr>
          <p:cNvPr id="2057" name="Text Placeholder 48">
            <a:extLst>
              <a:ext uri="{FF2B5EF4-FFF2-40B4-BE49-F238E27FC236}">
                <a16:creationId xmlns:a16="http://schemas.microsoft.com/office/drawing/2014/main" id="{C14C822A-9311-44A1-3DB8-17810B4546A9}"/>
              </a:ext>
            </a:extLst>
          </p:cNvPr>
          <p:cNvSpPr>
            <a:spLocks noGrp="1"/>
          </p:cNvSpPr>
          <p:nvPr>
            <p:ph type="body" sz="quarter" idx="21"/>
          </p:nvPr>
        </p:nvSpPr>
        <p:spPr bwMode="auto">
          <a:xfrm>
            <a:off x="6199187" y="5341256"/>
            <a:ext cx="5085441" cy="1378858"/>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ctr" eaLnBrk="1" hangingPunct="1"/>
            <a:r>
              <a:rPr lang="en-US" altLang="en-US" sz="1400" b="1" dirty="0">
                <a:solidFill>
                  <a:schemeClr val="tx2"/>
                </a:solidFill>
                <a:latin typeface="Times New Roman" panose="02020603050405020304" pitchFamily="18" charset="0"/>
                <a:cs typeface="Times New Roman" panose="02020603050405020304" pitchFamily="18" charset="0"/>
              </a:rPr>
              <a:t>Revenue Streams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The freemium model with basic content blocking features available for free</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Premium subscription for advanced features and personalization options</a:t>
            </a:r>
          </a:p>
          <a:p>
            <a:pPr eaLnBrk="1" hangingPunct="1"/>
            <a:r>
              <a:rPr lang="en-US" altLang="en-US" sz="1100" b="1" dirty="0">
                <a:solidFill>
                  <a:schemeClr val="tx2"/>
                </a:solidFill>
                <a:latin typeface="Times New Roman" panose="02020603050405020304" pitchFamily="18" charset="0"/>
                <a:cs typeface="Times New Roman" panose="02020603050405020304" pitchFamily="18" charset="0"/>
              </a:rPr>
              <a:t>Partnerships and collaborations with educational institutions and organizations</a:t>
            </a:r>
            <a:endParaRPr lang="en-GB" altLang="en-US" sz="11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FBE247-12B5-5A44-036F-80F594CF5CBC}"/>
              </a:ext>
            </a:extLst>
          </p:cNvPr>
          <p:cNvSpPr txBox="1"/>
          <p:nvPr/>
        </p:nvSpPr>
        <p:spPr>
          <a:xfrm>
            <a:off x="4064000" y="304800"/>
            <a:ext cx="4354286" cy="523220"/>
          </a:xfrm>
          <a:prstGeom prst="rect">
            <a:avLst/>
          </a:prstGeom>
        </p:spPr>
        <p:txBody>
          <a:bodyPr wrap="square" rtlCol="0">
            <a:spAutoFit/>
          </a:bodyPr>
          <a:lstStyle/>
          <a:p>
            <a:pPr marL="0" indent="0" algn="ctr">
              <a:lnSpc>
                <a:spcPct val="100000"/>
              </a:lnSpc>
              <a:spcBef>
                <a:spcPts val="0"/>
              </a:spcBef>
              <a:buFontTx/>
              <a:buNone/>
            </a:pPr>
            <a:r>
              <a:rPr lang="en-IN" sz="2800" dirty="0">
                <a:solidFill>
                  <a:schemeClr val="tx2"/>
                </a:solidFill>
                <a:latin typeface="Times New Roman" panose="02020603050405020304" pitchFamily="18" charset="0"/>
                <a:ea typeface="微软雅黑"/>
                <a:cs typeface="Times New Roman" panose="02020603050405020304" pitchFamily="18" charset="0"/>
              </a:rPr>
              <a:t>Business Model Canvas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4857751" y="2270533"/>
            <a:ext cx="6572249" cy="1688906"/>
          </a:xfrm>
        </p:spPr>
        <p:txBody>
          <a:bodyPr/>
          <a:lstStyle/>
          <a:p>
            <a:pPr algn="ct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55924"/>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245</TotalTime>
  <Words>1083</Words>
  <Application>Microsoft Office PowerPoint</Application>
  <PresentationFormat>Widescreen</PresentationFormat>
  <Paragraphs>117</Paragraphs>
  <Slides>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等线</vt:lpstr>
      <vt:lpstr>Abadi</vt:lpstr>
      <vt:lpstr>Arial</vt:lpstr>
      <vt:lpstr>Calibri</vt:lpstr>
      <vt:lpstr>Posterama</vt:lpstr>
      <vt:lpstr>Posterama Text Black</vt:lpstr>
      <vt:lpstr>Posterama Text SemiBold</vt:lpstr>
      <vt:lpstr>Times New Roman</vt:lpstr>
      <vt:lpstr>Wingdings</vt:lpstr>
      <vt:lpstr>Custom​​</vt:lpstr>
      <vt:lpstr>Obscene Content Blocker Using  AI/ML</vt:lpstr>
      <vt:lpstr>Table Of Contents</vt:lpstr>
      <vt:lpstr>Problem Statement</vt:lpstr>
      <vt:lpstr>Solution Details </vt:lpstr>
      <vt:lpstr>Process Flow chart</vt:lpstr>
      <vt:lpstr>Use Cases</vt:lpstr>
      <vt:lpstr>Future Scope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Obscene Content Blocker Using  AI/ML</dc:title>
  <dc:creator>AMAR SINGH</dc:creator>
  <cp:lastModifiedBy>Kishan Payadi</cp:lastModifiedBy>
  <cp:revision>3</cp:revision>
  <dcterms:created xsi:type="dcterms:W3CDTF">2024-01-22T19:55:48Z</dcterms:created>
  <dcterms:modified xsi:type="dcterms:W3CDTF">2024-01-23T13:21:57Z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